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odttf" ContentType="application/vnd.openxmlformats-officedocument.obfuscatedFont"/>
  <Override PartName="/word/document.xml" ContentType="application/vnd.openxmlformats-officedocument.wordprocessingml.document.main+xml"/>
  <Override PartName="/word/header26.xml" ContentType="application/vnd.openxmlformats-officedocument.wordprocessingml.header+xml"/>
  <Override PartName="/word/header27.xml" ContentType="application/vnd.openxmlformats-officedocument.wordprocessingml.header+xml"/>
  <Override PartName="/word/header28.xml" ContentType="application/vnd.openxmlformats-officedocument.wordprocessingml.header+xml"/>
  <Override PartName="/word/header29.xml" ContentType="application/vnd.openxmlformats-officedocument.wordprocessingml.header+xml"/>
  <Override PartName="/word/header30.xml" ContentType="application/vnd.openxmlformats-officedocument.wordprocessingml.header+xml"/>
  <Override PartName="/word/header25.xml" ContentType="application/vnd.openxmlformats-officedocument.wordprocessingml.header+xml"/>
  <Override PartName="/word/header24.xml" ContentType="application/vnd.openxmlformats-officedocument.wordprocessingml.header+xml"/>
  <Override PartName="/word/footer7.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header21.xml" ContentType="application/vnd.openxmlformats-officedocument.wordprocessingml.header+xml"/>
  <Override PartName="/word/header22.xml" ContentType="application/vnd.openxmlformats-officedocument.wordprocessingml.header+xml"/>
  <Override PartName="/word/header31.xml" ContentType="application/vnd.openxmlformats-officedocument.wordprocessingml.header+xml"/>
  <Override PartName="/word/header32.xml" ContentType="application/vnd.openxmlformats-officedocument.wordprocessingml.header+xml"/>
  <Override PartName="/word/header33.xml" ContentType="application/vnd.openxmlformats-officedocument.wordprocessingml.header+xml"/>
  <Override PartName="/word/header40.xml" ContentType="application/vnd.openxmlformats-officedocument.wordprocessingml.header+xml"/>
  <Override PartName="/word/footer8.xml" ContentType="application/vnd.openxmlformats-officedocument.wordprocessingml.footer+xml"/>
  <Override PartName="/word/header39.xml" ContentType="application/vnd.openxmlformats-officedocument.wordprocessingml.header+xml"/>
  <Override PartName="/word/header38.xml" ContentType="application/vnd.openxmlformats-officedocument.wordprocessingml.header+xml"/>
  <Override PartName="/word/header34.xml" ContentType="application/vnd.openxmlformats-officedocument.wordprocessingml.header+xml"/>
  <Override PartName="/word/header35.xml" ContentType="application/vnd.openxmlformats-officedocument.wordprocessingml.header+xml"/>
  <Override PartName="/word/header36.xml" ContentType="application/vnd.openxmlformats-officedocument.wordprocessingml.header+xml"/>
  <Override PartName="/word/header37.xml" ContentType="application/vnd.openxmlformats-officedocument.wordprocessingml.header+xml"/>
  <Override PartName="/word/header18.xml" ContentType="application/vnd.openxmlformats-officedocument.wordprocessingml.header+xml"/>
  <Override PartName="/word/header23.xml" ContentType="application/vnd.openxmlformats-officedocument.wordprocessingml.header+xml"/>
  <Override PartName="/word/header3.xml" ContentType="application/vnd.openxmlformats-officedocument.wordprocessingml.header+xml"/>
  <Override PartName="/word/footer4.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2.xml" ContentType="application/vnd.openxmlformats-officedocument.wordprocessingml.header+xml"/>
  <Override PartName="/word/header1.xml" ContentType="application/vnd.openxmlformats-officedocument.wordprocessingml.header+xml"/>
  <Override PartName="/word/footer6.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5.xml" ContentType="application/vnd.openxmlformats-officedocument.wordprocessingml.footer+xml"/>
  <Override PartName="/word/footer3.xml" ContentType="application/vnd.openxmlformats-officedocument.wordprocessingml.footer+xml"/>
  <Override PartName="/word/header7.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3.xml" ContentType="application/vnd.openxmlformats-officedocument.wordprocessingml.header+xml"/>
  <Override PartName="/word/header6.xml" ContentType="application/vnd.openxmlformats-officedocument.wordprocessingml.header+xml"/>
  <Override PartName="/word/header11.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2.xml" ContentType="application/vnd.openxmlformats-officedocument.wordprocessingml.header+xml"/>
  <Override PartName="/word/header10.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customXml/itemProps1.xml" ContentType="application/vnd.openxmlformats-officedocument.customXmlProperties+xml"/>
  <Override PartName="/word/stylesWithEffects.xml" ContentType="application/vnd.ms-word.stylesWithEffect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word/numbering.xml" ContentType="application/vnd.openxmlformats-officedocument.wordprocessingml.numbering+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14:paraId="3E5E25AC" w14:textId="77777777" w:rsidR="009C127A" w:rsidRDefault="009C127A" w:rsidP="00AB3E79">
      <w:pPr>
        <w:jc w:val="center"/>
        <w:rPr>
          <w:sz w:val="48"/>
          <w:szCs w:val="64"/>
        </w:rPr>
      </w:pPr>
      <w:bookmarkStart w:id="0" w:name="_GoBack"/>
      <w:bookmarkEnd w:id="0"/>
    </w:p>
    <w:p w14:paraId="0163CB5D" w14:textId="77777777" w:rsidR="00AB3E79" w:rsidRDefault="00AB3E79" w:rsidP="00613146">
      <w:pPr>
        <w:rPr>
          <w:sz w:val="48"/>
          <w:szCs w:val="64"/>
        </w:rPr>
      </w:pPr>
    </w:p>
    <w:p w14:paraId="6C7D670E" w14:textId="77777777" w:rsidR="00AB3E79" w:rsidRDefault="00AB3E79" w:rsidP="00AB3E79">
      <w:pPr>
        <w:jc w:val="center"/>
        <w:rPr>
          <w:sz w:val="48"/>
          <w:szCs w:val="64"/>
        </w:rPr>
      </w:pPr>
    </w:p>
    <w:p w14:paraId="21E76DBD" w14:textId="4DD2BF95" w:rsidR="00AB3E79" w:rsidRPr="00301D29" w:rsidRDefault="00D709E4" w:rsidP="00AB3E79">
      <w:pPr>
        <w:jc w:val="center"/>
        <w:rPr>
          <w:sz w:val="48"/>
          <w:szCs w:val="64"/>
        </w:rPr>
      </w:pPr>
      <w:r>
        <w:rPr>
          <w:sz w:val="48"/>
          <w:szCs w:val="64"/>
        </w:rPr>
        <w:t>STUDENT TEACHING</w:t>
      </w:r>
      <w:r w:rsidR="00AB3E79" w:rsidRPr="00301D29">
        <w:rPr>
          <w:sz w:val="48"/>
          <w:szCs w:val="64"/>
        </w:rPr>
        <w:t xml:space="preserve"> HANDBOOK</w:t>
      </w:r>
    </w:p>
    <w:p w14:paraId="4669AF05" w14:textId="77777777" w:rsidR="00AB3E79" w:rsidRPr="00800D2F" w:rsidRDefault="00AB3E79" w:rsidP="00AB3E79">
      <w:pPr>
        <w:jc w:val="center"/>
        <w:rPr>
          <w:sz w:val="64"/>
          <w:szCs w:val="64"/>
        </w:rPr>
      </w:pPr>
    </w:p>
    <w:p w14:paraId="5F6C37F8" w14:textId="25125A14" w:rsidR="00AB3E79" w:rsidRPr="00301D29" w:rsidRDefault="00AB3E79" w:rsidP="00AB3E79">
      <w:pPr>
        <w:jc w:val="center"/>
        <w:rPr>
          <w:sz w:val="44"/>
          <w:szCs w:val="64"/>
        </w:rPr>
      </w:pPr>
      <w:r w:rsidRPr="00524F11">
        <w:rPr>
          <w:sz w:val="44"/>
          <w:szCs w:val="64"/>
        </w:rPr>
        <w:t xml:space="preserve">For </w:t>
      </w:r>
      <w:r w:rsidR="00595CD0" w:rsidRPr="00524F11">
        <w:rPr>
          <w:sz w:val="44"/>
          <w:szCs w:val="64"/>
        </w:rPr>
        <w:t>B</w:t>
      </w:r>
      <w:r w:rsidR="00417260" w:rsidRPr="00524F11">
        <w:rPr>
          <w:sz w:val="44"/>
          <w:szCs w:val="64"/>
        </w:rPr>
        <w:t xml:space="preserve">achelor’s Degree in </w:t>
      </w:r>
      <w:r w:rsidR="00A05D4A" w:rsidRPr="00524F11">
        <w:rPr>
          <w:sz w:val="44"/>
          <w:szCs w:val="64"/>
        </w:rPr>
        <w:t>Secondary</w:t>
      </w:r>
      <w:r w:rsidR="00C74A11" w:rsidRPr="00524F11">
        <w:rPr>
          <w:sz w:val="44"/>
          <w:szCs w:val="64"/>
        </w:rPr>
        <w:t xml:space="preserve"> </w:t>
      </w:r>
      <w:r w:rsidR="00595CD0" w:rsidRPr="00524F11">
        <w:rPr>
          <w:sz w:val="44"/>
          <w:szCs w:val="64"/>
        </w:rPr>
        <w:t>E</w:t>
      </w:r>
      <w:r w:rsidR="00417260" w:rsidRPr="00524F11">
        <w:rPr>
          <w:sz w:val="44"/>
          <w:szCs w:val="64"/>
        </w:rPr>
        <w:t>d</w:t>
      </w:r>
      <w:r w:rsidR="00417260">
        <w:rPr>
          <w:sz w:val="44"/>
          <w:szCs w:val="64"/>
        </w:rPr>
        <w:t>ucation</w:t>
      </w:r>
      <w:r w:rsidRPr="00301D29">
        <w:rPr>
          <w:sz w:val="44"/>
          <w:szCs w:val="64"/>
        </w:rPr>
        <w:t xml:space="preserve"> </w:t>
      </w:r>
    </w:p>
    <w:p w14:paraId="55AC072D" w14:textId="77777777" w:rsidR="00AB3E79" w:rsidRDefault="00BE6ECD" w:rsidP="00AB3E79">
      <w:pPr>
        <w:jc w:val="center"/>
      </w:pPr>
      <w:r>
        <w:rPr>
          <w:noProof/>
        </w:rPr>
        <w:drawing>
          <wp:anchor distT="0" distB="0" distL="114300" distR="114300" simplePos="0" relativeHeight="251655168" behindDoc="0" locked="0" layoutInCell="1" allowOverlap="1" wp14:anchorId="491E8B2F" wp14:editId="33CE5873">
            <wp:simplePos x="0" y="0"/>
            <wp:positionH relativeFrom="column">
              <wp:posOffset>1666240</wp:posOffset>
            </wp:positionH>
            <wp:positionV relativeFrom="paragraph">
              <wp:posOffset>226060</wp:posOffset>
            </wp:positionV>
            <wp:extent cx="2296160" cy="2387600"/>
            <wp:effectExtent l="0" t="0" r="0" b="0"/>
            <wp:wrapTopAndBottom/>
            <wp:docPr id="41" name="Picture 2" descr="accreditation_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accreditation_logo"/>
                    <pic:cNvPicPr>
                      <a:picLocks noChangeAspect="1" noChangeArrowheads="1"/>
                    </pic:cNvPicPr>
                  </pic:nvPicPr>
                  <pic:blipFill>
                    <a:blip r:embed="rId9">
                      <a:extLst>
                        <a:ext uri="{28A0092B-C50C-407E-A947-70E740481C1C}">
                          <a14:useLocalDpi xmlns:a14="http://schemas.microsoft.com/office/drawing/2010/main" val="0"/>
                        </a:ext>
                      </a:extLst>
                    </a:blip>
                    <a:srcRect/>
                    <a:stretch>
                      <a:fillRect/>
                    </a:stretch>
                  </pic:blipFill>
                  <pic:spPr bwMode="auto">
                    <a:xfrm>
                      <a:off x="0" y="0"/>
                      <a:ext cx="2296160" cy="238760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439C1A45" w14:textId="77777777" w:rsidR="00AB3E79" w:rsidRDefault="00AB3E79" w:rsidP="00AB3E79">
      <w:pPr>
        <w:jc w:val="center"/>
      </w:pPr>
    </w:p>
    <w:p w14:paraId="56A8A980" w14:textId="77777777" w:rsidR="00AB3E79" w:rsidRDefault="00AB3E79" w:rsidP="00AB3E79">
      <w:pPr>
        <w:jc w:val="center"/>
      </w:pPr>
    </w:p>
    <w:p w14:paraId="1F7B6493" w14:textId="77777777" w:rsidR="00AB3E79" w:rsidRDefault="00AB3E79" w:rsidP="00AB3E79">
      <w:pPr>
        <w:jc w:val="center"/>
      </w:pPr>
    </w:p>
    <w:p w14:paraId="5BCE2368" w14:textId="77777777" w:rsidR="00AB3E79" w:rsidRPr="00301D29" w:rsidRDefault="00AB3E79" w:rsidP="00AB3E79">
      <w:pPr>
        <w:jc w:val="center"/>
        <w:rPr>
          <w:sz w:val="44"/>
          <w:szCs w:val="48"/>
        </w:rPr>
      </w:pPr>
      <w:r w:rsidRPr="00301D29">
        <w:rPr>
          <w:sz w:val="44"/>
          <w:szCs w:val="48"/>
        </w:rPr>
        <w:t>“Together we Shape the Future through Excellence in Teaching, Scholarship, and Leadership”</w:t>
      </w:r>
    </w:p>
    <w:p w14:paraId="0E313BFA" w14:textId="77777777" w:rsidR="00AB3E79" w:rsidRDefault="00AB3E79" w:rsidP="00AB3E79">
      <w:pPr>
        <w:jc w:val="center"/>
        <w:rPr>
          <w:sz w:val="60"/>
          <w:szCs w:val="60"/>
        </w:rPr>
      </w:pPr>
    </w:p>
    <w:p w14:paraId="11D6AE94" w14:textId="77777777" w:rsidR="00AB3E79" w:rsidRPr="00800D2F" w:rsidRDefault="00AB3E79" w:rsidP="00AB3E79">
      <w:pPr>
        <w:jc w:val="center"/>
        <w:rPr>
          <w:sz w:val="60"/>
          <w:szCs w:val="60"/>
        </w:rPr>
      </w:pPr>
    </w:p>
    <w:p w14:paraId="73F4258D" w14:textId="77777777" w:rsidR="00AB3E79" w:rsidRPr="00301D29" w:rsidRDefault="00AB3E79" w:rsidP="00AB3E79">
      <w:pPr>
        <w:jc w:val="center"/>
        <w:rPr>
          <w:sz w:val="48"/>
          <w:szCs w:val="64"/>
        </w:rPr>
      </w:pPr>
      <w:r w:rsidRPr="00301D29">
        <w:rPr>
          <w:sz w:val="48"/>
          <w:szCs w:val="64"/>
        </w:rPr>
        <w:t>College of Education</w:t>
      </w:r>
    </w:p>
    <w:p w14:paraId="78517E7E" w14:textId="77777777" w:rsidR="00AB3E79" w:rsidRDefault="00AB3E79" w:rsidP="00AB3E79">
      <w:pPr>
        <w:jc w:val="center"/>
        <w:rPr>
          <w:sz w:val="48"/>
          <w:szCs w:val="64"/>
        </w:rPr>
      </w:pPr>
      <w:r w:rsidRPr="00301D29">
        <w:rPr>
          <w:sz w:val="48"/>
          <w:szCs w:val="64"/>
        </w:rPr>
        <w:t>Qatar University</w:t>
      </w:r>
    </w:p>
    <w:p w14:paraId="696E93BE" w14:textId="77777777" w:rsidR="00AB3E79" w:rsidRDefault="00AB3E79" w:rsidP="00AB3E79">
      <w:pPr>
        <w:jc w:val="center"/>
        <w:rPr>
          <w:sz w:val="48"/>
          <w:szCs w:val="64"/>
        </w:rPr>
      </w:pPr>
    </w:p>
    <w:p w14:paraId="5226D67C" w14:textId="0FA74612" w:rsidR="002D27E0" w:rsidRPr="00D709E4" w:rsidRDefault="00B57BA7" w:rsidP="00AB3E79">
      <w:pPr>
        <w:jc w:val="center"/>
        <w:rPr>
          <w:rFonts w:cs="Arabic Transparent"/>
          <w:sz w:val="48"/>
          <w:szCs w:val="48"/>
          <w:lang w:bidi="ar-EG"/>
        </w:rPr>
      </w:pPr>
      <w:r w:rsidRPr="00D709E4">
        <w:rPr>
          <w:rFonts w:cs="Arabic Transparent"/>
          <w:sz w:val="48"/>
          <w:szCs w:val="48"/>
          <w:lang w:bidi="ar-EG"/>
        </w:rPr>
        <w:t>Fall</w:t>
      </w:r>
      <w:r w:rsidR="00C551FC" w:rsidRPr="00D709E4">
        <w:rPr>
          <w:rFonts w:cs="Arabic Transparent"/>
          <w:sz w:val="48"/>
          <w:szCs w:val="48"/>
          <w:lang w:bidi="ar-EG"/>
        </w:rPr>
        <w:t xml:space="preserve"> 201</w:t>
      </w:r>
      <w:r w:rsidR="00D709E4">
        <w:rPr>
          <w:rFonts w:cs="Arabic Transparent"/>
          <w:sz w:val="48"/>
          <w:szCs w:val="48"/>
          <w:lang w:bidi="ar-EG"/>
        </w:rPr>
        <w:t>5</w:t>
      </w:r>
    </w:p>
    <w:p w14:paraId="76703D8A" w14:textId="77777777" w:rsidR="002D27E0" w:rsidRDefault="002D27E0">
      <w:pPr>
        <w:rPr>
          <w:rFonts w:cs="Arabic Transparent"/>
          <w:sz w:val="48"/>
          <w:szCs w:val="48"/>
          <w:highlight w:val="yellow"/>
          <w:lang w:bidi="ar-EG"/>
        </w:rPr>
      </w:pPr>
      <w:r>
        <w:rPr>
          <w:rFonts w:cs="Arabic Transparent"/>
          <w:sz w:val="48"/>
          <w:szCs w:val="48"/>
          <w:highlight w:val="yellow"/>
          <w:lang w:bidi="ar-EG"/>
        </w:rPr>
        <w:br w:type="page"/>
      </w:r>
    </w:p>
    <w:p w14:paraId="2AFC88C7" w14:textId="77777777" w:rsidR="00AB3E79" w:rsidRPr="00424A4C" w:rsidRDefault="00AB3E79" w:rsidP="00AB3E79">
      <w:pPr>
        <w:jc w:val="center"/>
        <w:rPr>
          <w:rFonts w:cs="Arabic Transparent"/>
          <w:sz w:val="24"/>
          <w:szCs w:val="24"/>
          <w:lang w:bidi="ar-EG"/>
        </w:rPr>
      </w:pPr>
    </w:p>
    <w:p w14:paraId="7B0DFEB6" w14:textId="77777777" w:rsidR="00553ED2" w:rsidRPr="00553ED2" w:rsidRDefault="00424A4C" w:rsidP="00553ED2">
      <w:pPr>
        <w:pStyle w:val="TOC1"/>
      </w:pPr>
      <w:r w:rsidRPr="00553ED2">
        <w:t>Table of Contents</w:t>
      </w:r>
      <w:bookmarkStart w:id="1" w:name="_Toc284668731"/>
    </w:p>
    <w:p w14:paraId="6605E9F4" w14:textId="77777777" w:rsidR="00553ED2" w:rsidRDefault="00553ED2" w:rsidP="00553ED2">
      <w:pPr>
        <w:pStyle w:val="TOC1"/>
      </w:pPr>
    </w:p>
    <w:p w14:paraId="5C35504C" w14:textId="44363DFD" w:rsidR="00553ED2" w:rsidRPr="0034717D" w:rsidRDefault="00553ED2" w:rsidP="0034717D">
      <w:pPr>
        <w:pStyle w:val="TOC1"/>
        <w:spacing w:line="360" w:lineRule="auto"/>
        <w:rPr>
          <w:rFonts w:asciiTheme="minorHAnsi" w:eastAsiaTheme="minorEastAsia" w:hAnsiTheme="minorHAnsi" w:cstheme="minorBidi"/>
          <w:b w:val="0"/>
          <w:noProof/>
          <w:sz w:val="22"/>
          <w:szCs w:val="22"/>
          <w:lang w:eastAsia="ja-JP"/>
        </w:rPr>
      </w:pPr>
      <w:r w:rsidRPr="00553ED2">
        <w:rPr>
          <w:sz w:val="22"/>
          <w:szCs w:val="22"/>
        </w:rPr>
        <w:fldChar w:fldCharType="begin"/>
      </w:r>
      <w:r w:rsidRPr="00553ED2">
        <w:rPr>
          <w:sz w:val="22"/>
          <w:szCs w:val="22"/>
        </w:rPr>
        <w:instrText xml:space="preserve"> TOC \o "1-3" </w:instrText>
      </w:r>
      <w:r w:rsidRPr="00553ED2">
        <w:rPr>
          <w:sz w:val="22"/>
          <w:szCs w:val="22"/>
        </w:rPr>
        <w:fldChar w:fldCharType="separate"/>
      </w:r>
      <w:r w:rsidR="0034717D">
        <w:rPr>
          <w:b w:val="0"/>
          <w:noProof/>
          <w:sz w:val="22"/>
          <w:szCs w:val="22"/>
        </w:rPr>
        <w:t>Course Matrix</w:t>
      </w:r>
      <w:r w:rsidRPr="0034717D">
        <w:rPr>
          <w:b w:val="0"/>
          <w:noProof/>
          <w:sz w:val="22"/>
          <w:szCs w:val="22"/>
        </w:rPr>
        <w:tab/>
      </w:r>
      <w:r w:rsidRPr="0034717D">
        <w:rPr>
          <w:b w:val="0"/>
          <w:noProof/>
          <w:sz w:val="22"/>
          <w:szCs w:val="22"/>
        </w:rPr>
        <w:fldChar w:fldCharType="begin"/>
      </w:r>
      <w:r w:rsidRPr="0034717D">
        <w:rPr>
          <w:b w:val="0"/>
          <w:noProof/>
          <w:sz w:val="22"/>
          <w:szCs w:val="22"/>
        </w:rPr>
        <w:instrText xml:space="preserve"> PAGEREF _Toc284683888 \h </w:instrText>
      </w:r>
      <w:r w:rsidRPr="0034717D">
        <w:rPr>
          <w:b w:val="0"/>
          <w:noProof/>
          <w:sz w:val="22"/>
          <w:szCs w:val="22"/>
        </w:rPr>
      </w:r>
      <w:r w:rsidRPr="0034717D">
        <w:rPr>
          <w:b w:val="0"/>
          <w:noProof/>
          <w:sz w:val="22"/>
          <w:szCs w:val="22"/>
        </w:rPr>
        <w:fldChar w:fldCharType="separate"/>
      </w:r>
      <w:r w:rsidR="0034717D">
        <w:rPr>
          <w:b w:val="0"/>
          <w:noProof/>
          <w:sz w:val="22"/>
          <w:szCs w:val="22"/>
        </w:rPr>
        <w:t>3</w:t>
      </w:r>
      <w:r w:rsidRPr="0034717D">
        <w:rPr>
          <w:b w:val="0"/>
          <w:noProof/>
          <w:sz w:val="22"/>
          <w:szCs w:val="22"/>
        </w:rPr>
        <w:fldChar w:fldCharType="end"/>
      </w:r>
    </w:p>
    <w:p w14:paraId="0456588B" w14:textId="05E6B3E8" w:rsidR="00553ED2" w:rsidRPr="0034717D" w:rsidRDefault="0034717D" w:rsidP="0034717D">
      <w:pPr>
        <w:pStyle w:val="TOC1"/>
        <w:spacing w:line="360" w:lineRule="auto"/>
        <w:rPr>
          <w:rFonts w:asciiTheme="minorHAnsi" w:eastAsiaTheme="minorEastAsia" w:hAnsiTheme="minorHAnsi" w:cstheme="minorBidi"/>
          <w:b w:val="0"/>
          <w:noProof/>
          <w:sz w:val="22"/>
          <w:szCs w:val="22"/>
          <w:lang w:eastAsia="ja-JP"/>
        </w:rPr>
      </w:pPr>
      <w:r>
        <w:rPr>
          <w:b w:val="0"/>
          <w:noProof/>
          <w:sz w:val="22"/>
          <w:szCs w:val="22"/>
        </w:rPr>
        <w:t>Introduction and Student Teaching Overview</w:t>
      </w:r>
      <w:r w:rsidR="00553ED2" w:rsidRPr="0034717D">
        <w:rPr>
          <w:b w:val="0"/>
          <w:noProof/>
          <w:sz w:val="22"/>
          <w:szCs w:val="22"/>
        </w:rPr>
        <w:tab/>
      </w:r>
      <w:r w:rsidR="00553ED2" w:rsidRPr="0034717D">
        <w:rPr>
          <w:b w:val="0"/>
          <w:noProof/>
          <w:sz w:val="22"/>
          <w:szCs w:val="22"/>
        </w:rPr>
        <w:fldChar w:fldCharType="begin"/>
      </w:r>
      <w:r w:rsidR="00553ED2" w:rsidRPr="0034717D">
        <w:rPr>
          <w:b w:val="0"/>
          <w:noProof/>
          <w:sz w:val="22"/>
          <w:szCs w:val="22"/>
        </w:rPr>
        <w:instrText xml:space="preserve"> PAGEREF _Toc284683889 \h </w:instrText>
      </w:r>
      <w:r w:rsidR="00553ED2" w:rsidRPr="0034717D">
        <w:rPr>
          <w:b w:val="0"/>
          <w:noProof/>
          <w:sz w:val="22"/>
          <w:szCs w:val="22"/>
        </w:rPr>
      </w:r>
      <w:r w:rsidR="00553ED2" w:rsidRPr="0034717D">
        <w:rPr>
          <w:b w:val="0"/>
          <w:noProof/>
          <w:sz w:val="22"/>
          <w:szCs w:val="22"/>
        </w:rPr>
        <w:fldChar w:fldCharType="separate"/>
      </w:r>
      <w:r>
        <w:rPr>
          <w:b w:val="0"/>
          <w:noProof/>
          <w:sz w:val="22"/>
          <w:szCs w:val="22"/>
        </w:rPr>
        <w:t>4</w:t>
      </w:r>
      <w:r w:rsidR="00553ED2" w:rsidRPr="0034717D">
        <w:rPr>
          <w:b w:val="0"/>
          <w:noProof/>
          <w:sz w:val="22"/>
          <w:szCs w:val="22"/>
        </w:rPr>
        <w:fldChar w:fldCharType="end"/>
      </w:r>
    </w:p>
    <w:p w14:paraId="7F8F734E" w14:textId="77777777" w:rsidR="00553ED2" w:rsidRPr="0034717D" w:rsidRDefault="00553ED2" w:rsidP="0034717D">
      <w:pPr>
        <w:pStyle w:val="TOC1"/>
        <w:spacing w:line="360" w:lineRule="auto"/>
        <w:rPr>
          <w:rFonts w:asciiTheme="minorHAnsi" w:eastAsiaTheme="minorEastAsia" w:hAnsiTheme="minorHAnsi" w:cstheme="minorBidi"/>
          <w:b w:val="0"/>
          <w:noProof/>
          <w:sz w:val="22"/>
          <w:szCs w:val="22"/>
          <w:lang w:eastAsia="ja-JP"/>
        </w:rPr>
      </w:pPr>
      <w:r w:rsidRPr="0034717D">
        <w:rPr>
          <w:b w:val="0"/>
          <w:noProof/>
          <w:sz w:val="22"/>
          <w:szCs w:val="22"/>
        </w:rPr>
        <w:t>Student Teaching timeline</w:t>
      </w:r>
      <w:r w:rsidRPr="0034717D">
        <w:rPr>
          <w:b w:val="0"/>
          <w:noProof/>
          <w:sz w:val="22"/>
          <w:szCs w:val="22"/>
        </w:rPr>
        <w:tab/>
      </w:r>
      <w:r w:rsidRPr="0034717D">
        <w:rPr>
          <w:b w:val="0"/>
          <w:noProof/>
          <w:sz w:val="22"/>
          <w:szCs w:val="22"/>
        </w:rPr>
        <w:fldChar w:fldCharType="begin"/>
      </w:r>
      <w:r w:rsidRPr="0034717D">
        <w:rPr>
          <w:b w:val="0"/>
          <w:noProof/>
          <w:sz w:val="22"/>
          <w:szCs w:val="22"/>
        </w:rPr>
        <w:instrText xml:space="preserve"> PAGEREF _Toc284683890 \h </w:instrText>
      </w:r>
      <w:r w:rsidRPr="0034717D">
        <w:rPr>
          <w:b w:val="0"/>
          <w:noProof/>
          <w:sz w:val="22"/>
          <w:szCs w:val="22"/>
        </w:rPr>
      </w:r>
      <w:r w:rsidRPr="0034717D">
        <w:rPr>
          <w:b w:val="0"/>
          <w:noProof/>
          <w:sz w:val="22"/>
          <w:szCs w:val="22"/>
        </w:rPr>
        <w:fldChar w:fldCharType="separate"/>
      </w:r>
      <w:r w:rsidR="0034717D">
        <w:rPr>
          <w:b w:val="0"/>
          <w:noProof/>
          <w:sz w:val="22"/>
          <w:szCs w:val="22"/>
        </w:rPr>
        <w:t>5</w:t>
      </w:r>
      <w:r w:rsidRPr="0034717D">
        <w:rPr>
          <w:b w:val="0"/>
          <w:noProof/>
          <w:sz w:val="22"/>
          <w:szCs w:val="22"/>
        </w:rPr>
        <w:fldChar w:fldCharType="end"/>
      </w:r>
    </w:p>
    <w:p w14:paraId="3D477AFC" w14:textId="77777777" w:rsidR="00553ED2" w:rsidRPr="0034717D" w:rsidRDefault="00553ED2" w:rsidP="0034717D">
      <w:pPr>
        <w:pStyle w:val="TOC1"/>
        <w:spacing w:line="360" w:lineRule="auto"/>
        <w:rPr>
          <w:rFonts w:asciiTheme="minorHAnsi" w:eastAsiaTheme="minorEastAsia" w:hAnsiTheme="minorHAnsi" w:cstheme="minorBidi"/>
          <w:b w:val="0"/>
          <w:noProof/>
          <w:sz w:val="22"/>
          <w:szCs w:val="22"/>
          <w:lang w:eastAsia="ja-JP"/>
        </w:rPr>
      </w:pPr>
      <w:r w:rsidRPr="0034717D">
        <w:rPr>
          <w:b w:val="0"/>
          <w:noProof/>
          <w:sz w:val="22"/>
          <w:szCs w:val="22"/>
        </w:rPr>
        <w:t>Assignment Timeline</w:t>
      </w:r>
      <w:r w:rsidRPr="0034717D">
        <w:rPr>
          <w:b w:val="0"/>
          <w:noProof/>
          <w:sz w:val="22"/>
          <w:szCs w:val="22"/>
        </w:rPr>
        <w:tab/>
      </w:r>
      <w:r w:rsidRPr="0034717D">
        <w:rPr>
          <w:b w:val="0"/>
          <w:noProof/>
          <w:sz w:val="22"/>
          <w:szCs w:val="22"/>
        </w:rPr>
        <w:fldChar w:fldCharType="begin"/>
      </w:r>
      <w:r w:rsidRPr="0034717D">
        <w:rPr>
          <w:b w:val="0"/>
          <w:noProof/>
          <w:sz w:val="22"/>
          <w:szCs w:val="22"/>
        </w:rPr>
        <w:instrText xml:space="preserve"> PAGEREF _Toc284683891 \h </w:instrText>
      </w:r>
      <w:r w:rsidRPr="0034717D">
        <w:rPr>
          <w:b w:val="0"/>
          <w:noProof/>
          <w:sz w:val="22"/>
          <w:szCs w:val="22"/>
        </w:rPr>
      </w:r>
      <w:r w:rsidRPr="0034717D">
        <w:rPr>
          <w:b w:val="0"/>
          <w:noProof/>
          <w:sz w:val="22"/>
          <w:szCs w:val="22"/>
        </w:rPr>
        <w:fldChar w:fldCharType="separate"/>
      </w:r>
      <w:r w:rsidR="0034717D">
        <w:rPr>
          <w:b w:val="0"/>
          <w:noProof/>
          <w:sz w:val="22"/>
          <w:szCs w:val="22"/>
        </w:rPr>
        <w:t>9</w:t>
      </w:r>
      <w:r w:rsidRPr="0034717D">
        <w:rPr>
          <w:b w:val="0"/>
          <w:noProof/>
          <w:sz w:val="22"/>
          <w:szCs w:val="22"/>
        </w:rPr>
        <w:fldChar w:fldCharType="end"/>
      </w:r>
    </w:p>
    <w:p w14:paraId="7A45F4ED" w14:textId="77777777" w:rsidR="00553ED2" w:rsidRPr="0034717D" w:rsidRDefault="00553ED2" w:rsidP="0034717D">
      <w:pPr>
        <w:pStyle w:val="TOC1"/>
        <w:spacing w:line="360" w:lineRule="auto"/>
        <w:rPr>
          <w:rFonts w:asciiTheme="minorHAnsi" w:eastAsiaTheme="minorEastAsia" w:hAnsiTheme="minorHAnsi" w:cstheme="minorBidi"/>
          <w:b w:val="0"/>
          <w:noProof/>
          <w:sz w:val="22"/>
          <w:szCs w:val="22"/>
          <w:lang w:eastAsia="ja-JP"/>
        </w:rPr>
      </w:pPr>
      <w:r w:rsidRPr="0034717D">
        <w:rPr>
          <w:b w:val="0"/>
          <w:noProof/>
          <w:sz w:val="22"/>
          <w:szCs w:val="22"/>
        </w:rPr>
        <w:t>Course Requirements</w:t>
      </w:r>
      <w:r w:rsidRPr="0034717D">
        <w:rPr>
          <w:b w:val="0"/>
          <w:noProof/>
          <w:sz w:val="22"/>
          <w:szCs w:val="22"/>
        </w:rPr>
        <w:tab/>
      </w:r>
      <w:r w:rsidRPr="0034717D">
        <w:rPr>
          <w:b w:val="0"/>
          <w:noProof/>
          <w:sz w:val="22"/>
          <w:szCs w:val="22"/>
        </w:rPr>
        <w:fldChar w:fldCharType="begin"/>
      </w:r>
      <w:r w:rsidRPr="0034717D">
        <w:rPr>
          <w:b w:val="0"/>
          <w:noProof/>
          <w:sz w:val="22"/>
          <w:szCs w:val="22"/>
        </w:rPr>
        <w:instrText xml:space="preserve"> PAGEREF _Toc284683892 \h </w:instrText>
      </w:r>
      <w:r w:rsidRPr="0034717D">
        <w:rPr>
          <w:b w:val="0"/>
          <w:noProof/>
          <w:sz w:val="22"/>
          <w:szCs w:val="22"/>
        </w:rPr>
      </w:r>
      <w:r w:rsidRPr="0034717D">
        <w:rPr>
          <w:b w:val="0"/>
          <w:noProof/>
          <w:sz w:val="22"/>
          <w:szCs w:val="22"/>
        </w:rPr>
        <w:fldChar w:fldCharType="separate"/>
      </w:r>
      <w:r w:rsidR="0034717D">
        <w:rPr>
          <w:b w:val="0"/>
          <w:noProof/>
          <w:sz w:val="22"/>
          <w:szCs w:val="22"/>
        </w:rPr>
        <w:t>10</w:t>
      </w:r>
      <w:r w:rsidRPr="0034717D">
        <w:rPr>
          <w:b w:val="0"/>
          <w:noProof/>
          <w:sz w:val="22"/>
          <w:szCs w:val="22"/>
        </w:rPr>
        <w:fldChar w:fldCharType="end"/>
      </w:r>
    </w:p>
    <w:p w14:paraId="68D23110" w14:textId="08D464B8" w:rsidR="00553ED2" w:rsidRPr="0034717D" w:rsidRDefault="00553ED2" w:rsidP="0034717D">
      <w:pPr>
        <w:pStyle w:val="TOC1"/>
        <w:spacing w:line="360" w:lineRule="auto"/>
        <w:rPr>
          <w:rFonts w:asciiTheme="minorHAnsi" w:eastAsiaTheme="minorEastAsia" w:hAnsiTheme="minorHAnsi" w:cstheme="minorBidi"/>
          <w:b w:val="0"/>
          <w:noProof/>
          <w:sz w:val="22"/>
          <w:szCs w:val="22"/>
          <w:lang w:eastAsia="ja-JP"/>
        </w:rPr>
      </w:pPr>
      <w:r w:rsidRPr="0034717D">
        <w:rPr>
          <w:b w:val="0"/>
          <w:noProof/>
          <w:sz w:val="22"/>
          <w:szCs w:val="22"/>
        </w:rPr>
        <w:t xml:space="preserve">Course </w:t>
      </w:r>
      <w:r w:rsidR="0034717D">
        <w:rPr>
          <w:b w:val="0"/>
          <w:noProof/>
          <w:sz w:val="22"/>
          <w:szCs w:val="22"/>
        </w:rPr>
        <w:t>Expectations</w:t>
      </w:r>
      <w:r w:rsidRPr="0034717D">
        <w:rPr>
          <w:b w:val="0"/>
          <w:noProof/>
          <w:sz w:val="22"/>
          <w:szCs w:val="22"/>
        </w:rPr>
        <w:tab/>
      </w:r>
      <w:r w:rsidRPr="0034717D">
        <w:rPr>
          <w:b w:val="0"/>
          <w:noProof/>
          <w:sz w:val="22"/>
          <w:szCs w:val="22"/>
        </w:rPr>
        <w:fldChar w:fldCharType="begin"/>
      </w:r>
      <w:r w:rsidRPr="0034717D">
        <w:rPr>
          <w:b w:val="0"/>
          <w:noProof/>
          <w:sz w:val="22"/>
          <w:szCs w:val="22"/>
        </w:rPr>
        <w:instrText xml:space="preserve"> PAGEREF _Toc284683893 \h </w:instrText>
      </w:r>
      <w:r w:rsidRPr="0034717D">
        <w:rPr>
          <w:b w:val="0"/>
          <w:noProof/>
          <w:sz w:val="22"/>
          <w:szCs w:val="22"/>
        </w:rPr>
      </w:r>
      <w:r w:rsidRPr="0034717D">
        <w:rPr>
          <w:b w:val="0"/>
          <w:noProof/>
          <w:sz w:val="22"/>
          <w:szCs w:val="22"/>
        </w:rPr>
        <w:fldChar w:fldCharType="separate"/>
      </w:r>
      <w:r w:rsidR="0034717D">
        <w:rPr>
          <w:b w:val="0"/>
          <w:noProof/>
          <w:sz w:val="22"/>
          <w:szCs w:val="22"/>
        </w:rPr>
        <w:t>11</w:t>
      </w:r>
      <w:r w:rsidRPr="0034717D">
        <w:rPr>
          <w:b w:val="0"/>
          <w:noProof/>
          <w:sz w:val="22"/>
          <w:szCs w:val="22"/>
        </w:rPr>
        <w:fldChar w:fldCharType="end"/>
      </w:r>
    </w:p>
    <w:p w14:paraId="62B13483" w14:textId="77777777" w:rsidR="00553ED2" w:rsidRPr="0034717D" w:rsidRDefault="00553ED2" w:rsidP="0034717D">
      <w:pPr>
        <w:pStyle w:val="TOC1"/>
        <w:spacing w:line="360" w:lineRule="auto"/>
        <w:rPr>
          <w:rFonts w:asciiTheme="minorHAnsi" w:eastAsiaTheme="minorEastAsia" w:hAnsiTheme="minorHAnsi" w:cstheme="minorBidi"/>
          <w:b w:val="0"/>
          <w:noProof/>
          <w:sz w:val="22"/>
          <w:szCs w:val="22"/>
          <w:lang w:eastAsia="ja-JP"/>
        </w:rPr>
      </w:pPr>
      <w:r w:rsidRPr="0034717D">
        <w:rPr>
          <w:b w:val="0"/>
          <w:noProof/>
          <w:sz w:val="22"/>
          <w:szCs w:val="22"/>
        </w:rPr>
        <w:t>Assignment Values and Grade System</w:t>
      </w:r>
      <w:r w:rsidRPr="0034717D">
        <w:rPr>
          <w:b w:val="0"/>
          <w:noProof/>
          <w:sz w:val="22"/>
          <w:szCs w:val="22"/>
        </w:rPr>
        <w:tab/>
      </w:r>
      <w:r w:rsidRPr="0034717D">
        <w:rPr>
          <w:b w:val="0"/>
          <w:noProof/>
          <w:sz w:val="22"/>
          <w:szCs w:val="22"/>
        </w:rPr>
        <w:fldChar w:fldCharType="begin"/>
      </w:r>
      <w:r w:rsidRPr="0034717D">
        <w:rPr>
          <w:b w:val="0"/>
          <w:noProof/>
          <w:sz w:val="22"/>
          <w:szCs w:val="22"/>
        </w:rPr>
        <w:instrText xml:space="preserve"> PAGEREF _Toc284683894 \h </w:instrText>
      </w:r>
      <w:r w:rsidRPr="0034717D">
        <w:rPr>
          <w:b w:val="0"/>
          <w:noProof/>
          <w:sz w:val="22"/>
          <w:szCs w:val="22"/>
        </w:rPr>
      </w:r>
      <w:r w:rsidRPr="0034717D">
        <w:rPr>
          <w:b w:val="0"/>
          <w:noProof/>
          <w:sz w:val="22"/>
          <w:szCs w:val="22"/>
        </w:rPr>
        <w:fldChar w:fldCharType="separate"/>
      </w:r>
      <w:r w:rsidR="0034717D">
        <w:rPr>
          <w:b w:val="0"/>
          <w:noProof/>
          <w:sz w:val="22"/>
          <w:szCs w:val="22"/>
        </w:rPr>
        <w:t>12</w:t>
      </w:r>
      <w:r w:rsidRPr="0034717D">
        <w:rPr>
          <w:b w:val="0"/>
          <w:noProof/>
          <w:sz w:val="22"/>
          <w:szCs w:val="22"/>
        </w:rPr>
        <w:fldChar w:fldCharType="end"/>
      </w:r>
    </w:p>
    <w:p w14:paraId="43386F8A" w14:textId="5728AC9A" w:rsidR="00553ED2" w:rsidRPr="0034717D" w:rsidRDefault="00553ED2" w:rsidP="0034717D">
      <w:pPr>
        <w:pStyle w:val="TOC1"/>
        <w:spacing w:line="360" w:lineRule="auto"/>
        <w:rPr>
          <w:rFonts w:asciiTheme="minorHAnsi" w:eastAsiaTheme="minorEastAsia" w:hAnsiTheme="minorHAnsi" w:cstheme="minorBidi"/>
          <w:b w:val="0"/>
          <w:noProof/>
          <w:sz w:val="22"/>
          <w:szCs w:val="22"/>
          <w:lang w:eastAsia="ja-JP"/>
        </w:rPr>
      </w:pPr>
      <w:r w:rsidRPr="0034717D">
        <w:rPr>
          <w:b w:val="0"/>
          <w:noProof/>
          <w:sz w:val="22"/>
          <w:szCs w:val="22"/>
        </w:rPr>
        <w:t>Policies and Procedures</w:t>
      </w:r>
      <w:r w:rsidRPr="0034717D">
        <w:rPr>
          <w:b w:val="0"/>
          <w:noProof/>
          <w:sz w:val="22"/>
          <w:szCs w:val="22"/>
        </w:rPr>
        <w:tab/>
      </w:r>
      <w:r w:rsidRPr="0034717D">
        <w:rPr>
          <w:b w:val="0"/>
          <w:noProof/>
          <w:sz w:val="22"/>
          <w:szCs w:val="22"/>
        </w:rPr>
        <w:fldChar w:fldCharType="begin"/>
      </w:r>
      <w:r w:rsidRPr="0034717D">
        <w:rPr>
          <w:b w:val="0"/>
          <w:noProof/>
          <w:sz w:val="22"/>
          <w:szCs w:val="22"/>
        </w:rPr>
        <w:instrText xml:space="preserve"> PAGEREF _Toc284683895 \h </w:instrText>
      </w:r>
      <w:r w:rsidRPr="0034717D">
        <w:rPr>
          <w:b w:val="0"/>
          <w:noProof/>
          <w:sz w:val="22"/>
          <w:szCs w:val="22"/>
        </w:rPr>
      </w:r>
      <w:r w:rsidRPr="0034717D">
        <w:rPr>
          <w:b w:val="0"/>
          <w:noProof/>
          <w:sz w:val="22"/>
          <w:szCs w:val="22"/>
        </w:rPr>
        <w:fldChar w:fldCharType="separate"/>
      </w:r>
      <w:r w:rsidR="0034717D">
        <w:rPr>
          <w:b w:val="0"/>
          <w:noProof/>
          <w:sz w:val="22"/>
          <w:szCs w:val="22"/>
        </w:rPr>
        <w:t>13</w:t>
      </w:r>
      <w:r w:rsidRPr="0034717D">
        <w:rPr>
          <w:b w:val="0"/>
          <w:noProof/>
          <w:sz w:val="22"/>
          <w:szCs w:val="22"/>
        </w:rPr>
        <w:fldChar w:fldCharType="end"/>
      </w:r>
    </w:p>
    <w:p w14:paraId="671BD4D3" w14:textId="16EF2E95" w:rsidR="00553ED2" w:rsidRPr="0034717D" w:rsidRDefault="00553ED2" w:rsidP="0034717D">
      <w:pPr>
        <w:pStyle w:val="TOC1"/>
        <w:spacing w:line="360" w:lineRule="auto"/>
        <w:rPr>
          <w:rFonts w:asciiTheme="minorHAnsi" w:eastAsiaTheme="minorEastAsia" w:hAnsiTheme="minorHAnsi" w:cstheme="minorBidi"/>
          <w:b w:val="0"/>
          <w:noProof/>
          <w:sz w:val="22"/>
          <w:szCs w:val="22"/>
          <w:lang w:eastAsia="ja-JP"/>
        </w:rPr>
      </w:pPr>
      <w:r w:rsidRPr="0034717D">
        <w:rPr>
          <w:b w:val="0"/>
          <w:noProof/>
          <w:sz w:val="22"/>
          <w:szCs w:val="22"/>
        </w:rPr>
        <w:t xml:space="preserve">Re-assignment or termination of </w:t>
      </w:r>
      <w:r w:rsidR="0034717D">
        <w:rPr>
          <w:b w:val="0"/>
          <w:noProof/>
          <w:sz w:val="22"/>
          <w:szCs w:val="22"/>
        </w:rPr>
        <w:t>Student Teaching</w:t>
      </w:r>
      <w:r w:rsidRPr="0034717D">
        <w:rPr>
          <w:b w:val="0"/>
          <w:noProof/>
          <w:sz w:val="22"/>
          <w:szCs w:val="22"/>
        </w:rPr>
        <w:tab/>
      </w:r>
      <w:r w:rsidRPr="0034717D">
        <w:rPr>
          <w:b w:val="0"/>
          <w:noProof/>
          <w:sz w:val="22"/>
          <w:szCs w:val="22"/>
        </w:rPr>
        <w:fldChar w:fldCharType="begin"/>
      </w:r>
      <w:r w:rsidRPr="0034717D">
        <w:rPr>
          <w:b w:val="0"/>
          <w:noProof/>
          <w:sz w:val="22"/>
          <w:szCs w:val="22"/>
        </w:rPr>
        <w:instrText xml:space="preserve"> PAGEREF _Toc284683896 \h </w:instrText>
      </w:r>
      <w:r w:rsidRPr="0034717D">
        <w:rPr>
          <w:b w:val="0"/>
          <w:noProof/>
          <w:sz w:val="22"/>
          <w:szCs w:val="22"/>
        </w:rPr>
      </w:r>
      <w:r w:rsidRPr="0034717D">
        <w:rPr>
          <w:b w:val="0"/>
          <w:noProof/>
          <w:sz w:val="22"/>
          <w:szCs w:val="22"/>
        </w:rPr>
        <w:fldChar w:fldCharType="separate"/>
      </w:r>
      <w:r w:rsidR="0034717D">
        <w:rPr>
          <w:b w:val="0"/>
          <w:noProof/>
          <w:sz w:val="22"/>
          <w:szCs w:val="22"/>
        </w:rPr>
        <w:t>14</w:t>
      </w:r>
      <w:r w:rsidRPr="0034717D">
        <w:rPr>
          <w:b w:val="0"/>
          <w:noProof/>
          <w:sz w:val="22"/>
          <w:szCs w:val="22"/>
        </w:rPr>
        <w:fldChar w:fldCharType="end"/>
      </w:r>
    </w:p>
    <w:p w14:paraId="31C09EBC" w14:textId="77777777" w:rsidR="00553ED2" w:rsidRPr="0034717D" w:rsidRDefault="00553ED2" w:rsidP="0034717D">
      <w:pPr>
        <w:pStyle w:val="TOC1"/>
        <w:spacing w:line="360" w:lineRule="auto"/>
        <w:rPr>
          <w:rFonts w:asciiTheme="minorHAnsi" w:eastAsiaTheme="minorEastAsia" w:hAnsiTheme="minorHAnsi" w:cstheme="minorBidi"/>
          <w:b w:val="0"/>
          <w:noProof/>
          <w:sz w:val="22"/>
          <w:szCs w:val="22"/>
          <w:lang w:eastAsia="ja-JP"/>
        </w:rPr>
      </w:pPr>
      <w:r w:rsidRPr="0034717D">
        <w:rPr>
          <w:b w:val="0"/>
          <w:noProof/>
          <w:sz w:val="22"/>
          <w:szCs w:val="22"/>
        </w:rPr>
        <w:t>Responsibilities – Student Teacher</w:t>
      </w:r>
      <w:r w:rsidRPr="0034717D">
        <w:rPr>
          <w:b w:val="0"/>
          <w:noProof/>
          <w:sz w:val="22"/>
          <w:szCs w:val="22"/>
        </w:rPr>
        <w:tab/>
      </w:r>
      <w:r w:rsidRPr="0034717D">
        <w:rPr>
          <w:b w:val="0"/>
          <w:noProof/>
          <w:sz w:val="22"/>
          <w:szCs w:val="22"/>
        </w:rPr>
        <w:fldChar w:fldCharType="begin"/>
      </w:r>
      <w:r w:rsidRPr="0034717D">
        <w:rPr>
          <w:b w:val="0"/>
          <w:noProof/>
          <w:sz w:val="22"/>
          <w:szCs w:val="22"/>
        </w:rPr>
        <w:instrText xml:space="preserve"> PAGEREF _Toc284683897 \h </w:instrText>
      </w:r>
      <w:r w:rsidRPr="0034717D">
        <w:rPr>
          <w:b w:val="0"/>
          <w:noProof/>
          <w:sz w:val="22"/>
          <w:szCs w:val="22"/>
        </w:rPr>
      </w:r>
      <w:r w:rsidRPr="0034717D">
        <w:rPr>
          <w:b w:val="0"/>
          <w:noProof/>
          <w:sz w:val="22"/>
          <w:szCs w:val="22"/>
        </w:rPr>
        <w:fldChar w:fldCharType="separate"/>
      </w:r>
      <w:r w:rsidR="0034717D">
        <w:rPr>
          <w:b w:val="0"/>
          <w:noProof/>
          <w:sz w:val="22"/>
          <w:szCs w:val="22"/>
        </w:rPr>
        <w:t>15</w:t>
      </w:r>
      <w:r w:rsidRPr="0034717D">
        <w:rPr>
          <w:b w:val="0"/>
          <w:noProof/>
          <w:sz w:val="22"/>
          <w:szCs w:val="22"/>
        </w:rPr>
        <w:fldChar w:fldCharType="end"/>
      </w:r>
    </w:p>
    <w:p w14:paraId="45966458" w14:textId="77777777" w:rsidR="00553ED2" w:rsidRPr="0034717D" w:rsidRDefault="00553ED2" w:rsidP="0034717D">
      <w:pPr>
        <w:pStyle w:val="TOC1"/>
        <w:spacing w:line="360" w:lineRule="auto"/>
        <w:rPr>
          <w:rFonts w:asciiTheme="minorHAnsi" w:eastAsiaTheme="minorEastAsia" w:hAnsiTheme="minorHAnsi" w:cstheme="minorBidi"/>
          <w:b w:val="0"/>
          <w:noProof/>
          <w:sz w:val="22"/>
          <w:szCs w:val="22"/>
          <w:lang w:eastAsia="ja-JP"/>
        </w:rPr>
      </w:pPr>
      <w:r w:rsidRPr="0034717D">
        <w:rPr>
          <w:b w:val="0"/>
          <w:noProof/>
          <w:sz w:val="22"/>
          <w:szCs w:val="22"/>
        </w:rPr>
        <w:t>Responsibilities -- Mentor Teacher</w:t>
      </w:r>
      <w:r w:rsidRPr="0034717D">
        <w:rPr>
          <w:b w:val="0"/>
          <w:noProof/>
          <w:sz w:val="22"/>
          <w:szCs w:val="22"/>
        </w:rPr>
        <w:tab/>
      </w:r>
      <w:r w:rsidRPr="0034717D">
        <w:rPr>
          <w:b w:val="0"/>
          <w:noProof/>
          <w:sz w:val="22"/>
          <w:szCs w:val="22"/>
        </w:rPr>
        <w:fldChar w:fldCharType="begin"/>
      </w:r>
      <w:r w:rsidRPr="0034717D">
        <w:rPr>
          <w:b w:val="0"/>
          <w:noProof/>
          <w:sz w:val="22"/>
          <w:szCs w:val="22"/>
        </w:rPr>
        <w:instrText xml:space="preserve"> PAGEREF _Toc284683898 \h </w:instrText>
      </w:r>
      <w:r w:rsidRPr="0034717D">
        <w:rPr>
          <w:b w:val="0"/>
          <w:noProof/>
          <w:sz w:val="22"/>
          <w:szCs w:val="22"/>
        </w:rPr>
      </w:r>
      <w:r w:rsidRPr="0034717D">
        <w:rPr>
          <w:b w:val="0"/>
          <w:noProof/>
          <w:sz w:val="22"/>
          <w:szCs w:val="22"/>
        </w:rPr>
        <w:fldChar w:fldCharType="separate"/>
      </w:r>
      <w:r w:rsidR="0034717D">
        <w:rPr>
          <w:b w:val="0"/>
          <w:noProof/>
          <w:sz w:val="22"/>
          <w:szCs w:val="22"/>
        </w:rPr>
        <w:t>17</w:t>
      </w:r>
      <w:r w:rsidRPr="0034717D">
        <w:rPr>
          <w:b w:val="0"/>
          <w:noProof/>
          <w:sz w:val="22"/>
          <w:szCs w:val="22"/>
        </w:rPr>
        <w:fldChar w:fldCharType="end"/>
      </w:r>
    </w:p>
    <w:p w14:paraId="359459D6" w14:textId="77777777" w:rsidR="00553ED2" w:rsidRPr="0034717D" w:rsidRDefault="00553ED2" w:rsidP="0034717D">
      <w:pPr>
        <w:pStyle w:val="TOC1"/>
        <w:spacing w:line="360" w:lineRule="auto"/>
        <w:rPr>
          <w:rFonts w:asciiTheme="minorHAnsi" w:eastAsiaTheme="minorEastAsia" w:hAnsiTheme="minorHAnsi" w:cstheme="minorBidi"/>
          <w:b w:val="0"/>
          <w:noProof/>
          <w:sz w:val="22"/>
          <w:szCs w:val="22"/>
          <w:lang w:eastAsia="ja-JP"/>
        </w:rPr>
      </w:pPr>
      <w:r w:rsidRPr="0034717D">
        <w:rPr>
          <w:b w:val="0"/>
          <w:noProof/>
          <w:sz w:val="22"/>
          <w:szCs w:val="22"/>
        </w:rPr>
        <w:t>APPENDICES</w:t>
      </w:r>
      <w:r w:rsidRPr="0034717D">
        <w:rPr>
          <w:b w:val="0"/>
          <w:noProof/>
          <w:sz w:val="22"/>
          <w:szCs w:val="22"/>
        </w:rPr>
        <w:tab/>
      </w:r>
      <w:r w:rsidRPr="0034717D">
        <w:rPr>
          <w:b w:val="0"/>
          <w:noProof/>
          <w:sz w:val="22"/>
          <w:szCs w:val="22"/>
        </w:rPr>
        <w:fldChar w:fldCharType="begin"/>
      </w:r>
      <w:r w:rsidRPr="0034717D">
        <w:rPr>
          <w:b w:val="0"/>
          <w:noProof/>
          <w:sz w:val="22"/>
          <w:szCs w:val="22"/>
        </w:rPr>
        <w:instrText xml:space="preserve"> PAGEREF _Toc284683899 \h </w:instrText>
      </w:r>
      <w:r w:rsidRPr="0034717D">
        <w:rPr>
          <w:b w:val="0"/>
          <w:noProof/>
          <w:sz w:val="22"/>
          <w:szCs w:val="22"/>
        </w:rPr>
      </w:r>
      <w:r w:rsidRPr="0034717D">
        <w:rPr>
          <w:b w:val="0"/>
          <w:noProof/>
          <w:sz w:val="22"/>
          <w:szCs w:val="22"/>
        </w:rPr>
        <w:fldChar w:fldCharType="separate"/>
      </w:r>
      <w:r w:rsidR="0034717D">
        <w:rPr>
          <w:b w:val="0"/>
          <w:noProof/>
          <w:sz w:val="22"/>
          <w:szCs w:val="22"/>
        </w:rPr>
        <w:t>20</w:t>
      </w:r>
      <w:r w:rsidRPr="0034717D">
        <w:rPr>
          <w:b w:val="0"/>
          <w:noProof/>
          <w:sz w:val="22"/>
          <w:szCs w:val="22"/>
        </w:rPr>
        <w:fldChar w:fldCharType="end"/>
      </w:r>
    </w:p>
    <w:p w14:paraId="174746BA" w14:textId="77777777" w:rsidR="00553ED2" w:rsidRPr="00553ED2" w:rsidRDefault="00553ED2" w:rsidP="0034717D">
      <w:pPr>
        <w:pStyle w:val="TOC2"/>
        <w:rPr>
          <w:rFonts w:asciiTheme="minorHAnsi" w:eastAsiaTheme="minorEastAsia" w:hAnsiTheme="minorHAnsi" w:cstheme="minorBidi"/>
          <w:noProof/>
          <w:lang w:eastAsia="ja-JP"/>
        </w:rPr>
      </w:pPr>
      <w:r w:rsidRPr="00553ED2">
        <w:rPr>
          <w:noProof/>
        </w:rPr>
        <w:t>Lesson Plan Form</w:t>
      </w:r>
      <w:r w:rsidRPr="00553ED2">
        <w:rPr>
          <w:noProof/>
        </w:rPr>
        <w:tab/>
      </w:r>
      <w:r w:rsidRPr="00553ED2">
        <w:rPr>
          <w:noProof/>
        </w:rPr>
        <w:fldChar w:fldCharType="begin"/>
      </w:r>
      <w:r w:rsidRPr="00553ED2">
        <w:rPr>
          <w:noProof/>
        </w:rPr>
        <w:instrText xml:space="preserve"> PAGEREF _Toc284683900 \h </w:instrText>
      </w:r>
      <w:r w:rsidRPr="00553ED2">
        <w:rPr>
          <w:noProof/>
        </w:rPr>
      </w:r>
      <w:r w:rsidRPr="00553ED2">
        <w:rPr>
          <w:noProof/>
        </w:rPr>
        <w:fldChar w:fldCharType="separate"/>
      </w:r>
      <w:r w:rsidR="0034717D">
        <w:rPr>
          <w:noProof/>
        </w:rPr>
        <w:t>21</w:t>
      </w:r>
      <w:r w:rsidRPr="00553ED2">
        <w:rPr>
          <w:noProof/>
        </w:rPr>
        <w:fldChar w:fldCharType="end"/>
      </w:r>
    </w:p>
    <w:p w14:paraId="7CE6B58D" w14:textId="131E8FAE" w:rsidR="00553ED2" w:rsidRPr="00553ED2" w:rsidRDefault="0034717D" w:rsidP="0034717D">
      <w:pPr>
        <w:pStyle w:val="TOC3"/>
        <w:tabs>
          <w:tab w:val="right" w:leader="dot" w:pos="9370"/>
        </w:tabs>
        <w:spacing w:line="360" w:lineRule="auto"/>
        <w:rPr>
          <w:rFonts w:asciiTheme="minorHAnsi" w:eastAsiaTheme="minorEastAsia" w:hAnsiTheme="minorHAnsi" w:cstheme="minorBidi"/>
          <w:noProof/>
          <w:lang w:eastAsia="ja-JP"/>
        </w:rPr>
      </w:pPr>
      <w:r>
        <w:rPr>
          <w:noProof/>
        </w:rPr>
        <w:t>Weekly Teaching Schedule</w:t>
      </w:r>
      <w:r w:rsidR="00553ED2" w:rsidRPr="00553ED2">
        <w:rPr>
          <w:noProof/>
        </w:rPr>
        <w:tab/>
      </w:r>
      <w:r w:rsidR="00553ED2" w:rsidRPr="00553ED2">
        <w:rPr>
          <w:noProof/>
        </w:rPr>
        <w:fldChar w:fldCharType="begin"/>
      </w:r>
      <w:r w:rsidR="00553ED2" w:rsidRPr="00553ED2">
        <w:rPr>
          <w:noProof/>
        </w:rPr>
        <w:instrText xml:space="preserve"> PAGEREF _Toc284683908 \h </w:instrText>
      </w:r>
      <w:r w:rsidR="00553ED2" w:rsidRPr="00553ED2">
        <w:rPr>
          <w:noProof/>
        </w:rPr>
      </w:r>
      <w:r w:rsidR="00553ED2" w:rsidRPr="00553ED2">
        <w:rPr>
          <w:noProof/>
        </w:rPr>
        <w:fldChar w:fldCharType="separate"/>
      </w:r>
      <w:r>
        <w:rPr>
          <w:noProof/>
        </w:rPr>
        <w:t>22</w:t>
      </w:r>
      <w:r w:rsidR="00553ED2" w:rsidRPr="00553ED2">
        <w:rPr>
          <w:noProof/>
        </w:rPr>
        <w:fldChar w:fldCharType="end"/>
      </w:r>
    </w:p>
    <w:p w14:paraId="39CFD47D" w14:textId="77777777" w:rsidR="00553ED2" w:rsidRPr="00553ED2" w:rsidRDefault="00553ED2" w:rsidP="0034717D">
      <w:pPr>
        <w:pStyle w:val="TOC2"/>
        <w:rPr>
          <w:rFonts w:asciiTheme="minorHAnsi" w:eastAsiaTheme="minorEastAsia" w:hAnsiTheme="minorHAnsi" w:cstheme="minorBidi"/>
          <w:noProof/>
          <w:lang w:eastAsia="ja-JP"/>
        </w:rPr>
      </w:pPr>
      <w:r w:rsidRPr="00553ED2">
        <w:rPr>
          <w:noProof/>
        </w:rPr>
        <w:t>Candidate Observation Guidelines And Forms</w:t>
      </w:r>
      <w:r w:rsidRPr="00553ED2">
        <w:rPr>
          <w:noProof/>
        </w:rPr>
        <w:tab/>
      </w:r>
      <w:r w:rsidRPr="00553ED2">
        <w:rPr>
          <w:noProof/>
        </w:rPr>
        <w:fldChar w:fldCharType="begin"/>
      </w:r>
      <w:r w:rsidRPr="00553ED2">
        <w:rPr>
          <w:noProof/>
        </w:rPr>
        <w:instrText xml:space="preserve"> PAGEREF _Toc284683909 \h </w:instrText>
      </w:r>
      <w:r w:rsidRPr="00553ED2">
        <w:rPr>
          <w:noProof/>
        </w:rPr>
      </w:r>
      <w:r w:rsidRPr="00553ED2">
        <w:rPr>
          <w:noProof/>
        </w:rPr>
        <w:fldChar w:fldCharType="separate"/>
      </w:r>
      <w:r w:rsidR="0034717D">
        <w:rPr>
          <w:noProof/>
        </w:rPr>
        <w:t>23</w:t>
      </w:r>
      <w:r w:rsidRPr="00553ED2">
        <w:rPr>
          <w:noProof/>
        </w:rPr>
        <w:fldChar w:fldCharType="end"/>
      </w:r>
    </w:p>
    <w:p w14:paraId="2564BDAA" w14:textId="12F38D2F" w:rsidR="00553ED2" w:rsidRPr="00553ED2" w:rsidRDefault="00553ED2" w:rsidP="0034717D">
      <w:pPr>
        <w:pStyle w:val="TOC2"/>
        <w:rPr>
          <w:rFonts w:asciiTheme="minorHAnsi" w:eastAsiaTheme="minorEastAsia" w:hAnsiTheme="minorHAnsi" w:cstheme="minorBidi"/>
          <w:noProof/>
          <w:lang w:eastAsia="ja-JP"/>
        </w:rPr>
      </w:pPr>
      <w:r w:rsidRPr="00553ED2">
        <w:rPr>
          <w:noProof/>
        </w:rPr>
        <w:t>Clinical Experience Evaluation Survey</w:t>
      </w:r>
      <w:r w:rsidRPr="00553ED2">
        <w:rPr>
          <w:noProof/>
        </w:rPr>
        <w:tab/>
      </w:r>
      <w:r w:rsidRPr="00553ED2">
        <w:rPr>
          <w:noProof/>
        </w:rPr>
        <w:fldChar w:fldCharType="begin"/>
      </w:r>
      <w:r w:rsidRPr="00553ED2">
        <w:rPr>
          <w:noProof/>
        </w:rPr>
        <w:instrText xml:space="preserve"> PAGEREF _Toc284683910 \h </w:instrText>
      </w:r>
      <w:r w:rsidRPr="00553ED2">
        <w:rPr>
          <w:noProof/>
        </w:rPr>
      </w:r>
      <w:r w:rsidRPr="00553ED2">
        <w:rPr>
          <w:noProof/>
        </w:rPr>
        <w:fldChar w:fldCharType="separate"/>
      </w:r>
      <w:r w:rsidR="0034717D">
        <w:rPr>
          <w:noProof/>
        </w:rPr>
        <w:t>26</w:t>
      </w:r>
      <w:r w:rsidRPr="00553ED2">
        <w:rPr>
          <w:noProof/>
        </w:rPr>
        <w:fldChar w:fldCharType="end"/>
      </w:r>
    </w:p>
    <w:p w14:paraId="24CCF3E8" w14:textId="526B242F" w:rsidR="00553ED2" w:rsidRPr="00553ED2" w:rsidRDefault="00553ED2" w:rsidP="0034717D">
      <w:pPr>
        <w:pStyle w:val="TOC2"/>
        <w:rPr>
          <w:rFonts w:asciiTheme="minorHAnsi" w:eastAsiaTheme="minorEastAsia" w:hAnsiTheme="minorHAnsi" w:cstheme="minorBidi"/>
          <w:noProof/>
          <w:lang w:eastAsia="ja-JP"/>
        </w:rPr>
      </w:pPr>
      <w:r w:rsidRPr="00553ED2">
        <w:rPr>
          <w:noProof/>
        </w:rPr>
        <w:t>Parent Contact Report Form</w:t>
      </w:r>
      <w:r w:rsidRPr="00553ED2">
        <w:rPr>
          <w:noProof/>
        </w:rPr>
        <w:tab/>
      </w:r>
      <w:r w:rsidR="00524F11">
        <w:rPr>
          <w:noProof/>
        </w:rPr>
        <w:t>38</w:t>
      </w:r>
    </w:p>
    <w:p w14:paraId="65B5DA41" w14:textId="0F684C88" w:rsidR="00553ED2" w:rsidRPr="00553ED2" w:rsidRDefault="00553ED2" w:rsidP="0034717D">
      <w:pPr>
        <w:pStyle w:val="TOC2"/>
        <w:rPr>
          <w:rFonts w:asciiTheme="minorHAnsi" w:eastAsiaTheme="minorEastAsia" w:hAnsiTheme="minorHAnsi" w:cstheme="minorBidi"/>
          <w:noProof/>
          <w:lang w:eastAsia="ja-JP"/>
        </w:rPr>
      </w:pPr>
      <w:r w:rsidRPr="00553ED2">
        <w:rPr>
          <w:noProof/>
        </w:rPr>
        <w:t>Parent Contact Log</w:t>
      </w:r>
      <w:r w:rsidRPr="00553ED2">
        <w:rPr>
          <w:noProof/>
        </w:rPr>
        <w:tab/>
      </w:r>
      <w:r w:rsidR="00524F11">
        <w:rPr>
          <w:noProof/>
        </w:rPr>
        <w:t>39</w:t>
      </w:r>
    </w:p>
    <w:p w14:paraId="0C82DAB0" w14:textId="2B16AC31" w:rsidR="00553ED2" w:rsidRPr="00553ED2" w:rsidRDefault="00553ED2" w:rsidP="0034717D">
      <w:pPr>
        <w:pStyle w:val="TOC2"/>
        <w:rPr>
          <w:rFonts w:asciiTheme="minorHAnsi" w:eastAsiaTheme="minorEastAsia" w:hAnsiTheme="minorHAnsi" w:cstheme="minorBidi"/>
          <w:noProof/>
          <w:lang w:eastAsia="ja-JP"/>
        </w:rPr>
      </w:pPr>
      <w:r w:rsidRPr="00553ED2">
        <w:rPr>
          <w:noProof/>
        </w:rPr>
        <w:t>Weekly Journal Guidelines</w:t>
      </w:r>
      <w:r w:rsidRPr="00553ED2">
        <w:rPr>
          <w:noProof/>
        </w:rPr>
        <w:tab/>
      </w:r>
      <w:r w:rsidR="00524F11">
        <w:rPr>
          <w:noProof/>
        </w:rPr>
        <w:t>40</w:t>
      </w:r>
    </w:p>
    <w:p w14:paraId="130C5B12" w14:textId="52852C8C" w:rsidR="00553ED2" w:rsidRPr="00553ED2" w:rsidRDefault="00553ED2" w:rsidP="0034717D">
      <w:pPr>
        <w:pStyle w:val="TOC2"/>
        <w:rPr>
          <w:rFonts w:asciiTheme="minorHAnsi" w:eastAsiaTheme="minorEastAsia" w:hAnsiTheme="minorHAnsi" w:cstheme="minorBidi"/>
          <w:noProof/>
          <w:lang w:eastAsia="ja-JP"/>
        </w:rPr>
      </w:pPr>
      <w:r w:rsidRPr="00553ED2">
        <w:rPr>
          <w:noProof/>
        </w:rPr>
        <w:t>Mid-point and Final Evaluations</w:t>
      </w:r>
      <w:r w:rsidRPr="00553ED2">
        <w:rPr>
          <w:noProof/>
        </w:rPr>
        <w:tab/>
      </w:r>
      <w:r w:rsidR="00524F11">
        <w:rPr>
          <w:noProof/>
        </w:rPr>
        <w:t>41</w:t>
      </w:r>
    </w:p>
    <w:p w14:paraId="6B19C1E0" w14:textId="6E849736" w:rsidR="00553ED2" w:rsidRPr="00553ED2" w:rsidRDefault="00553ED2" w:rsidP="0034717D">
      <w:pPr>
        <w:pStyle w:val="TOC2"/>
        <w:rPr>
          <w:rFonts w:asciiTheme="minorHAnsi" w:eastAsiaTheme="minorEastAsia" w:hAnsiTheme="minorHAnsi" w:cstheme="minorBidi"/>
          <w:noProof/>
          <w:lang w:eastAsia="ja-JP"/>
        </w:rPr>
      </w:pPr>
      <w:r w:rsidRPr="00553ED2">
        <w:rPr>
          <w:noProof/>
        </w:rPr>
        <w:t>Technology for Learning</w:t>
      </w:r>
      <w:r w:rsidRPr="00553ED2">
        <w:rPr>
          <w:noProof/>
        </w:rPr>
        <w:tab/>
      </w:r>
      <w:r w:rsidR="00524F11">
        <w:rPr>
          <w:noProof/>
        </w:rPr>
        <w:t>42</w:t>
      </w:r>
    </w:p>
    <w:p w14:paraId="562F9819" w14:textId="1D7EA39C" w:rsidR="00553ED2" w:rsidRPr="00553ED2" w:rsidRDefault="00553ED2" w:rsidP="0034717D">
      <w:pPr>
        <w:pStyle w:val="TOC2"/>
        <w:rPr>
          <w:rFonts w:asciiTheme="minorHAnsi" w:eastAsiaTheme="minorEastAsia" w:hAnsiTheme="minorHAnsi" w:cstheme="minorBidi"/>
          <w:noProof/>
          <w:lang w:eastAsia="ja-JP"/>
        </w:rPr>
      </w:pPr>
      <w:r w:rsidRPr="00553ED2">
        <w:rPr>
          <w:noProof/>
        </w:rPr>
        <w:t>Unit Plan Guidelines</w:t>
      </w:r>
      <w:r w:rsidRPr="00553ED2">
        <w:rPr>
          <w:noProof/>
        </w:rPr>
        <w:tab/>
      </w:r>
      <w:r w:rsidR="00524F11">
        <w:rPr>
          <w:noProof/>
        </w:rPr>
        <w:t>43</w:t>
      </w:r>
    </w:p>
    <w:p w14:paraId="7AEADC4F" w14:textId="4DA9C6DC" w:rsidR="00553ED2" w:rsidRPr="00553ED2" w:rsidRDefault="00553ED2" w:rsidP="0034717D">
      <w:pPr>
        <w:pStyle w:val="TOC2"/>
        <w:rPr>
          <w:rFonts w:asciiTheme="minorHAnsi" w:eastAsiaTheme="minorEastAsia" w:hAnsiTheme="minorHAnsi" w:cstheme="minorBidi"/>
          <w:noProof/>
          <w:lang w:eastAsia="ja-JP"/>
        </w:rPr>
      </w:pPr>
      <w:r w:rsidRPr="00553ED2">
        <w:rPr>
          <w:noProof/>
        </w:rPr>
        <w:t>Assessment Analysis Guidelines</w:t>
      </w:r>
      <w:r w:rsidRPr="00553ED2">
        <w:rPr>
          <w:noProof/>
        </w:rPr>
        <w:tab/>
      </w:r>
      <w:r w:rsidR="00524F11">
        <w:rPr>
          <w:noProof/>
        </w:rPr>
        <w:t>44</w:t>
      </w:r>
    </w:p>
    <w:p w14:paraId="1F12ABC0" w14:textId="6BA6EAE4" w:rsidR="00553ED2" w:rsidRPr="00553ED2" w:rsidRDefault="00553ED2" w:rsidP="0034717D">
      <w:pPr>
        <w:pStyle w:val="TOC2"/>
        <w:rPr>
          <w:rFonts w:asciiTheme="minorHAnsi" w:eastAsiaTheme="minorEastAsia" w:hAnsiTheme="minorHAnsi" w:cstheme="minorBidi"/>
          <w:noProof/>
          <w:lang w:eastAsia="ja-JP"/>
        </w:rPr>
      </w:pPr>
      <w:r w:rsidRPr="00553ED2">
        <w:rPr>
          <w:noProof/>
        </w:rPr>
        <w:t>Lesson Plan Rubric</w:t>
      </w:r>
      <w:r w:rsidRPr="00553ED2">
        <w:rPr>
          <w:noProof/>
        </w:rPr>
        <w:tab/>
      </w:r>
      <w:r w:rsidR="00524F11">
        <w:rPr>
          <w:noProof/>
        </w:rPr>
        <w:t>46</w:t>
      </w:r>
    </w:p>
    <w:p w14:paraId="2A53B1B4" w14:textId="519926B5" w:rsidR="00553ED2" w:rsidRPr="00553ED2" w:rsidRDefault="00553ED2" w:rsidP="0034717D">
      <w:pPr>
        <w:pStyle w:val="TOC2"/>
        <w:rPr>
          <w:rFonts w:asciiTheme="minorHAnsi" w:eastAsiaTheme="minorEastAsia" w:hAnsiTheme="minorHAnsi" w:cstheme="minorBidi"/>
          <w:noProof/>
          <w:lang w:eastAsia="ja-JP"/>
        </w:rPr>
      </w:pPr>
      <w:r w:rsidRPr="00553ED2">
        <w:rPr>
          <w:noProof/>
        </w:rPr>
        <w:t>Mid and Final Reflections Rubric</w:t>
      </w:r>
      <w:r w:rsidRPr="00553ED2">
        <w:rPr>
          <w:noProof/>
        </w:rPr>
        <w:tab/>
      </w:r>
      <w:r w:rsidR="00524F11">
        <w:rPr>
          <w:noProof/>
        </w:rPr>
        <w:t>50</w:t>
      </w:r>
    </w:p>
    <w:p w14:paraId="67D50EC5" w14:textId="6225B853" w:rsidR="00553ED2" w:rsidRPr="00553ED2" w:rsidRDefault="00553ED2" w:rsidP="0034717D">
      <w:pPr>
        <w:pStyle w:val="TOC2"/>
        <w:rPr>
          <w:rFonts w:asciiTheme="minorHAnsi" w:eastAsiaTheme="minorEastAsia" w:hAnsiTheme="minorHAnsi" w:cstheme="minorBidi"/>
          <w:noProof/>
          <w:lang w:eastAsia="ja-JP"/>
        </w:rPr>
      </w:pPr>
      <w:r w:rsidRPr="00553ED2">
        <w:rPr>
          <w:noProof/>
        </w:rPr>
        <w:t>Technology for Learning Project</w:t>
      </w:r>
      <w:r w:rsidRPr="00553ED2">
        <w:rPr>
          <w:noProof/>
        </w:rPr>
        <w:tab/>
      </w:r>
      <w:r w:rsidR="00524F11">
        <w:rPr>
          <w:noProof/>
        </w:rPr>
        <w:t>51</w:t>
      </w:r>
    </w:p>
    <w:p w14:paraId="73A4873C" w14:textId="64746188" w:rsidR="00553ED2" w:rsidRPr="00553ED2" w:rsidRDefault="00553ED2" w:rsidP="0034717D">
      <w:pPr>
        <w:pStyle w:val="TOC2"/>
        <w:rPr>
          <w:rFonts w:asciiTheme="minorHAnsi" w:eastAsiaTheme="minorEastAsia" w:hAnsiTheme="minorHAnsi" w:cstheme="minorBidi"/>
          <w:noProof/>
          <w:lang w:eastAsia="ja-JP"/>
        </w:rPr>
      </w:pPr>
      <w:r w:rsidRPr="00553ED2">
        <w:rPr>
          <w:noProof/>
        </w:rPr>
        <w:t>Unit Plan Rubric</w:t>
      </w:r>
      <w:r w:rsidRPr="00553ED2">
        <w:rPr>
          <w:noProof/>
        </w:rPr>
        <w:tab/>
      </w:r>
      <w:r w:rsidR="00524F11">
        <w:rPr>
          <w:noProof/>
        </w:rPr>
        <w:t>52</w:t>
      </w:r>
    </w:p>
    <w:p w14:paraId="09E509AD" w14:textId="0FB11182" w:rsidR="00553ED2" w:rsidRPr="00553ED2" w:rsidRDefault="00553ED2" w:rsidP="0034717D">
      <w:pPr>
        <w:pStyle w:val="TOC2"/>
        <w:rPr>
          <w:rFonts w:asciiTheme="minorHAnsi" w:eastAsiaTheme="minorEastAsia" w:hAnsiTheme="minorHAnsi" w:cstheme="minorBidi"/>
          <w:noProof/>
          <w:lang w:eastAsia="ja-JP"/>
        </w:rPr>
      </w:pPr>
      <w:r w:rsidRPr="00553ED2">
        <w:rPr>
          <w:noProof/>
        </w:rPr>
        <w:t>Assessment Analysis Rubric</w:t>
      </w:r>
      <w:r w:rsidRPr="00553ED2">
        <w:rPr>
          <w:noProof/>
        </w:rPr>
        <w:tab/>
      </w:r>
      <w:r w:rsidR="00524F11">
        <w:rPr>
          <w:noProof/>
        </w:rPr>
        <w:t>54</w:t>
      </w:r>
    </w:p>
    <w:p w14:paraId="32B0F582" w14:textId="176B703E" w:rsidR="00553ED2" w:rsidRPr="00553ED2" w:rsidRDefault="00553ED2" w:rsidP="0034717D">
      <w:pPr>
        <w:pStyle w:val="TOC2"/>
        <w:rPr>
          <w:rFonts w:asciiTheme="minorHAnsi" w:eastAsiaTheme="minorEastAsia" w:hAnsiTheme="minorHAnsi" w:cstheme="minorBidi"/>
          <w:noProof/>
          <w:lang w:eastAsia="ja-JP"/>
        </w:rPr>
      </w:pPr>
      <w:r w:rsidRPr="00553ED2">
        <w:rPr>
          <w:noProof/>
        </w:rPr>
        <w:t>College Supervisor Evaluation Form</w:t>
      </w:r>
      <w:r w:rsidRPr="00553ED2">
        <w:rPr>
          <w:noProof/>
        </w:rPr>
        <w:tab/>
      </w:r>
      <w:r w:rsidR="00564419">
        <w:rPr>
          <w:noProof/>
        </w:rPr>
        <w:t>55</w:t>
      </w:r>
    </w:p>
    <w:p w14:paraId="49C756E4" w14:textId="67A2F0DF" w:rsidR="00553ED2" w:rsidRDefault="00553ED2" w:rsidP="0034717D">
      <w:pPr>
        <w:pStyle w:val="TOC2"/>
        <w:rPr>
          <w:noProof/>
        </w:rPr>
      </w:pPr>
      <w:r w:rsidRPr="00553ED2">
        <w:rPr>
          <w:noProof/>
        </w:rPr>
        <w:t>Mentor Teacher Evaluation Form</w:t>
      </w:r>
      <w:r w:rsidRPr="00553ED2">
        <w:rPr>
          <w:noProof/>
        </w:rPr>
        <w:tab/>
      </w:r>
      <w:r w:rsidR="00564419">
        <w:rPr>
          <w:noProof/>
        </w:rPr>
        <w:t>56</w:t>
      </w:r>
    </w:p>
    <w:p w14:paraId="4B72F35D" w14:textId="2620C3C7" w:rsidR="0034717D" w:rsidRPr="0034717D" w:rsidRDefault="0034717D" w:rsidP="0034717D">
      <w:pPr>
        <w:pStyle w:val="TOC2"/>
        <w:rPr>
          <w:noProof/>
        </w:rPr>
      </w:pPr>
      <w:r>
        <w:rPr>
          <w:noProof/>
        </w:rPr>
        <w:t>Remediation Form</w:t>
      </w:r>
      <w:r w:rsidRPr="00553ED2">
        <w:rPr>
          <w:noProof/>
        </w:rPr>
        <w:tab/>
      </w:r>
      <w:r w:rsidR="00564419">
        <w:rPr>
          <w:noProof/>
        </w:rPr>
        <w:t>57</w:t>
      </w:r>
    </w:p>
    <w:p w14:paraId="7F5D3A6C" w14:textId="5F7D18E2" w:rsidR="00553ED2" w:rsidRPr="00553ED2" w:rsidRDefault="00553ED2" w:rsidP="0034717D">
      <w:pPr>
        <w:pStyle w:val="TOC2"/>
        <w:rPr>
          <w:rFonts w:asciiTheme="minorHAnsi" w:eastAsiaTheme="minorEastAsia" w:hAnsiTheme="minorHAnsi" w:cstheme="minorBidi"/>
          <w:noProof/>
          <w:lang w:eastAsia="ja-JP"/>
        </w:rPr>
      </w:pPr>
      <w:r w:rsidRPr="00553ED2">
        <w:rPr>
          <w:noProof/>
        </w:rPr>
        <w:t>Handbook Acknowledgement</w:t>
      </w:r>
      <w:r w:rsidRPr="00553ED2">
        <w:rPr>
          <w:noProof/>
        </w:rPr>
        <w:tab/>
      </w:r>
      <w:r w:rsidR="00564419">
        <w:rPr>
          <w:noProof/>
        </w:rPr>
        <w:t>58</w:t>
      </w:r>
    </w:p>
    <w:p w14:paraId="0D043E2E" w14:textId="420DB371" w:rsidR="00344364" w:rsidRPr="00553ED2" w:rsidRDefault="00553ED2" w:rsidP="0034717D">
      <w:pPr>
        <w:spacing w:after="120" w:line="360" w:lineRule="auto"/>
        <w:jc w:val="center"/>
        <w:rPr>
          <w:b/>
          <w:bCs/>
          <w:caps/>
          <w:lang w:val="x-none" w:eastAsia="x-none"/>
        </w:rPr>
      </w:pPr>
      <w:r w:rsidRPr="00553ED2">
        <w:rPr>
          <w:b/>
        </w:rPr>
        <w:fldChar w:fldCharType="end"/>
      </w:r>
      <w:r w:rsidR="00344364" w:rsidRPr="00553ED2">
        <w:br w:type="page"/>
      </w:r>
    </w:p>
    <w:p w14:paraId="39E8ED29" w14:textId="0C329ED6" w:rsidR="00AB3E79" w:rsidRDefault="00424A4C" w:rsidP="00AB3E79">
      <w:pPr>
        <w:pStyle w:val="Heading1"/>
      </w:pPr>
      <w:bookmarkStart w:id="2" w:name="_Toc284676384"/>
      <w:bookmarkStart w:id="3" w:name="_Toc284676969"/>
      <w:bookmarkStart w:id="4" w:name="_Toc284683888"/>
      <w:r>
        <w:lastRenderedPageBreak/>
        <w:t>C</w:t>
      </w:r>
      <w:r w:rsidR="00AB3E79">
        <w:t>OURSE MATRIX</w:t>
      </w:r>
      <w:bookmarkEnd w:id="1"/>
      <w:bookmarkEnd w:id="2"/>
      <w:bookmarkEnd w:id="3"/>
      <w:bookmarkEnd w:id="4"/>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508"/>
        <w:gridCol w:w="1476"/>
        <w:gridCol w:w="2612"/>
      </w:tblGrid>
      <w:tr w:rsidR="0084308B" w:rsidRPr="003C7B57" w14:paraId="1A8871E8" w14:textId="77777777" w:rsidTr="007D6690">
        <w:tc>
          <w:tcPr>
            <w:tcW w:w="2870" w:type="pct"/>
            <w:vAlign w:val="center"/>
          </w:tcPr>
          <w:p w14:paraId="37DF236C" w14:textId="77777777" w:rsidR="00AB3E79" w:rsidRPr="00340B3D" w:rsidRDefault="00AB3E79" w:rsidP="00AB3E79">
            <w:pPr>
              <w:pStyle w:val="BodyText"/>
              <w:spacing w:before="40" w:beforeAutospacing="0" w:after="40" w:afterAutospacing="0"/>
              <w:contextualSpacing w:val="0"/>
              <w:jc w:val="center"/>
              <w:rPr>
                <w:rFonts w:cs="Arial"/>
                <w:sz w:val="20"/>
                <w:szCs w:val="20"/>
                <w:lang w:val="en-US" w:eastAsia="en-US"/>
              </w:rPr>
            </w:pPr>
            <w:r w:rsidRPr="00340B3D">
              <w:rPr>
                <w:rFonts w:cs="Arial"/>
                <w:sz w:val="20"/>
                <w:szCs w:val="20"/>
                <w:lang w:val="en-US" w:eastAsia="en-US"/>
              </w:rPr>
              <w:t>College of Education Unit Learning Outcomes</w:t>
            </w:r>
          </w:p>
        </w:tc>
        <w:tc>
          <w:tcPr>
            <w:tcW w:w="769" w:type="pct"/>
            <w:vAlign w:val="center"/>
          </w:tcPr>
          <w:p w14:paraId="065EC4CC" w14:textId="77777777" w:rsidR="00AB3E79" w:rsidRPr="00340B3D" w:rsidRDefault="00AB3E79" w:rsidP="00F92350">
            <w:pPr>
              <w:pStyle w:val="BodyText"/>
              <w:spacing w:before="40" w:beforeAutospacing="0" w:after="40" w:afterAutospacing="0"/>
              <w:contextualSpacing w:val="0"/>
              <w:rPr>
                <w:rFonts w:cs="Arial"/>
                <w:sz w:val="20"/>
                <w:szCs w:val="20"/>
                <w:lang w:val="en-US" w:eastAsia="en-US"/>
              </w:rPr>
            </w:pPr>
            <w:r w:rsidRPr="00340B3D">
              <w:rPr>
                <w:rFonts w:cs="Arial"/>
                <w:sz w:val="20"/>
                <w:szCs w:val="20"/>
                <w:lang w:val="en-US" w:eastAsia="en-US"/>
              </w:rPr>
              <w:t>Qatar National Professional Standards</w:t>
            </w:r>
          </w:p>
        </w:tc>
        <w:tc>
          <w:tcPr>
            <w:tcW w:w="1361" w:type="pct"/>
            <w:vAlign w:val="center"/>
          </w:tcPr>
          <w:p w14:paraId="7CB0826C" w14:textId="77777777" w:rsidR="00AB3E79" w:rsidRPr="00340B3D" w:rsidRDefault="00AB3E79" w:rsidP="00AB3E79">
            <w:pPr>
              <w:pStyle w:val="BodyText"/>
              <w:spacing w:before="40" w:beforeAutospacing="0" w:after="40" w:afterAutospacing="0"/>
              <w:contextualSpacing w:val="0"/>
              <w:jc w:val="center"/>
              <w:rPr>
                <w:rFonts w:cs="Arial"/>
                <w:sz w:val="20"/>
                <w:szCs w:val="20"/>
                <w:lang w:val="en-US" w:eastAsia="en-US"/>
              </w:rPr>
            </w:pPr>
            <w:r w:rsidRPr="00340B3D">
              <w:rPr>
                <w:rFonts w:cs="Arial"/>
                <w:sz w:val="20"/>
                <w:szCs w:val="20"/>
                <w:lang w:val="en-US" w:eastAsia="en-US"/>
              </w:rPr>
              <w:t>Assessment (Tasks/Artifacts)</w:t>
            </w:r>
          </w:p>
        </w:tc>
      </w:tr>
      <w:tr w:rsidR="00F0600A" w:rsidRPr="003C7B57" w14:paraId="2ECFF2B9" w14:textId="77777777" w:rsidTr="007D6690">
        <w:trPr>
          <w:trHeight w:val="636"/>
        </w:trPr>
        <w:tc>
          <w:tcPr>
            <w:tcW w:w="2870" w:type="pct"/>
            <w:vAlign w:val="center"/>
          </w:tcPr>
          <w:p w14:paraId="18347E62" w14:textId="6D1FD9FA" w:rsidR="00F0600A" w:rsidRDefault="00F0600A" w:rsidP="00F0600A">
            <w:pPr>
              <w:spacing w:before="60" w:after="60"/>
              <w:rPr>
                <w:rFonts w:cs="Arial"/>
                <w:b/>
                <w:bCs/>
                <w:sz w:val="20"/>
                <w:szCs w:val="20"/>
              </w:rPr>
            </w:pPr>
            <w:r>
              <w:rPr>
                <w:rFonts w:cs="Arial"/>
                <w:b/>
                <w:bCs/>
                <w:sz w:val="20"/>
                <w:szCs w:val="20"/>
              </w:rPr>
              <w:t>Teaching</w:t>
            </w:r>
          </w:p>
          <w:p w14:paraId="686BC374" w14:textId="0A8E0653" w:rsidR="00F0600A" w:rsidRPr="00F0600A" w:rsidRDefault="00F0600A" w:rsidP="00F0600A">
            <w:pPr>
              <w:spacing w:before="60" w:after="60"/>
              <w:rPr>
                <w:rFonts w:cs="Arial"/>
                <w:sz w:val="20"/>
                <w:szCs w:val="20"/>
              </w:rPr>
            </w:pPr>
            <w:r w:rsidRPr="00F0600A">
              <w:rPr>
                <w:rFonts w:cs="Arial"/>
                <w:b/>
                <w:bCs/>
                <w:sz w:val="20"/>
                <w:szCs w:val="20"/>
              </w:rPr>
              <w:t>Content:</w:t>
            </w:r>
            <w:r w:rsidRPr="00F0600A">
              <w:rPr>
                <w:rFonts w:cs="Arial"/>
                <w:sz w:val="20"/>
                <w:szCs w:val="20"/>
              </w:rPr>
              <w:t xml:space="preserve"> Apply the key theories and concepts of the subject matter.</w:t>
            </w:r>
          </w:p>
        </w:tc>
        <w:tc>
          <w:tcPr>
            <w:tcW w:w="769" w:type="pct"/>
            <w:vAlign w:val="center"/>
          </w:tcPr>
          <w:p w14:paraId="093631DB" w14:textId="77777777" w:rsidR="00F0600A" w:rsidRPr="003C7B57" w:rsidRDefault="00F0600A" w:rsidP="0084308B">
            <w:pPr>
              <w:spacing w:before="20" w:after="20"/>
              <w:rPr>
                <w:sz w:val="20"/>
                <w:szCs w:val="18"/>
              </w:rPr>
            </w:pPr>
            <w:r w:rsidRPr="003C7B57">
              <w:rPr>
                <w:sz w:val="20"/>
                <w:szCs w:val="18"/>
              </w:rPr>
              <w:t>1</w:t>
            </w:r>
            <w:r w:rsidRPr="003C7B57">
              <w:rPr>
                <w:sz w:val="20"/>
                <w:szCs w:val="18"/>
              </w:rPr>
              <w:tab/>
              <w:t>2</w:t>
            </w:r>
            <w:r w:rsidRPr="003C7B57">
              <w:rPr>
                <w:sz w:val="20"/>
                <w:szCs w:val="18"/>
              </w:rPr>
              <w:tab/>
              <w:t>4</w:t>
            </w:r>
            <w:r w:rsidRPr="003C7B57">
              <w:rPr>
                <w:sz w:val="20"/>
                <w:szCs w:val="18"/>
              </w:rPr>
              <w:tab/>
              <w:t>5</w:t>
            </w:r>
          </w:p>
          <w:p w14:paraId="7F234392" w14:textId="77777777" w:rsidR="00F0600A" w:rsidRPr="003C7B57" w:rsidRDefault="00F0600A" w:rsidP="0084308B">
            <w:pPr>
              <w:spacing w:before="20" w:after="20"/>
              <w:rPr>
                <w:sz w:val="20"/>
                <w:szCs w:val="18"/>
              </w:rPr>
            </w:pPr>
            <w:r w:rsidRPr="003C7B57">
              <w:rPr>
                <w:sz w:val="20"/>
                <w:szCs w:val="18"/>
              </w:rPr>
              <w:t>6</w:t>
            </w:r>
            <w:r w:rsidRPr="003C7B57">
              <w:rPr>
                <w:sz w:val="20"/>
                <w:szCs w:val="18"/>
              </w:rPr>
              <w:tab/>
              <w:t>9</w:t>
            </w:r>
            <w:r w:rsidRPr="003C7B57">
              <w:rPr>
                <w:sz w:val="20"/>
                <w:szCs w:val="18"/>
              </w:rPr>
              <w:tab/>
              <w:t>12</w:t>
            </w:r>
          </w:p>
        </w:tc>
        <w:tc>
          <w:tcPr>
            <w:tcW w:w="1361" w:type="pct"/>
            <w:vAlign w:val="center"/>
          </w:tcPr>
          <w:p w14:paraId="06E42DE8" w14:textId="585DB718" w:rsidR="00F0600A" w:rsidRPr="00340B3D" w:rsidRDefault="00E265CE" w:rsidP="00AB3E79">
            <w:pPr>
              <w:pStyle w:val="BodyText"/>
              <w:spacing w:before="20" w:beforeAutospacing="0" w:after="20" w:afterAutospacing="0"/>
              <w:contextualSpacing w:val="0"/>
              <w:rPr>
                <w:rFonts w:cs="Arial"/>
                <w:bCs/>
                <w:sz w:val="20"/>
                <w:szCs w:val="18"/>
                <w:lang w:val="en-US" w:eastAsia="en-US"/>
              </w:rPr>
            </w:pPr>
            <w:r>
              <w:rPr>
                <w:rFonts w:cs="Arial"/>
                <w:bCs/>
                <w:sz w:val="20"/>
                <w:szCs w:val="18"/>
                <w:lang w:val="en-US" w:eastAsia="en-US"/>
              </w:rPr>
              <w:t>Unit Plan</w:t>
            </w:r>
          </w:p>
          <w:p w14:paraId="76DA4682" w14:textId="2F658AFA" w:rsidR="00F0600A" w:rsidRPr="00340B3D" w:rsidRDefault="002D27E0" w:rsidP="00AB3E79">
            <w:pPr>
              <w:pStyle w:val="BodyText"/>
              <w:spacing w:before="20" w:beforeAutospacing="0" w:after="20" w:afterAutospacing="0"/>
              <w:contextualSpacing w:val="0"/>
              <w:rPr>
                <w:rFonts w:cs="Arial"/>
                <w:bCs/>
                <w:sz w:val="20"/>
                <w:szCs w:val="18"/>
                <w:lang w:val="en-US" w:eastAsia="en-US"/>
              </w:rPr>
            </w:pPr>
            <w:r>
              <w:rPr>
                <w:rFonts w:cs="Arial"/>
                <w:bCs/>
                <w:sz w:val="20"/>
                <w:szCs w:val="18"/>
                <w:lang w:val="en-US" w:eastAsia="en-US"/>
              </w:rPr>
              <w:t>Clinical Experience Evaluation Survey</w:t>
            </w:r>
          </w:p>
        </w:tc>
      </w:tr>
      <w:tr w:rsidR="00F0600A" w:rsidRPr="003C7B57" w14:paraId="5C242E08" w14:textId="77777777" w:rsidTr="007D6690">
        <w:trPr>
          <w:trHeight w:val="636"/>
        </w:trPr>
        <w:tc>
          <w:tcPr>
            <w:tcW w:w="2870" w:type="pct"/>
            <w:vAlign w:val="center"/>
          </w:tcPr>
          <w:p w14:paraId="7A9F62AB" w14:textId="4FB67923" w:rsidR="00F0600A" w:rsidRPr="00F0600A" w:rsidRDefault="00F0600A" w:rsidP="00F0600A">
            <w:pPr>
              <w:pStyle w:val="BodyText"/>
              <w:spacing w:before="60" w:beforeAutospacing="0" w:after="60" w:afterAutospacing="0"/>
              <w:contextualSpacing w:val="0"/>
              <w:rPr>
                <w:rFonts w:cs="Arial"/>
                <w:bCs/>
                <w:sz w:val="20"/>
                <w:szCs w:val="20"/>
                <w:lang w:val="en-US" w:eastAsia="en-US"/>
              </w:rPr>
            </w:pPr>
            <w:r w:rsidRPr="00F0600A">
              <w:rPr>
                <w:rFonts w:cs="Arial"/>
                <w:b/>
                <w:bCs/>
                <w:sz w:val="20"/>
                <w:szCs w:val="20"/>
              </w:rPr>
              <w:t xml:space="preserve">Pedagogy: </w:t>
            </w:r>
            <w:r w:rsidRPr="00F0600A">
              <w:rPr>
                <w:rFonts w:cs="Arial"/>
                <w:sz w:val="20"/>
                <w:szCs w:val="20"/>
              </w:rPr>
              <w:t>Plan effective instruction to maximize student learning.</w:t>
            </w:r>
          </w:p>
        </w:tc>
        <w:tc>
          <w:tcPr>
            <w:tcW w:w="769" w:type="pct"/>
            <w:vAlign w:val="center"/>
          </w:tcPr>
          <w:p w14:paraId="4F99348E" w14:textId="77777777" w:rsidR="00F0600A" w:rsidRPr="003C7B57" w:rsidRDefault="00F0600A" w:rsidP="0084308B">
            <w:pPr>
              <w:spacing w:before="20" w:after="20"/>
              <w:rPr>
                <w:sz w:val="20"/>
                <w:szCs w:val="18"/>
              </w:rPr>
            </w:pPr>
            <w:r w:rsidRPr="003C7B57">
              <w:rPr>
                <w:sz w:val="20"/>
                <w:szCs w:val="18"/>
              </w:rPr>
              <w:t>1</w:t>
            </w:r>
            <w:r w:rsidRPr="003C7B57">
              <w:rPr>
                <w:sz w:val="20"/>
                <w:szCs w:val="18"/>
              </w:rPr>
              <w:tab/>
              <w:t>2</w:t>
            </w:r>
            <w:r w:rsidRPr="003C7B57">
              <w:rPr>
                <w:sz w:val="20"/>
                <w:szCs w:val="18"/>
              </w:rPr>
              <w:tab/>
              <w:t>3</w:t>
            </w:r>
            <w:r w:rsidRPr="003C7B57">
              <w:rPr>
                <w:sz w:val="20"/>
                <w:szCs w:val="18"/>
              </w:rPr>
              <w:tab/>
              <w:t>4</w:t>
            </w:r>
          </w:p>
          <w:p w14:paraId="4381FDEF" w14:textId="77777777" w:rsidR="00F0600A" w:rsidRPr="003C7B57" w:rsidRDefault="00F0600A" w:rsidP="0084308B">
            <w:pPr>
              <w:spacing w:before="20" w:after="20"/>
              <w:rPr>
                <w:sz w:val="20"/>
                <w:szCs w:val="18"/>
              </w:rPr>
            </w:pPr>
            <w:r w:rsidRPr="003C7B57">
              <w:rPr>
                <w:sz w:val="20"/>
                <w:szCs w:val="18"/>
              </w:rPr>
              <w:t>5</w:t>
            </w:r>
            <w:r w:rsidRPr="003C7B57">
              <w:rPr>
                <w:sz w:val="20"/>
                <w:szCs w:val="18"/>
              </w:rPr>
              <w:tab/>
              <w:t>6</w:t>
            </w:r>
            <w:r w:rsidRPr="003C7B57">
              <w:rPr>
                <w:sz w:val="20"/>
                <w:szCs w:val="18"/>
              </w:rPr>
              <w:tab/>
              <w:t>7</w:t>
            </w:r>
            <w:r w:rsidRPr="003C7B57">
              <w:rPr>
                <w:sz w:val="20"/>
                <w:szCs w:val="18"/>
              </w:rPr>
              <w:tab/>
              <w:t>8</w:t>
            </w:r>
          </w:p>
          <w:p w14:paraId="6CF78533" w14:textId="77777777" w:rsidR="00F0600A" w:rsidRPr="003C7B57" w:rsidRDefault="00F0600A" w:rsidP="00611419">
            <w:pPr>
              <w:spacing w:before="20" w:after="20"/>
              <w:rPr>
                <w:sz w:val="20"/>
                <w:szCs w:val="18"/>
              </w:rPr>
            </w:pPr>
            <w:r w:rsidRPr="003C7B57">
              <w:rPr>
                <w:sz w:val="20"/>
                <w:szCs w:val="18"/>
              </w:rPr>
              <w:t>9</w:t>
            </w:r>
            <w:r w:rsidRPr="003C7B57">
              <w:rPr>
                <w:sz w:val="20"/>
                <w:szCs w:val="18"/>
              </w:rPr>
              <w:tab/>
              <w:t>11</w:t>
            </w:r>
            <w:r w:rsidRPr="003C7B57">
              <w:rPr>
                <w:sz w:val="20"/>
                <w:szCs w:val="18"/>
              </w:rPr>
              <w:tab/>
              <w:t>12</w:t>
            </w:r>
          </w:p>
        </w:tc>
        <w:tc>
          <w:tcPr>
            <w:tcW w:w="1361" w:type="pct"/>
            <w:vAlign w:val="center"/>
          </w:tcPr>
          <w:p w14:paraId="6EBDEB63" w14:textId="0C989E3E" w:rsidR="00F0600A" w:rsidRDefault="00E265CE" w:rsidP="00AB3E79">
            <w:pPr>
              <w:pStyle w:val="BodyText"/>
              <w:spacing w:before="20" w:beforeAutospacing="0" w:after="20" w:afterAutospacing="0"/>
              <w:contextualSpacing w:val="0"/>
              <w:rPr>
                <w:rFonts w:cs="Arial"/>
                <w:bCs/>
                <w:sz w:val="20"/>
                <w:szCs w:val="18"/>
                <w:lang w:val="en-US" w:eastAsia="en-US"/>
              </w:rPr>
            </w:pPr>
            <w:r>
              <w:rPr>
                <w:rFonts w:cs="Arial"/>
                <w:bCs/>
                <w:sz w:val="20"/>
                <w:szCs w:val="18"/>
                <w:lang w:val="en-US" w:eastAsia="en-US"/>
              </w:rPr>
              <w:t>Unit Plan</w:t>
            </w:r>
          </w:p>
          <w:p w14:paraId="21412286" w14:textId="75579F94" w:rsidR="002D27E0" w:rsidRPr="00340B3D" w:rsidRDefault="002D27E0" w:rsidP="00AB3E79">
            <w:pPr>
              <w:pStyle w:val="BodyText"/>
              <w:spacing w:before="20" w:beforeAutospacing="0" w:after="20" w:afterAutospacing="0"/>
              <w:contextualSpacing w:val="0"/>
              <w:rPr>
                <w:rFonts w:cs="Arial"/>
                <w:bCs/>
                <w:sz w:val="20"/>
                <w:szCs w:val="18"/>
                <w:lang w:val="en-US" w:eastAsia="en-US"/>
              </w:rPr>
            </w:pPr>
            <w:r>
              <w:rPr>
                <w:rFonts w:cs="Arial"/>
                <w:bCs/>
                <w:sz w:val="20"/>
                <w:szCs w:val="18"/>
                <w:lang w:val="en-US" w:eastAsia="en-US"/>
              </w:rPr>
              <w:t xml:space="preserve">Assessment </w:t>
            </w:r>
            <w:r w:rsidR="00490996">
              <w:rPr>
                <w:rFonts w:cs="Arial"/>
                <w:bCs/>
                <w:sz w:val="20"/>
                <w:szCs w:val="18"/>
                <w:lang w:val="en-US" w:eastAsia="en-US"/>
              </w:rPr>
              <w:t>Project</w:t>
            </w:r>
          </w:p>
          <w:p w14:paraId="12F856BC" w14:textId="659167F1" w:rsidR="00F0600A" w:rsidRPr="00340B3D" w:rsidRDefault="002D27E0" w:rsidP="00AB3E79">
            <w:pPr>
              <w:pStyle w:val="BodyText"/>
              <w:spacing w:before="20" w:beforeAutospacing="0" w:after="20" w:afterAutospacing="0"/>
              <w:contextualSpacing w:val="0"/>
              <w:rPr>
                <w:rFonts w:cs="Arial"/>
                <w:bCs/>
                <w:sz w:val="20"/>
                <w:szCs w:val="18"/>
                <w:lang w:val="en-US" w:eastAsia="en-US"/>
              </w:rPr>
            </w:pPr>
            <w:r>
              <w:rPr>
                <w:rFonts w:cs="Arial"/>
                <w:bCs/>
                <w:sz w:val="20"/>
                <w:szCs w:val="18"/>
                <w:lang w:val="en-US" w:eastAsia="en-US"/>
              </w:rPr>
              <w:t>Clinical Experience Evaluation Survey</w:t>
            </w:r>
          </w:p>
        </w:tc>
      </w:tr>
      <w:tr w:rsidR="00F0600A" w:rsidRPr="003C7B57" w14:paraId="312ECFA2" w14:textId="77777777" w:rsidTr="007D6690">
        <w:trPr>
          <w:trHeight w:val="637"/>
        </w:trPr>
        <w:tc>
          <w:tcPr>
            <w:tcW w:w="2870" w:type="pct"/>
            <w:vAlign w:val="center"/>
          </w:tcPr>
          <w:p w14:paraId="7306CA89" w14:textId="3734B75C" w:rsidR="00F0600A" w:rsidRPr="00DD4394" w:rsidRDefault="00F0600A" w:rsidP="00F0600A">
            <w:pPr>
              <w:pStyle w:val="BodyText"/>
              <w:spacing w:before="60" w:beforeAutospacing="0" w:after="60" w:afterAutospacing="0"/>
              <w:contextualSpacing w:val="0"/>
              <w:rPr>
                <w:rFonts w:cs="Arial"/>
                <w:bCs/>
                <w:sz w:val="20"/>
                <w:szCs w:val="20"/>
                <w:lang w:val="en-US" w:eastAsia="en-US"/>
              </w:rPr>
            </w:pPr>
            <w:r w:rsidRPr="00DD4394">
              <w:rPr>
                <w:rFonts w:cs="Arial"/>
                <w:b/>
                <w:bCs/>
                <w:sz w:val="20"/>
                <w:szCs w:val="20"/>
              </w:rPr>
              <w:t xml:space="preserve">Technology: </w:t>
            </w:r>
            <w:r w:rsidRPr="00DD4394">
              <w:rPr>
                <w:rFonts w:cs="Arial"/>
                <w:sz w:val="20"/>
                <w:szCs w:val="20"/>
              </w:rPr>
              <w:t>Use current and emerging technologies in instructionally powerful ways.</w:t>
            </w:r>
          </w:p>
        </w:tc>
        <w:tc>
          <w:tcPr>
            <w:tcW w:w="769" w:type="pct"/>
            <w:vAlign w:val="center"/>
          </w:tcPr>
          <w:p w14:paraId="6694DD9B" w14:textId="77777777" w:rsidR="00F0600A" w:rsidRPr="003C7B57" w:rsidRDefault="00F0600A" w:rsidP="0084308B">
            <w:pPr>
              <w:spacing w:before="20" w:after="20"/>
              <w:rPr>
                <w:sz w:val="20"/>
                <w:szCs w:val="18"/>
              </w:rPr>
            </w:pPr>
            <w:r w:rsidRPr="003C7B57">
              <w:rPr>
                <w:sz w:val="20"/>
                <w:szCs w:val="18"/>
              </w:rPr>
              <w:t>1</w:t>
            </w:r>
            <w:r w:rsidRPr="003C7B57">
              <w:rPr>
                <w:sz w:val="20"/>
                <w:szCs w:val="18"/>
              </w:rPr>
              <w:tab/>
              <w:t>2</w:t>
            </w:r>
            <w:r w:rsidRPr="003C7B57">
              <w:rPr>
                <w:sz w:val="20"/>
                <w:szCs w:val="18"/>
              </w:rPr>
              <w:tab/>
              <w:t>3</w:t>
            </w:r>
            <w:r w:rsidRPr="003C7B57">
              <w:rPr>
                <w:sz w:val="20"/>
                <w:szCs w:val="18"/>
              </w:rPr>
              <w:tab/>
              <w:t>4</w:t>
            </w:r>
          </w:p>
          <w:p w14:paraId="78067C9D" w14:textId="77777777" w:rsidR="00F0600A" w:rsidRPr="003C7B57" w:rsidRDefault="00F0600A" w:rsidP="0084308B">
            <w:pPr>
              <w:spacing w:before="20" w:after="20"/>
              <w:rPr>
                <w:sz w:val="20"/>
                <w:szCs w:val="18"/>
              </w:rPr>
            </w:pPr>
            <w:r w:rsidRPr="003C7B57">
              <w:rPr>
                <w:sz w:val="20"/>
                <w:szCs w:val="18"/>
              </w:rPr>
              <w:t>5</w:t>
            </w:r>
            <w:r w:rsidRPr="003C7B57">
              <w:rPr>
                <w:sz w:val="20"/>
                <w:szCs w:val="18"/>
              </w:rPr>
              <w:tab/>
              <w:t>6</w:t>
            </w:r>
            <w:r w:rsidRPr="003C7B57">
              <w:rPr>
                <w:sz w:val="20"/>
                <w:szCs w:val="18"/>
              </w:rPr>
              <w:tab/>
              <w:t>7</w:t>
            </w:r>
            <w:r w:rsidRPr="003C7B57">
              <w:rPr>
                <w:sz w:val="20"/>
                <w:szCs w:val="18"/>
              </w:rPr>
              <w:tab/>
              <w:t>8</w:t>
            </w:r>
          </w:p>
          <w:p w14:paraId="2BE79629" w14:textId="77777777" w:rsidR="00F0600A" w:rsidRPr="003C7B57" w:rsidRDefault="00F0600A" w:rsidP="00611419">
            <w:pPr>
              <w:spacing w:before="20" w:after="20"/>
              <w:rPr>
                <w:sz w:val="20"/>
                <w:szCs w:val="18"/>
              </w:rPr>
            </w:pPr>
            <w:r w:rsidRPr="003C7B57">
              <w:rPr>
                <w:sz w:val="20"/>
                <w:szCs w:val="18"/>
              </w:rPr>
              <w:t>9</w:t>
            </w:r>
            <w:r w:rsidRPr="003C7B57">
              <w:rPr>
                <w:sz w:val="20"/>
                <w:szCs w:val="18"/>
              </w:rPr>
              <w:tab/>
              <w:t>12</w:t>
            </w:r>
          </w:p>
        </w:tc>
        <w:tc>
          <w:tcPr>
            <w:tcW w:w="1361" w:type="pct"/>
            <w:vAlign w:val="center"/>
          </w:tcPr>
          <w:p w14:paraId="63A14D6F" w14:textId="77777777" w:rsidR="002D27E0" w:rsidRDefault="002D27E0" w:rsidP="00AB3E79">
            <w:pPr>
              <w:pStyle w:val="BodyText"/>
              <w:spacing w:before="20" w:beforeAutospacing="0" w:after="20" w:afterAutospacing="0"/>
              <w:contextualSpacing w:val="0"/>
              <w:rPr>
                <w:rFonts w:cs="Arial"/>
                <w:bCs/>
                <w:sz w:val="20"/>
                <w:szCs w:val="18"/>
                <w:lang w:val="en-US" w:eastAsia="en-US"/>
              </w:rPr>
            </w:pPr>
            <w:r>
              <w:rPr>
                <w:rFonts w:cs="Arial"/>
                <w:bCs/>
                <w:sz w:val="20"/>
                <w:szCs w:val="18"/>
                <w:lang w:val="en-US" w:eastAsia="en-US"/>
              </w:rPr>
              <w:t>Clinical Experience Evaluation Survey</w:t>
            </w:r>
          </w:p>
          <w:p w14:paraId="1E9E123F" w14:textId="5AE7C7D8" w:rsidR="00F0600A" w:rsidRPr="00340B3D" w:rsidRDefault="002D27E0" w:rsidP="00490996">
            <w:pPr>
              <w:pStyle w:val="BodyText"/>
              <w:spacing w:before="20" w:beforeAutospacing="0" w:after="20" w:afterAutospacing="0"/>
              <w:contextualSpacing w:val="0"/>
              <w:rPr>
                <w:rFonts w:cs="Arial"/>
                <w:bCs/>
                <w:sz w:val="20"/>
                <w:szCs w:val="18"/>
                <w:lang w:val="en-US" w:eastAsia="en-US"/>
              </w:rPr>
            </w:pPr>
            <w:r>
              <w:rPr>
                <w:rFonts w:cs="Arial"/>
                <w:bCs/>
                <w:sz w:val="20"/>
                <w:szCs w:val="18"/>
                <w:lang w:val="en-US" w:eastAsia="en-US"/>
              </w:rPr>
              <w:t xml:space="preserve">Technology </w:t>
            </w:r>
            <w:r w:rsidR="00490996">
              <w:rPr>
                <w:rFonts w:cs="Arial"/>
                <w:bCs/>
                <w:sz w:val="20"/>
                <w:szCs w:val="18"/>
                <w:lang w:val="en-US" w:eastAsia="en-US"/>
              </w:rPr>
              <w:t>for Teaching and Learning</w:t>
            </w:r>
          </w:p>
        </w:tc>
      </w:tr>
      <w:tr w:rsidR="00F0600A" w:rsidRPr="003C7B57" w14:paraId="13E3EF44" w14:textId="77777777" w:rsidTr="007D6690">
        <w:trPr>
          <w:trHeight w:val="636"/>
        </w:trPr>
        <w:tc>
          <w:tcPr>
            <w:tcW w:w="2870" w:type="pct"/>
            <w:vAlign w:val="center"/>
          </w:tcPr>
          <w:p w14:paraId="6BE03E09" w14:textId="3269998D" w:rsidR="00F0600A" w:rsidRPr="00DD4394" w:rsidRDefault="00F0600A" w:rsidP="00F0600A">
            <w:pPr>
              <w:spacing w:before="60" w:after="60"/>
              <w:rPr>
                <w:rFonts w:cs="Arial"/>
                <w:b/>
                <w:bCs/>
                <w:sz w:val="20"/>
                <w:szCs w:val="20"/>
              </w:rPr>
            </w:pPr>
            <w:r w:rsidRPr="00DD4394">
              <w:rPr>
                <w:rFonts w:cs="Arial"/>
                <w:b/>
                <w:bCs/>
                <w:sz w:val="20"/>
                <w:szCs w:val="20"/>
              </w:rPr>
              <w:t>Diversity: F</w:t>
            </w:r>
            <w:r w:rsidRPr="00DD4394">
              <w:rPr>
                <w:rFonts w:cs="Arial"/>
                <w:sz w:val="20"/>
                <w:szCs w:val="20"/>
              </w:rPr>
              <w:t>oster successful learning experiences for all students by addressing individual differences.</w:t>
            </w:r>
          </w:p>
        </w:tc>
        <w:tc>
          <w:tcPr>
            <w:tcW w:w="769" w:type="pct"/>
            <w:vAlign w:val="center"/>
          </w:tcPr>
          <w:p w14:paraId="14B8C45A" w14:textId="77777777" w:rsidR="00F0600A" w:rsidRPr="003C7B57" w:rsidRDefault="00F0600A" w:rsidP="0084308B">
            <w:pPr>
              <w:spacing w:before="20" w:after="20"/>
              <w:rPr>
                <w:sz w:val="20"/>
                <w:szCs w:val="18"/>
              </w:rPr>
            </w:pPr>
            <w:r w:rsidRPr="003C7B57">
              <w:rPr>
                <w:sz w:val="20"/>
                <w:szCs w:val="18"/>
              </w:rPr>
              <w:t>1</w:t>
            </w:r>
            <w:r w:rsidRPr="003C7B57">
              <w:rPr>
                <w:sz w:val="20"/>
                <w:szCs w:val="18"/>
              </w:rPr>
              <w:tab/>
              <w:t xml:space="preserve"> 2</w:t>
            </w:r>
            <w:r w:rsidRPr="003C7B57">
              <w:rPr>
                <w:sz w:val="20"/>
                <w:szCs w:val="18"/>
              </w:rPr>
              <w:tab/>
              <w:t>3</w:t>
            </w:r>
            <w:r w:rsidRPr="003C7B57">
              <w:rPr>
                <w:sz w:val="20"/>
                <w:szCs w:val="18"/>
              </w:rPr>
              <w:tab/>
              <w:t>4</w:t>
            </w:r>
          </w:p>
          <w:p w14:paraId="0F516586" w14:textId="77777777" w:rsidR="00F0600A" w:rsidRPr="003C7B57" w:rsidRDefault="00F0600A" w:rsidP="0084308B">
            <w:pPr>
              <w:spacing w:before="20" w:after="20"/>
              <w:rPr>
                <w:sz w:val="20"/>
                <w:szCs w:val="18"/>
              </w:rPr>
            </w:pPr>
            <w:r w:rsidRPr="003C7B57">
              <w:rPr>
                <w:sz w:val="20"/>
                <w:szCs w:val="18"/>
              </w:rPr>
              <w:t>5</w:t>
            </w:r>
            <w:r w:rsidRPr="003C7B57">
              <w:rPr>
                <w:sz w:val="20"/>
                <w:szCs w:val="18"/>
              </w:rPr>
              <w:tab/>
              <w:t>6</w:t>
            </w:r>
            <w:r w:rsidRPr="003C7B57">
              <w:rPr>
                <w:sz w:val="20"/>
                <w:szCs w:val="18"/>
              </w:rPr>
              <w:tab/>
              <w:t>7</w:t>
            </w:r>
            <w:r w:rsidRPr="003C7B57">
              <w:rPr>
                <w:sz w:val="20"/>
                <w:szCs w:val="18"/>
              </w:rPr>
              <w:tab/>
              <w:t>8</w:t>
            </w:r>
          </w:p>
          <w:p w14:paraId="40B07B54" w14:textId="77777777" w:rsidR="00F0600A" w:rsidRPr="003C7B57" w:rsidRDefault="00F0600A" w:rsidP="00611419">
            <w:pPr>
              <w:spacing w:before="20" w:after="20"/>
              <w:rPr>
                <w:sz w:val="20"/>
                <w:szCs w:val="18"/>
              </w:rPr>
            </w:pPr>
            <w:r w:rsidRPr="003C7B57">
              <w:rPr>
                <w:sz w:val="20"/>
                <w:szCs w:val="18"/>
              </w:rPr>
              <w:t>9</w:t>
            </w:r>
            <w:r w:rsidRPr="003C7B57">
              <w:rPr>
                <w:sz w:val="20"/>
                <w:szCs w:val="18"/>
              </w:rPr>
              <w:tab/>
              <w:t>10</w:t>
            </w:r>
            <w:r w:rsidRPr="003C7B57">
              <w:rPr>
                <w:sz w:val="20"/>
                <w:szCs w:val="18"/>
              </w:rPr>
              <w:tab/>
              <w:t>11</w:t>
            </w:r>
            <w:r w:rsidRPr="003C7B57">
              <w:rPr>
                <w:sz w:val="20"/>
                <w:szCs w:val="18"/>
              </w:rPr>
              <w:tab/>
              <w:t>12</w:t>
            </w:r>
          </w:p>
        </w:tc>
        <w:tc>
          <w:tcPr>
            <w:tcW w:w="1361" w:type="pct"/>
            <w:vAlign w:val="center"/>
          </w:tcPr>
          <w:p w14:paraId="0D8E95FA" w14:textId="2B74006D" w:rsidR="00DD4394" w:rsidRDefault="00E265CE" w:rsidP="00AB3E79">
            <w:pPr>
              <w:pStyle w:val="BodyText"/>
              <w:spacing w:before="20" w:beforeAutospacing="0" w:after="20" w:afterAutospacing="0"/>
              <w:contextualSpacing w:val="0"/>
              <w:rPr>
                <w:rFonts w:cs="Arial"/>
                <w:bCs/>
                <w:sz w:val="20"/>
                <w:szCs w:val="18"/>
                <w:lang w:val="en-US" w:eastAsia="en-US"/>
              </w:rPr>
            </w:pPr>
            <w:r>
              <w:rPr>
                <w:rFonts w:cs="Arial"/>
                <w:bCs/>
                <w:sz w:val="20"/>
                <w:szCs w:val="18"/>
                <w:lang w:val="en-US" w:eastAsia="en-US"/>
              </w:rPr>
              <w:t>Unit Plan</w:t>
            </w:r>
            <w:r w:rsidR="00DD4394" w:rsidRPr="00340B3D">
              <w:rPr>
                <w:rFonts w:cs="Arial"/>
                <w:bCs/>
                <w:sz w:val="20"/>
                <w:szCs w:val="18"/>
                <w:lang w:val="en-US" w:eastAsia="en-US"/>
              </w:rPr>
              <w:t xml:space="preserve"> </w:t>
            </w:r>
          </w:p>
          <w:p w14:paraId="14A8341D" w14:textId="75FA73AD" w:rsidR="00F0600A" w:rsidRPr="00340B3D" w:rsidRDefault="002D27E0" w:rsidP="00AB3E79">
            <w:pPr>
              <w:pStyle w:val="BodyText"/>
              <w:spacing w:before="20" w:beforeAutospacing="0" w:after="20" w:afterAutospacing="0"/>
              <w:contextualSpacing w:val="0"/>
              <w:rPr>
                <w:rFonts w:cs="Arial"/>
                <w:bCs/>
                <w:sz w:val="20"/>
                <w:szCs w:val="18"/>
                <w:lang w:val="en-US" w:eastAsia="en-US"/>
              </w:rPr>
            </w:pPr>
            <w:r>
              <w:rPr>
                <w:rFonts w:cs="Arial"/>
                <w:bCs/>
                <w:sz w:val="20"/>
                <w:szCs w:val="18"/>
                <w:lang w:val="en-US" w:eastAsia="en-US"/>
              </w:rPr>
              <w:t>Clinical Experience Evaluation Survey</w:t>
            </w:r>
          </w:p>
        </w:tc>
      </w:tr>
      <w:tr w:rsidR="00DD4394" w:rsidRPr="003C7B57" w14:paraId="6097096B" w14:textId="77777777" w:rsidTr="007D6690">
        <w:trPr>
          <w:trHeight w:val="636"/>
        </w:trPr>
        <w:tc>
          <w:tcPr>
            <w:tcW w:w="2870" w:type="pct"/>
            <w:vAlign w:val="center"/>
          </w:tcPr>
          <w:p w14:paraId="75838492" w14:textId="40DC26BE" w:rsidR="00DD4394" w:rsidRPr="00DD4394" w:rsidRDefault="00DD4394" w:rsidP="00DD4394">
            <w:pPr>
              <w:spacing w:before="60" w:after="60"/>
              <w:rPr>
                <w:rFonts w:cs="Arial"/>
                <w:b/>
                <w:bCs/>
                <w:sz w:val="20"/>
                <w:szCs w:val="20"/>
              </w:rPr>
            </w:pPr>
            <w:r w:rsidRPr="00DD4394">
              <w:rPr>
                <w:rFonts w:cs="Arial"/>
                <w:b/>
                <w:bCs/>
                <w:sz w:val="20"/>
                <w:szCs w:val="20"/>
              </w:rPr>
              <w:t>Scholarship</w:t>
            </w:r>
          </w:p>
          <w:p w14:paraId="0E7B1353" w14:textId="46562569" w:rsidR="00DD4394" w:rsidRPr="00DD4394" w:rsidRDefault="00DD4394" w:rsidP="00DD4394">
            <w:pPr>
              <w:spacing w:before="60" w:after="60"/>
              <w:rPr>
                <w:rFonts w:cs="Arial"/>
                <w:b/>
                <w:bCs/>
                <w:sz w:val="20"/>
                <w:szCs w:val="20"/>
              </w:rPr>
            </w:pPr>
            <w:r w:rsidRPr="00DD4394">
              <w:rPr>
                <w:rFonts w:cs="Arial"/>
                <w:b/>
                <w:bCs/>
                <w:sz w:val="20"/>
                <w:szCs w:val="20"/>
              </w:rPr>
              <w:t xml:space="preserve">Problem Solving: </w:t>
            </w:r>
            <w:r w:rsidRPr="00DD4394">
              <w:rPr>
                <w:rFonts w:cs="Arial"/>
                <w:sz w:val="20"/>
                <w:szCs w:val="20"/>
              </w:rPr>
              <w:t>Arrive at data-informed decisions by systematically examining a variety of factors and resources.</w:t>
            </w:r>
          </w:p>
        </w:tc>
        <w:tc>
          <w:tcPr>
            <w:tcW w:w="769" w:type="pct"/>
            <w:vAlign w:val="center"/>
          </w:tcPr>
          <w:p w14:paraId="22A121A2" w14:textId="77777777" w:rsidR="00DD4394" w:rsidRPr="003C7B57" w:rsidRDefault="00DD4394" w:rsidP="0084308B">
            <w:pPr>
              <w:spacing w:before="20" w:after="20"/>
              <w:rPr>
                <w:sz w:val="20"/>
                <w:szCs w:val="18"/>
              </w:rPr>
            </w:pPr>
            <w:r w:rsidRPr="003C7B57">
              <w:rPr>
                <w:sz w:val="20"/>
                <w:szCs w:val="18"/>
              </w:rPr>
              <w:t>2</w:t>
            </w:r>
            <w:r w:rsidRPr="003C7B57">
              <w:rPr>
                <w:sz w:val="20"/>
                <w:szCs w:val="18"/>
              </w:rPr>
              <w:tab/>
              <w:t>6</w:t>
            </w:r>
            <w:r w:rsidRPr="003C7B57">
              <w:rPr>
                <w:sz w:val="20"/>
                <w:szCs w:val="18"/>
              </w:rPr>
              <w:tab/>
              <w:t>9</w:t>
            </w:r>
            <w:r w:rsidRPr="003C7B57">
              <w:rPr>
                <w:sz w:val="20"/>
                <w:szCs w:val="18"/>
              </w:rPr>
              <w:tab/>
              <w:t>12</w:t>
            </w:r>
          </w:p>
        </w:tc>
        <w:tc>
          <w:tcPr>
            <w:tcW w:w="1361" w:type="pct"/>
            <w:vAlign w:val="center"/>
          </w:tcPr>
          <w:p w14:paraId="37945B42" w14:textId="0C106A00" w:rsidR="00DD4394" w:rsidRDefault="00E265CE" w:rsidP="00DD4394">
            <w:pPr>
              <w:pStyle w:val="BodyText"/>
              <w:spacing w:before="20" w:beforeAutospacing="0" w:after="20" w:afterAutospacing="0"/>
              <w:contextualSpacing w:val="0"/>
              <w:rPr>
                <w:rFonts w:cs="Arial"/>
                <w:bCs/>
                <w:sz w:val="20"/>
                <w:szCs w:val="18"/>
                <w:lang w:val="en-US" w:eastAsia="en-US"/>
              </w:rPr>
            </w:pPr>
            <w:r>
              <w:rPr>
                <w:rFonts w:cs="Arial"/>
                <w:bCs/>
                <w:sz w:val="20"/>
                <w:szCs w:val="18"/>
                <w:lang w:val="en-US" w:eastAsia="en-US"/>
              </w:rPr>
              <w:t>Unit Plan</w:t>
            </w:r>
            <w:r w:rsidR="00DD4394" w:rsidRPr="00340B3D">
              <w:rPr>
                <w:rFonts w:cs="Arial"/>
                <w:bCs/>
                <w:sz w:val="20"/>
                <w:szCs w:val="18"/>
                <w:lang w:val="en-US" w:eastAsia="en-US"/>
              </w:rPr>
              <w:t xml:space="preserve"> </w:t>
            </w:r>
          </w:p>
          <w:p w14:paraId="16D766FF" w14:textId="491AAF24" w:rsidR="00DD4394" w:rsidRPr="00340B3D" w:rsidRDefault="002D27E0" w:rsidP="00DD4394">
            <w:pPr>
              <w:pStyle w:val="BodyText"/>
              <w:spacing w:before="20" w:beforeAutospacing="0" w:after="20" w:afterAutospacing="0"/>
              <w:contextualSpacing w:val="0"/>
              <w:rPr>
                <w:rFonts w:cs="Arial"/>
                <w:bCs/>
                <w:sz w:val="20"/>
                <w:szCs w:val="18"/>
                <w:lang w:val="en-US" w:eastAsia="en-US"/>
              </w:rPr>
            </w:pPr>
            <w:r>
              <w:rPr>
                <w:rFonts w:cs="Arial"/>
                <w:bCs/>
                <w:sz w:val="20"/>
                <w:szCs w:val="18"/>
                <w:lang w:val="en-US" w:eastAsia="en-US"/>
              </w:rPr>
              <w:t>Clinical Experience Evaluation Survey</w:t>
            </w:r>
          </w:p>
        </w:tc>
      </w:tr>
      <w:tr w:rsidR="00DD4394" w:rsidRPr="00524F11" w14:paraId="3A4E9C8C" w14:textId="77777777" w:rsidTr="007D6690">
        <w:trPr>
          <w:trHeight w:val="637"/>
        </w:trPr>
        <w:tc>
          <w:tcPr>
            <w:tcW w:w="2870" w:type="pct"/>
            <w:vAlign w:val="center"/>
          </w:tcPr>
          <w:p w14:paraId="1D514456" w14:textId="21813964" w:rsidR="00DD4394" w:rsidRPr="00524F11" w:rsidRDefault="00DD4394" w:rsidP="00DD4394">
            <w:pPr>
              <w:pStyle w:val="BodyText"/>
              <w:spacing w:before="60" w:beforeAutospacing="0" w:after="60" w:afterAutospacing="0"/>
              <w:contextualSpacing w:val="0"/>
              <w:rPr>
                <w:rFonts w:cs="Arial"/>
                <w:bCs/>
                <w:sz w:val="20"/>
                <w:szCs w:val="20"/>
                <w:lang w:val="en-US" w:eastAsia="en-US"/>
              </w:rPr>
            </w:pPr>
            <w:r w:rsidRPr="00524F11">
              <w:rPr>
                <w:rFonts w:cs="Arial"/>
                <w:b/>
                <w:bCs/>
                <w:sz w:val="20"/>
                <w:szCs w:val="20"/>
              </w:rPr>
              <w:t xml:space="preserve">Scholarly Inquiry Problem Solving: </w:t>
            </w:r>
            <w:r w:rsidRPr="00524F11">
              <w:rPr>
                <w:rFonts w:cs="Arial"/>
                <w:sz w:val="20"/>
                <w:szCs w:val="20"/>
              </w:rPr>
              <w:t>Actively engage in scholarship by learning from and contributing to the knowledge base in education.</w:t>
            </w:r>
          </w:p>
        </w:tc>
        <w:tc>
          <w:tcPr>
            <w:tcW w:w="769" w:type="pct"/>
            <w:vAlign w:val="center"/>
          </w:tcPr>
          <w:p w14:paraId="51B75163" w14:textId="77777777" w:rsidR="00DD4394" w:rsidRPr="00524F11" w:rsidRDefault="00DD4394" w:rsidP="0084308B">
            <w:pPr>
              <w:spacing w:before="20" w:after="20"/>
              <w:rPr>
                <w:sz w:val="20"/>
                <w:szCs w:val="18"/>
              </w:rPr>
            </w:pPr>
            <w:r w:rsidRPr="00524F11">
              <w:rPr>
                <w:sz w:val="20"/>
                <w:szCs w:val="18"/>
              </w:rPr>
              <w:t>2</w:t>
            </w:r>
            <w:r w:rsidRPr="00524F11">
              <w:rPr>
                <w:sz w:val="20"/>
                <w:szCs w:val="18"/>
              </w:rPr>
              <w:tab/>
              <w:t>3</w:t>
            </w:r>
            <w:r w:rsidRPr="00524F11">
              <w:rPr>
                <w:sz w:val="20"/>
                <w:szCs w:val="18"/>
              </w:rPr>
              <w:tab/>
              <w:t>5</w:t>
            </w:r>
            <w:r w:rsidRPr="00524F11">
              <w:rPr>
                <w:sz w:val="20"/>
                <w:szCs w:val="18"/>
              </w:rPr>
              <w:tab/>
              <w:t>6</w:t>
            </w:r>
          </w:p>
          <w:p w14:paraId="00BA1B03" w14:textId="77777777" w:rsidR="00DD4394" w:rsidRPr="00524F11" w:rsidRDefault="00DD4394" w:rsidP="0084308B">
            <w:pPr>
              <w:spacing w:before="20" w:after="20"/>
              <w:rPr>
                <w:sz w:val="20"/>
                <w:szCs w:val="18"/>
              </w:rPr>
            </w:pPr>
            <w:r w:rsidRPr="00524F11">
              <w:rPr>
                <w:sz w:val="20"/>
                <w:szCs w:val="18"/>
              </w:rPr>
              <w:t>7</w:t>
            </w:r>
            <w:r w:rsidRPr="00524F11">
              <w:rPr>
                <w:sz w:val="20"/>
                <w:szCs w:val="18"/>
              </w:rPr>
              <w:tab/>
              <w:t>9</w:t>
            </w:r>
            <w:r w:rsidRPr="00524F11">
              <w:rPr>
                <w:sz w:val="20"/>
                <w:szCs w:val="18"/>
              </w:rPr>
              <w:tab/>
              <w:t>11</w:t>
            </w:r>
            <w:r w:rsidRPr="00524F11">
              <w:rPr>
                <w:sz w:val="20"/>
                <w:szCs w:val="18"/>
              </w:rPr>
              <w:tab/>
              <w:t>12</w:t>
            </w:r>
          </w:p>
        </w:tc>
        <w:tc>
          <w:tcPr>
            <w:tcW w:w="1361" w:type="pct"/>
            <w:vAlign w:val="center"/>
          </w:tcPr>
          <w:p w14:paraId="14D8C5E9" w14:textId="7F92CE0E" w:rsidR="00DD4394" w:rsidRPr="00524F11" w:rsidRDefault="00E265CE" w:rsidP="00DD4394">
            <w:pPr>
              <w:pStyle w:val="BodyText"/>
              <w:spacing w:before="20" w:beforeAutospacing="0" w:after="20" w:afterAutospacing="0"/>
              <w:contextualSpacing w:val="0"/>
              <w:rPr>
                <w:rFonts w:cs="Arial"/>
                <w:bCs/>
                <w:sz w:val="20"/>
                <w:szCs w:val="18"/>
                <w:lang w:val="en-US" w:eastAsia="en-US"/>
              </w:rPr>
            </w:pPr>
            <w:r w:rsidRPr="00524F11">
              <w:rPr>
                <w:rFonts w:cs="Arial"/>
                <w:bCs/>
                <w:sz w:val="20"/>
                <w:szCs w:val="18"/>
                <w:lang w:val="en-US" w:eastAsia="en-US"/>
              </w:rPr>
              <w:t>Unit Plan</w:t>
            </w:r>
            <w:r w:rsidR="00DD4394" w:rsidRPr="00524F11">
              <w:rPr>
                <w:rFonts w:cs="Arial"/>
                <w:bCs/>
                <w:sz w:val="20"/>
                <w:szCs w:val="18"/>
                <w:lang w:val="en-US" w:eastAsia="en-US"/>
              </w:rPr>
              <w:t xml:space="preserve"> </w:t>
            </w:r>
          </w:p>
          <w:p w14:paraId="030B5221" w14:textId="1503B372" w:rsidR="002D27E0" w:rsidRPr="00524F11" w:rsidRDefault="002D27E0" w:rsidP="00DD4394">
            <w:pPr>
              <w:pStyle w:val="BodyText"/>
              <w:spacing w:before="20" w:beforeAutospacing="0" w:after="20" w:afterAutospacing="0"/>
              <w:contextualSpacing w:val="0"/>
              <w:rPr>
                <w:rFonts w:cs="Arial"/>
                <w:bCs/>
                <w:sz w:val="20"/>
                <w:szCs w:val="18"/>
                <w:lang w:val="en-US" w:eastAsia="en-US"/>
              </w:rPr>
            </w:pPr>
            <w:r w:rsidRPr="00524F11">
              <w:rPr>
                <w:rFonts w:cs="Arial"/>
                <w:bCs/>
                <w:sz w:val="20"/>
                <w:szCs w:val="18"/>
                <w:lang w:val="en-US" w:eastAsia="en-US"/>
              </w:rPr>
              <w:t>Clinical Experience Evaluation Survey</w:t>
            </w:r>
          </w:p>
          <w:p w14:paraId="4D46100D" w14:textId="7D2FD33E" w:rsidR="00DD4394" w:rsidRPr="00524F11" w:rsidRDefault="00DD4394" w:rsidP="00DD4394">
            <w:pPr>
              <w:pStyle w:val="BodyText"/>
              <w:spacing w:before="20" w:beforeAutospacing="0" w:after="20" w:afterAutospacing="0"/>
              <w:contextualSpacing w:val="0"/>
              <w:rPr>
                <w:rFonts w:cs="Arial"/>
                <w:bCs/>
                <w:sz w:val="20"/>
                <w:szCs w:val="18"/>
                <w:lang w:val="en-US" w:eastAsia="en-US"/>
              </w:rPr>
            </w:pPr>
            <w:r w:rsidRPr="00524F11">
              <w:rPr>
                <w:rFonts w:cs="Arial"/>
                <w:bCs/>
                <w:sz w:val="20"/>
                <w:szCs w:val="18"/>
                <w:lang w:val="en-US" w:eastAsia="en-US"/>
              </w:rPr>
              <w:t>Reflective Journal</w:t>
            </w:r>
          </w:p>
          <w:p w14:paraId="13E29EE3" w14:textId="77777777" w:rsidR="00DD4394" w:rsidRPr="00524F11" w:rsidRDefault="00DD4394" w:rsidP="00AB3E79">
            <w:pPr>
              <w:pStyle w:val="BodyText"/>
              <w:spacing w:before="20" w:beforeAutospacing="0" w:after="20" w:afterAutospacing="0"/>
              <w:contextualSpacing w:val="0"/>
              <w:rPr>
                <w:rFonts w:cs="Arial"/>
                <w:bCs/>
                <w:sz w:val="20"/>
                <w:szCs w:val="18"/>
                <w:lang w:val="en-US" w:eastAsia="en-US"/>
              </w:rPr>
            </w:pPr>
            <w:r w:rsidRPr="00524F11">
              <w:rPr>
                <w:rFonts w:cs="Arial"/>
                <w:bCs/>
                <w:sz w:val="20"/>
                <w:szCs w:val="18"/>
                <w:lang w:val="en-US" w:eastAsia="en-US"/>
              </w:rPr>
              <w:t>Parent Contact Report</w:t>
            </w:r>
          </w:p>
          <w:p w14:paraId="77F62DF9" w14:textId="77777777" w:rsidR="00DD4394" w:rsidRPr="00524F11" w:rsidRDefault="00DD4394" w:rsidP="00AB3E79">
            <w:pPr>
              <w:pStyle w:val="BodyText"/>
              <w:spacing w:before="20" w:beforeAutospacing="0" w:after="20" w:afterAutospacing="0"/>
              <w:contextualSpacing w:val="0"/>
              <w:rPr>
                <w:rFonts w:cs="Arial"/>
                <w:bCs/>
                <w:sz w:val="20"/>
                <w:szCs w:val="18"/>
                <w:lang w:val="en-US" w:eastAsia="en-US"/>
              </w:rPr>
            </w:pPr>
            <w:r w:rsidRPr="00524F11">
              <w:rPr>
                <w:rFonts w:cs="Arial"/>
                <w:bCs/>
                <w:sz w:val="20"/>
                <w:szCs w:val="18"/>
                <w:lang w:val="en-US" w:eastAsia="en-US"/>
              </w:rPr>
              <w:t>E-folio</w:t>
            </w:r>
          </w:p>
        </w:tc>
      </w:tr>
      <w:tr w:rsidR="00DD4394" w:rsidRPr="00524F11" w14:paraId="4662BDA1" w14:textId="77777777" w:rsidTr="007D6690">
        <w:trPr>
          <w:trHeight w:val="636"/>
        </w:trPr>
        <w:tc>
          <w:tcPr>
            <w:tcW w:w="2870" w:type="pct"/>
            <w:vAlign w:val="center"/>
          </w:tcPr>
          <w:p w14:paraId="3518F00A" w14:textId="77777777" w:rsidR="00DD4394" w:rsidRPr="00524F11" w:rsidRDefault="00DD4394" w:rsidP="00DD4394">
            <w:pPr>
              <w:spacing w:before="60" w:after="60"/>
              <w:rPr>
                <w:rFonts w:cs="Arial"/>
                <w:b/>
                <w:bCs/>
                <w:sz w:val="20"/>
                <w:szCs w:val="20"/>
              </w:rPr>
            </w:pPr>
            <w:r w:rsidRPr="00524F11">
              <w:rPr>
                <w:rFonts w:cs="Arial"/>
                <w:b/>
                <w:bCs/>
                <w:sz w:val="20"/>
                <w:szCs w:val="20"/>
              </w:rPr>
              <w:t>Leadership</w:t>
            </w:r>
          </w:p>
          <w:p w14:paraId="30CE24B3" w14:textId="18BD8355" w:rsidR="00DD4394" w:rsidRPr="00524F11" w:rsidRDefault="00DD4394" w:rsidP="00DD4394">
            <w:pPr>
              <w:spacing w:before="60" w:after="60"/>
              <w:rPr>
                <w:rFonts w:cs="Arial"/>
                <w:sz w:val="20"/>
                <w:szCs w:val="20"/>
              </w:rPr>
            </w:pPr>
            <w:r w:rsidRPr="00524F11">
              <w:rPr>
                <w:rFonts w:cs="Arial"/>
                <w:b/>
                <w:bCs/>
                <w:sz w:val="20"/>
                <w:szCs w:val="20"/>
              </w:rPr>
              <w:t xml:space="preserve">Ethical Values: </w:t>
            </w:r>
            <w:r w:rsidRPr="00524F11">
              <w:rPr>
                <w:rFonts w:cs="Arial"/>
                <w:sz w:val="20"/>
                <w:szCs w:val="20"/>
              </w:rPr>
              <w:t>Apply professional ethics in all educational contexts.</w:t>
            </w:r>
          </w:p>
        </w:tc>
        <w:tc>
          <w:tcPr>
            <w:tcW w:w="769" w:type="pct"/>
            <w:vAlign w:val="center"/>
          </w:tcPr>
          <w:p w14:paraId="6F62C090" w14:textId="77777777" w:rsidR="00DD4394" w:rsidRPr="00524F11" w:rsidRDefault="00DD4394" w:rsidP="0084308B">
            <w:pPr>
              <w:spacing w:before="20" w:after="20"/>
              <w:rPr>
                <w:sz w:val="20"/>
                <w:szCs w:val="18"/>
              </w:rPr>
            </w:pPr>
            <w:r w:rsidRPr="00524F11">
              <w:rPr>
                <w:sz w:val="20"/>
                <w:szCs w:val="18"/>
              </w:rPr>
              <w:t>1</w:t>
            </w:r>
            <w:r w:rsidRPr="00524F11">
              <w:rPr>
                <w:sz w:val="20"/>
                <w:szCs w:val="18"/>
              </w:rPr>
              <w:tab/>
              <w:t>2</w:t>
            </w:r>
            <w:r w:rsidRPr="00524F11">
              <w:rPr>
                <w:sz w:val="20"/>
                <w:szCs w:val="18"/>
              </w:rPr>
              <w:tab/>
              <w:t>3</w:t>
            </w:r>
            <w:r w:rsidRPr="00524F11">
              <w:rPr>
                <w:sz w:val="20"/>
                <w:szCs w:val="18"/>
              </w:rPr>
              <w:tab/>
              <w:t>4</w:t>
            </w:r>
          </w:p>
          <w:p w14:paraId="3A8256D7" w14:textId="77777777" w:rsidR="00DD4394" w:rsidRPr="00524F11" w:rsidRDefault="00DD4394" w:rsidP="0084308B">
            <w:pPr>
              <w:spacing w:before="20" w:after="20"/>
              <w:rPr>
                <w:sz w:val="20"/>
                <w:szCs w:val="18"/>
              </w:rPr>
            </w:pPr>
            <w:r w:rsidRPr="00524F11">
              <w:rPr>
                <w:sz w:val="20"/>
                <w:szCs w:val="18"/>
              </w:rPr>
              <w:t>5</w:t>
            </w:r>
            <w:r w:rsidRPr="00524F11">
              <w:rPr>
                <w:sz w:val="20"/>
                <w:szCs w:val="18"/>
              </w:rPr>
              <w:tab/>
              <w:t>6</w:t>
            </w:r>
            <w:r w:rsidRPr="00524F11">
              <w:rPr>
                <w:sz w:val="20"/>
                <w:szCs w:val="18"/>
              </w:rPr>
              <w:tab/>
              <w:t>7</w:t>
            </w:r>
            <w:r w:rsidRPr="00524F11">
              <w:rPr>
                <w:sz w:val="20"/>
                <w:szCs w:val="18"/>
              </w:rPr>
              <w:tab/>
              <w:t>8</w:t>
            </w:r>
          </w:p>
          <w:p w14:paraId="354A39C4" w14:textId="77777777" w:rsidR="00DD4394" w:rsidRPr="00524F11" w:rsidRDefault="00DD4394" w:rsidP="00611419">
            <w:pPr>
              <w:spacing w:before="20" w:after="20"/>
              <w:rPr>
                <w:sz w:val="20"/>
                <w:szCs w:val="18"/>
              </w:rPr>
            </w:pPr>
            <w:r w:rsidRPr="00524F11">
              <w:rPr>
                <w:sz w:val="20"/>
                <w:szCs w:val="18"/>
              </w:rPr>
              <w:t>9</w:t>
            </w:r>
            <w:r w:rsidRPr="00524F11">
              <w:rPr>
                <w:sz w:val="20"/>
                <w:szCs w:val="18"/>
              </w:rPr>
              <w:tab/>
              <w:t>10</w:t>
            </w:r>
            <w:r w:rsidRPr="00524F11">
              <w:rPr>
                <w:sz w:val="20"/>
                <w:szCs w:val="18"/>
              </w:rPr>
              <w:tab/>
              <w:t>11</w:t>
            </w:r>
            <w:r w:rsidRPr="00524F11">
              <w:rPr>
                <w:sz w:val="20"/>
                <w:szCs w:val="18"/>
              </w:rPr>
              <w:tab/>
              <w:t>12</w:t>
            </w:r>
          </w:p>
        </w:tc>
        <w:tc>
          <w:tcPr>
            <w:tcW w:w="1361" w:type="pct"/>
            <w:vAlign w:val="center"/>
          </w:tcPr>
          <w:p w14:paraId="164D8190" w14:textId="77777777" w:rsidR="002D27E0" w:rsidRPr="00524F11" w:rsidRDefault="002D27E0" w:rsidP="00AB3E79">
            <w:pPr>
              <w:pStyle w:val="BodyText"/>
              <w:spacing w:before="20" w:beforeAutospacing="0" w:after="20" w:afterAutospacing="0"/>
              <w:contextualSpacing w:val="0"/>
              <w:rPr>
                <w:rFonts w:cs="Arial"/>
                <w:bCs/>
                <w:sz w:val="20"/>
                <w:szCs w:val="18"/>
                <w:lang w:val="en-US" w:eastAsia="en-US"/>
              </w:rPr>
            </w:pPr>
            <w:r w:rsidRPr="00524F11">
              <w:rPr>
                <w:rFonts w:cs="Arial"/>
                <w:bCs/>
                <w:sz w:val="20"/>
                <w:szCs w:val="18"/>
                <w:lang w:val="en-US" w:eastAsia="en-US"/>
              </w:rPr>
              <w:t>Clinical Experience Evaluation Survey</w:t>
            </w:r>
          </w:p>
          <w:p w14:paraId="5B4F1F62" w14:textId="36703234" w:rsidR="00DD4394" w:rsidRPr="00524F11" w:rsidRDefault="00DD4394" w:rsidP="00AB3E79">
            <w:pPr>
              <w:pStyle w:val="BodyText"/>
              <w:spacing w:before="20" w:beforeAutospacing="0" w:after="20" w:afterAutospacing="0"/>
              <w:contextualSpacing w:val="0"/>
              <w:rPr>
                <w:rFonts w:cs="Arial"/>
                <w:bCs/>
                <w:sz w:val="20"/>
                <w:szCs w:val="18"/>
                <w:lang w:val="en-US" w:eastAsia="en-US"/>
              </w:rPr>
            </w:pPr>
            <w:r w:rsidRPr="00524F11">
              <w:rPr>
                <w:rFonts w:cs="Arial"/>
                <w:bCs/>
                <w:sz w:val="20"/>
                <w:szCs w:val="18"/>
                <w:lang w:val="en-US" w:eastAsia="en-US"/>
              </w:rPr>
              <w:t>Parent Contact Report</w:t>
            </w:r>
          </w:p>
          <w:p w14:paraId="0573CBEC" w14:textId="77777777" w:rsidR="00DD4394" w:rsidRPr="00524F11" w:rsidRDefault="00DD4394" w:rsidP="00AB3E79">
            <w:pPr>
              <w:pStyle w:val="BodyText"/>
              <w:spacing w:before="20" w:beforeAutospacing="0" w:after="20" w:afterAutospacing="0"/>
              <w:contextualSpacing w:val="0"/>
              <w:rPr>
                <w:rFonts w:cs="Arial"/>
                <w:bCs/>
                <w:sz w:val="20"/>
                <w:szCs w:val="18"/>
                <w:lang w:val="en-US" w:eastAsia="en-US"/>
              </w:rPr>
            </w:pPr>
            <w:r w:rsidRPr="00524F11">
              <w:rPr>
                <w:rFonts w:cs="Arial"/>
                <w:bCs/>
                <w:sz w:val="20"/>
                <w:szCs w:val="18"/>
                <w:lang w:val="en-US" w:eastAsia="en-US"/>
              </w:rPr>
              <w:t>Reflective Journal</w:t>
            </w:r>
          </w:p>
        </w:tc>
      </w:tr>
      <w:tr w:rsidR="00DD4394" w:rsidRPr="00524F11" w14:paraId="4C991737" w14:textId="77777777" w:rsidTr="007D6690">
        <w:trPr>
          <w:trHeight w:val="637"/>
        </w:trPr>
        <w:tc>
          <w:tcPr>
            <w:tcW w:w="2870" w:type="pct"/>
            <w:tcBorders>
              <w:bottom w:val="single" w:sz="4" w:space="0" w:color="auto"/>
            </w:tcBorders>
            <w:vAlign w:val="center"/>
          </w:tcPr>
          <w:p w14:paraId="5511995C" w14:textId="4C2D902B" w:rsidR="00DD4394" w:rsidRPr="00524F11" w:rsidRDefault="00DD4394" w:rsidP="00DD4394">
            <w:pPr>
              <w:spacing w:before="60" w:after="60"/>
              <w:rPr>
                <w:rFonts w:cs="Arial"/>
                <w:b/>
                <w:bCs/>
                <w:sz w:val="20"/>
                <w:szCs w:val="20"/>
              </w:rPr>
            </w:pPr>
            <w:r w:rsidRPr="00524F11">
              <w:rPr>
                <w:rFonts w:cs="Arial"/>
                <w:b/>
                <w:bCs/>
                <w:sz w:val="20"/>
                <w:szCs w:val="20"/>
              </w:rPr>
              <w:t xml:space="preserve">Initiative: </w:t>
            </w:r>
            <w:r w:rsidRPr="00524F11">
              <w:rPr>
                <w:rFonts w:cs="Arial"/>
                <w:sz w:val="20"/>
                <w:szCs w:val="20"/>
              </w:rPr>
              <w:t>Lead positive change in education.</w:t>
            </w:r>
          </w:p>
        </w:tc>
        <w:tc>
          <w:tcPr>
            <w:tcW w:w="769" w:type="pct"/>
            <w:tcBorders>
              <w:bottom w:val="single" w:sz="4" w:space="0" w:color="auto"/>
            </w:tcBorders>
            <w:vAlign w:val="center"/>
          </w:tcPr>
          <w:p w14:paraId="1F355064" w14:textId="77777777" w:rsidR="00DD4394" w:rsidRPr="00524F11" w:rsidRDefault="00DD4394" w:rsidP="0084308B">
            <w:pPr>
              <w:spacing w:before="20" w:after="20"/>
              <w:rPr>
                <w:sz w:val="20"/>
                <w:szCs w:val="18"/>
              </w:rPr>
            </w:pPr>
            <w:r w:rsidRPr="00524F11">
              <w:rPr>
                <w:sz w:val="20"/>
                <w:szCs w:val="18"/>
              </w:rPr>
              <w:t>1</w:t>
            </w:r>
            <w:r w:rsidRPr="00524F11">
              <w:rPr>
                <w:sz w:val="20"/>
                <w:szCs w:val="18"/>
              </w:rPr>
              <w:tab/>
              <w:t>3</w:t>
            </w:r>
            <w:r w:rsidRPr="00524F11">
              <w:rPr>
                <w:sz w:val="20"/>
                <w:szCs w:val="18"/>
              </w:rPr>
              <w:tab/>
              <w:t>5</w:t>
            </w:r>
            <w:r w:rsidRPr="00524F11">
              <w:rPr>
                <w:sz w:val="20"/>
                <w:szCs w:val="18"/>
              </w:rPr>
              <w:tab/>
              <w:t>6</w:t>
            </w:r>
          </w:p>
          <w:p w14:paraId="5B59CA5E" w14:textId="77777777" w:rsidR="00DD4394" w:rsidRPr="00524F11" w:rsidRDefault="00DD4394" w:rsidP="0084308B">
            <w:pPr>
              <w:spacing w:before="20" w:after="20"/>
              <w:rPr>
                <w:sz w:val="20"/>
                <w:szCs w:val="18"/>
              </w:rPr>
            </w:pPr>
            <w:r w:rsidRPr="00524F11">
              <w:rPr>
                <w:sz w:val="20"/>
                <w:szCs w:val="18"/>
              </w:rPr>
              <w:t>9</w:t>
            </w:r>
            <w:r w:rsidRPr="00524F11">
              <w:rPr>
                <w:sz w:val="20"/>
                <w:szCs w:val="18"/>
              </w:rPr>
              <w:tab/>
              <w:t>10</w:t>
            </w:r>
            <w:r w:rsidRPr="00524F11">
              <w:rPr>
                <w:sz w:val="20"/>
                <w:szCs w:val="18"/>
              </w:rPr>
              <w:tab/>
              <w:t>11</w:t>
            </w:r>
            <w:r w:rsidRPr="00524F11">
              <w:rPr>
                <w:sz w:val="20"/>
                <w:szCs w:val="18"/>
              </w:rPr>
              <w:tab/>
              <w:t>12</w:t>
            </w:r>
          </w:p>
        </w:tc>
        <w:tc>
          <w:tcPr>
            <w:tcW w:w="1361" w:type="pct"/>
            <w:tcBorders>
              <w:bottom w:val="single" w:sz="4" w:space="0" w:color="auto"/>
            </w:tcBorders>
            <w:vAlign w:val="center"/>
          </w:tcPr>
          <w:p w14:paraId="1EB56146" w14:textId="77777777" w:rsidR="00DD4394" w:rsidRPr="00524F11" w:rsidRDefault="00DD4394" w:rsidP="00AB3E79">
            <w:pPr>
              <w:pStyle w:val="BodyText"/>
              <w:spacing w:before="20" w:beforeAutospacing="0" w:after="20" w:afterAutospacing="0"/>
              <w:contextualSpacing w:val="0"/>
              <w:rPr>
                <w:rFonts w:cs="Arial"/>
                <w:bCs/>
                <w:sz w:val="20"/>
                <w:szCs w:val="18"/>
                <w:lang w:val="en-US" w:eastAsia="en-US"/>
              </w:rPr>
            </w:pPr>
            <w:r w:rsidRPr="00524F11">
              <w:rPr>
                <w:rFonts w:cs="Arial"/>
                <w:bCs/>
                <w:sz w:val="20"/>
                <w:szCs w:val="18"/>
                <w:lang w:val="en-US" w:eastAsia="en-US"/>
              </w:rPr>
              <w:t>Parent Contact Report</w:t>
            </w:r>
          </w:p>
          <w:p w14:paraId="2F618E33" w14:textId="34E46BD5" w:rsidR="00DD4394" w:rsidRPr="00524F11" w:rsidRDefault="002D27E0" w:rsidP="00AB3E79">
            <w:pPr>
              <w:pStyle w:val="BodyText"/>
              <w:spacing w:before="20" w:beforeAutospacing="0" w:after="20" w:afterAutospacing="0"/>
              <w:contextualSpacing w:val="0"/>
              <w:rPr>
                <w:rFonts w:cs="Arial"/>
                <w:bCs/>
                <w:sz w:val="20"/>
                <w:szCs w:val="18"/>
                <w:lang w:val="en-US" w:eastAsia="en-US"/>
              </w:rPr>
            </w:pPr>
            <w:r w:rsidRPr="00524F11">
              <w:rPr>
                <w:rFonts w:cs="Arial"/>
                <w:bCs/>
                <w:sz w:val="20"/>
                <w:szCs w:val="18"/>
                <w:lang w:val="en-US" w:eastAsia="en-US"/>
              </w:rPr>
              <w:t>Clinical Experience Evaluation Survey</w:t>
            </w:r>
          </w:p>
        </w:tc>
      </w:tr>
    </w:tbl>
    <w:p w14:paraId="281C66E8" w14:textId="77777777" w:rsidR="00AB3E79" w:rsidRPr="00524F11" w:rsidRDefault="00AB3E79" w:rsidP="00AB3E79">
      <w:pPr>
        <w:spacing w:before="120" w:after="120"/>
        <w:jc w:val="center"/>
        <w:rPr>
          <w:rFonts w:cs="Arial"/>
          <w:b/>
          <w:sz w:val="20"/>
          <w:szCs w:val="20"/>
        </w:rPr>
      </w:pPr>
    </w:p>
    <w:p w14:paraId="64A4A886" w14:textId="77777777" w:rsidR="0084308B" w:rsidRPr="00524F11" w:rsidRDefault="0084308B" w:rsidP="00AB3E79">
      <w:pPr>
        <w:spacing w:before="120" w:after="120"/>
        <w:jc w:val="center"/>
        <w:rPr>
          <w:rFonts w:cs="Arial"/>
          <w:b/>
          <w:sz w:val="20"/>
          <w:szCs w:val="20"/>
        </w:rPr>
        <w:sectPr w:rsidR="0084308B" w:rsidRPr="00524F11" w:rsidSect="007D6690">
          <w:footerReference w:type="even" r:id="rId10"/>
          <w:footerReference w:type="default" r:id="rId11"/>
          <w:footerReference w:type="first" r:id="rId12"/>
          <w:pgSz w:w="11900" w:h="16820" w:code="1"/>
          <w:pgMar w:top="1080" w:right="1080" w:bottom="720" w:left="1440" w:header="720" w:footer="720" w:gutter="0"/>
          <w:cols w:space="720"/>
          <w:titlePg/>
          <w:docGrid w:linePitch="326"/>
        </w:sectPr>
      </w:pPr>
    </w:p>
    <w:p w14:paraId="1BE1F925" w14:textId="77777777" w:rsidR="00AB3E79" w:rsidRPr="00524F11" w:rsidRDefault="00AB3E79" w:rsidP="00AB3E79">
      <w:pPr>
        <w:spacing w:before="120" w:after="120"/>
        <w:jc w:val="center"/>
        <w:rPr>
          <w:b/>
          <w:sz w:val="20"/>
          <w:szCs w:val="18"/>
        </w:rPr>
      </w:pPr>
      <w:r w:rsidRPr="00524F11">
        <w:rPr>
          <w:rFonts w:cs="Arial"/>
          <w:b/>
          <w:sz w:val="20"/>
          <w:szCs w:val="20"/>
        </w:rPr>
        <w:lastRenderedPageBreak/>
        <w:t>Qatar National Professional Standards</w:t>
      </w:r>
    </w:p>
    <w:p w14:paraId="471FB976" w14:textId="77777777" w:rsidR="00AB3E79" w:rsidRPr="00524F11" w:rsidRDefault="00AB3E79" w:rsidP="00AB3E79">
      <w:pPr>
        <w:spacing w:before="40" w:after="60"/>
        <w:ind w:left="360"/>
        <w:rPr>
          <w:sz w:val="20"/>
          <w:szCs w:val="18"/>
        </w:rPr>
      </w:pPr>
      <w:r w:rsidRPr="00524F11">
        <w:rPr>
          <w:sz w:val="20"/>
          <w:szCs w:val="18"/>
        </w:rPr>
        <w:t>1.</w:t>
      </w:r>
      <w:r w:rsidRPr="00524F11">
        <w:rPr>
          <w:sz w:val="20"/>
          <w:szCs w:val="18"/>
        </w:rPr>
        <w:tab/>
        <w:t>Structure innovative and flexible learning experiences for individuals and groups of students.</w:t>
      </w:r>
    </w:p>
    <w:p w14:paraId="271AC67A" w14:textId="77777777" w:rsidR="00AB3E79" w:rsidRPr="00524F11" w:rsidRDefault="00AB3E79" w:rsidP="00AB3E79">
      <w:pPr>
        <w:spacing w:before="40" w:after="60"/>
        <w:ind w:left="360"/>
        <w:rPr>
          <w:sz w:val="20"/>
          <w:szCs w:val="18"/>
        </w:rPr>
      </w:pPr>
      <w:r w:rsidRPr="00524F11">
        <w:rPr>
          <w:sz w:val="20"/>
          <w:szCs w:val="18"/>
        </w:rPr>
        <w:t>2.</w:t>
      </w:r>
      <w:r w:rsidRPr="00524F11">
        <w:rPr>
          <w:sz w:val="20"/>
          <w:szCs w:val="18"/>
        </w:rPr>
        <w:tab/>
        <w:t>Use teaching strategies and resources to engage students in effective learning.</w:t>
      </w:r>
    </w:p>
    <w:p w14:paraId="493CEB4B" w14:textId="77777777" w:rsidR="00AB3E79" w:rsidRPr="00524F11" w:rsidRDefault="00AB3E79" w:rsidP="00AB3E79">
      <w:pPr>
        <w:spacing w:before="40" w:after="60"/>
        <w:ind w:left="360"/>
        <w:rPr>
          <w:sz w:val="20"/>
          <w:szCs w:val="18"/>
        </w:rPr>
      </w:pPr>
      <w:r w:rsidRPr="00524F11">
        <w:rPr>
          <w:sz w:val="20"/>
          <w:szCs w:val="18"/>
        </w:rPr>
        <w:t>3.</w:t>
      </w:r>
      <w:r w:rsidRPr="00524F11">
        <w:rPr>
          <w:sz w:val="20"/>
          <w:szCs w:val="18"/>
        </w:rPr>
        <w:tab/>
        <w:t>Foster language literacy and numeracy development.</w:t>
      </w:r>
    </w:p>
    <w:p w14:paraId="411B8632" w14:textId="77777777" w:rsidR="00AB3E79" w:rsidRPr="00524F11" w:rsidRDefault="00AB3E79" w:rsidP="00AB3E79">
      <w:pPr>
        <w:spacing w:before="40" w:after="60"/>
        <w:ind w:left="360"/>
        <w:rPr>
          <w:sz w:val="20"/>
          <w:szCs w:val="18"/>
        </w:rPr>
      </w:pPr>
      <w:r w:rsidRPr="00524F11">
        <w:rPr>
          <w:sz w:val="20"/>
          <w:szCs w:val="18"/>
        </w:rPr>
        <w:t>4.</w:t>
      </w:r>
      <w:r w:rsidRPr="00524F11">
        <w:rPr>
          <w:sz w:val="20"/>
          <w:szCs w:val="18"/>
        </w:rPr>
        <w:tab/>
        <w:t>Create safe, supportive, and challenging learning environments.</w:t>
      </w:r>
    </w:p>
    <w:p w14:paraId="57F7FFDC" w14:textId="77777777" w:rsidR="00AB3E79" w:rsidRPr="00524F11" w:rsidRDefault="00AB3E79" w:rsidP="00AB3E79">
      <w:pPr>
        <w:spacing w:before="40" w:after="60"/>
        <w:ind w:left="360"/>
        <w:rPr>
          <w:sz w:val="20"/>
          <w:szCs w:val="18"/>
        </w:rPr>
      </w:pPr>
      <w:r w:rsidRPr="00524F11">
        <w:rPr>
          <w:sz w:val="20"/>
          <w:szCs w:val="18"/>
        </w:rPr>
        <w:t>5.</w:t>
      </w:r>
      <w:r w:rsidRPr="00524F11">
        <w:rPr>
          <w:sz w:val="20"/>
          <w:szCs w:val="18"/>
        </w:rPr>
        <w:tab/>
        <w:t>Construct learning experiences that connect with the world beyond school.</w:t>
      </w:r>
    </w:p>
    <w:p w14:paraId="601F70A3" w14:textId="77777777" w:rsidR="00AB3E79" w:rsidRPr="00524F11" w:rsidRDefault="00AB3E79" w:rsidP="00AB3E79">
      <w:pPr>
        <w:spacing w:before="40" w:after="60"/>
        <w:ind w:left="360"/>
        <w:rPr>
          <w:sz w:val="20"/>
          <w:szCs w:val="18"/>
        </w:rPr>
      </w:pPr>
      <w:r w:rsidRPr="00524F11">
        <w:rPr>
          <w:sz w:val="20"/>
          <w:szCs w:val="18"/>
        </w:rPr>
        <w:t>6.</w:t>
      </w:r>
      <w:r w:rsidRPr="00524F11">
        <w:rPr>
          <w:sz w:val="20"/>
          <w:szCs w:val="18"/>
        </w:rPr>
        <w:tab/>
        <w:t>Apply information and communication technology in managing student learning.</w:t>
      </w:r>
    </w:p>
    <w:p w14:paraId="313115A0" w14:textId="77777777" w:rsidR="00AB3E79" w:rsidRPr="00524F11" w:rsidRDefault="00AB3E79" w:rsidP="00AB3E79">
      <w:pPr>
        <w:spacing w:before="40" w:after="60"/>
        <w:ind w:left="360"/>
        <w:rPr>
          <w:sz w:val="20"/>
          <w:szCs w:val="18"/>
        </w:rPr>
      </w:pPr>
      <w:r w:rsidRPr="00524F11">
        <w:rPr>
          <w:sz w:val="20"/>
          <w:szCs w:val="18"/>
        </w:rPr>
        <w:t>7.</w:t>
      </w:r>
      <w:r w:rsidRPr="00524F11">
        <w:rPr>
          <w:sz w:val="20"/>
          <w:szCs w:val="18"/>
        </w:rPr>
        <w:tab/>
        <w:t>Assess and report on student learning.</w:t>
      </w:r>
    </w:p>
    <w:p w14:paraId="431770FE" w14:textId="77777777" w:rsidR="00AB3E79" w:rsidRPr="00524F11" w:rsidRDefault="00AB3E79" w:rsidP="00AB3E79">
      <w:pPr>
        <w:spacing w:before="40" w:after="60"/>
        <w:ind w:left="360"/>
        <w:rPr>
          <w:sz w:val="20"/>
          <w:szCs w:val="18"/>
        </w:rPr>
      </w:pPr>
      <w:r w:rsidRPr="00524F11">
        <w:rPr>
          <w:sz w:val="20"/>
          <w:szCs w:val="18"/>
        </w:rPr>
        <w:t>8.</w:t>
      </w:r>
      <w:r w:rsidRPr="00524F11">
        <w:rPr>
          <w:sz w:val="20"/>
          <w:szCs w:val="18"/>
        </w:rPr>
        <w:tab/>
        <w:t>Apply knowledge of students and how they learn to support student learning and development.</w:t>
      </w:r>
    </w:p>
    <w:p w14:paraId="7556A041" w14:textId="77777777" w:rsidR="00AB3E79" w:rsidRPr="00524F11" w:rsidRDefault="00AB3E79" w:rsidP="00AB3E79">
      <w:pPr>
        <w:spacing w:before="40" w:after="60"/>
        <w:ind w:left="360"/>
        <w:rPr>
          <w:sz w:val="20"/>
          <w:szCs w:val="18"/>
        </w:rPr>
      </w:pPr>
      <w:r w:rsidRPr="00524F11">
        <w:rPr>
          <w:sz w:val="20"/>
          <w:szCs w:val="18"/>
        </w:rPr>
        <w:t>9.</w:t>
      </w:r>
      <w:r w:rsidRPr="00524F11">
        <w:rPr>
          <w:sz w:val="20"/>
          <w:szCs w:val="18"/>
        </w:rPr>
        <w:tab/>
        <w:t>Apply teaching/subject area knowledge to support student learning.</w:t>
      </w:r>
    </w:p>
    <w:p w14:paraId="174ED19B" w14:textId="77777777" w:rsidR="00AB3E79" w:rsidRPr="00524F11" w:rsidRDefault="00AB3E79" w:rsidP="00AB3E79">
      <w:pPr>
        <w:spacing w:before="40" w:after="60"/>
        <w:ind w:left="360"/>
        <w:rPr>
          <w:sz w:val="20"/>
          <w:szCs w:val="18"/>
        </w:rPr>
      </w:pPr>
      <w:r w:rsidRPr="00524F11">
        <w:rPr>
          <w:sz w:val="20"/>
          <w:szCs w:val="18"/>
        </w:rPr>
        <w:t>10.</w:t>
      </w:r>
      <w:r w:rsidRPr="00524F11">
        <w:rPr>
          <w:sz w:val="20"/>
          <w:szCs w:val="18"/>
        </w:rPr>
        <w:tab/>
        <w:t>Work as a member of professional teams.</w:t>
      </w:r>
    </w:p>
    <w:p w14:paraId="45CBE1AD" w14:textId="77777777" w:rsidR="00AB3E79" w:rsidRPr="00524F11" w:rsidRDefault="00AB3E79" w:rsidP="00AB3E79">
      <w:pPr>
        <w:spacing w:before="40" w:after="60"/>
        <w:ind w:left="360"/>
        <w:rPr>
          <w:sz w:val="20"/>
          <w:szCs w:val="18"/>
        </w:rPr>
      </w:pPr>
      <w:r w:rsidRPr="00524F11">
        <w:rPr>
          <w:sz w:val="20"/>
          <w:szCs w:val="18"/>
        </w:rPr>
        <w:t>11.</w:t>
      </w:r>
      <w:r w:rsidRPr="00524F11">
        <w:rPr>
          <w:sz w:val="20"/>
          <w:szCs w:val="18"/>
        </w:rPr>
        <w:tab/>
        <w:t>Build partnerships with families and the community.</w:t>
      </w:r>
    </w:p>
    <w:p w14:paraId="399D96CB" w14:textId="77777777" w:rsidR="00AB3E79" w:rsidRPr="00524F11" w:rsidRDefault="00AB3E79" w:rsidP="00C83982">
      <w:pPr>
        <w:spacing w:before="40" w:after="40"/>
        <w:ind w:left="360"/>
      </w:pPr>
      <w:r w:rsidRPr="00524F11">
        <w:t>12.</w:t>
      </w:r>
      <w:r w:rsidRPr="00524F11">
        <w:tab/>
        <w:t>Reflect on, evaluate, and improve professional practice.</w:t>
      </w:r>
    </w:p>
    <w:p w14:paraId="6DAEC7A1" w14:textId="77777777" w:rsidR="0084308B" w:rsidRPr="00524F11" w:rsidRDefault="0084308B" w:rsidP="00AB3E79">
      <w:pPr>
        <w:pStyle w:val="Heading1"/>
      </w:pPr>
    </w:p>
    <w:p w14:paraId="652D5C2E" w14:textId="397AF1EF" w:rsidR="00AB3E79" w:rsidRPr="00524F11" w:rsidRDefault="00C83982" w:rsidP="00AB3E79">
      <w:pPr>
        <w:pStyle w:val="Heading1"/>
      </w:pPr>
      <w:bookmarkStart w:id="5" w:name="_Toc284668732"/>
      <w:bookmarkStart w:id="6" w:name="_Toc284676385"/>
      <w:bookmarkStart w:id="7" w:name="_Toc284676970"/>
      <w:bookmarkStart w:id="8" w:name="_Toc284683889"/>
      <w:r w:rsidRPr="00524F11">
        <w:t>Introduction AND</w:t>
      </w:r>
      <w:r w:rsidR="00AB3E79" w:rsidRPr="00524F11">
        <w:t xml:space="preserve"> </w:t>
      </w:r>
      <w:r w:rsidR="004778F1" w:rsidRPr="00524F11">
        <w:rPr>
          <w:szCs w:val="23"/>
        </w:rPr>
        <w:t xml:space="preserve">Student Teaching </w:t>
      </w:r>
      <w:r w:rsidRPr="00524F11">
        <w:t>OVERVIEW</w:t>
      </w:r>
      <w:bookmarkEnd w:id="5"/>
      <w:bookmarkEnd w:id="6"/>
      <w:bookmarkEnd w:id="7"/>
      <w:bookmarkEnd w:id="8"/>
    </w:p>
    <w:p w14:paraId="183631BF" w14:textId="77777777" w:rsidR="00AB3E79" w:rsidRPr="00524F11" w:rsidRDefault="00AB3E79" w:rsidP="00AB3E79">
      <w:pPr>
        <w:pStyle w:val="DissBodytext"/>
      </w:pPr>
    </w:p>
    <w:p w14:paraId="3060C416" w14:textId="421A814F" w:rsidR="00AB3E79" w:rsidRPr="00655865" w:rsidRDefault="00AB3E79" w:rsidP="002D27E0">
      <w:pPr>
        <w:pStyle w:val="DissBodytext"/>
      </w:pPr>
      <w:r w:rsidRPr="00524F11">
        <w:t xml:space="preserve">. This handbook gives an overview of the </w:t>
      </w:r>
      <w:r w:rsidR="002D27E0" w:rsidRPr="00524F11">
        <w:t xml:space="preserve">clinical experience for the </w:t>
      </w:r>
      <w:r w:rsidR="00F33453" w:rsidRPr="00524F11">
        <w:t>Bachelor</w:t>
      </w:r>
      <w:r w:rsidR="002D27E0" w:rsidRPr="00524F11">
        <w:t xml:space="preserve"> of Education </w:t>
      </w:r>
      <w:r w:rsidR="00F33453" w:rsidRPr="00524F11">
        <w:t>Degree</w:t>
      </w:r>
      <w:r w:rsidRPr="00524F11">
        <w:t xml:space="preserve"> </w:t>
      </w:r>
      <w:r w:rsidR="002D27E0" w:rsidRPr="00524F11">
        <w:t xml:space="preserve">in </w:t>
      </w:r>
      <w:r w:rsidR="00A05D4A" w:rsidRPr="00524F11">
        <w:t>Secondary</w:t>
      </w:r>
      <w:r w:rsidR="002D27E0" w:rsidRPr="00524F11">
        <w:t xml:space="preserve"> Education. </w:t>
      </w:r>
      <w:r w:rsidRPr="00524F11">
        <w:t>As teacher education candidates progress through their program</w:t>
      </w:r>
      <w:r w:rsidR="00B57BA7" w:rsidRPr="00524F11">
        <w:t>s</w:t>
      </w:r>
      <w:r w:rsidRPr="00524F11">
        <w:t xml:space="preserve">, </w:t>
      </w:r>
      <w:r w:rsidR="00B57BA7" w:rsidRPr="00524F11">
        <w:t xml:space="preserve">an increasing </w:t>
      </w:r>
      <w:r w:rsidRPr="00524F11">
        <w:t>importance is placed on field-base</w:t>
      </w:r>
      <w:r w:rsidRPr="00655865">
        <w:t xml:space="preserve">d learning experiences. </w:t>
      </w:r>
      <w:r w:rsidR="00113738">
        <w:rPr>
          <w:szCs w:val="23"/>
        </w:rPr>
        <w:t>Student teaching</w:t>
      </w:r>
      <w:r w:rsidR="00113738" w:rsidRPr="00691D78">
        <w:rPr>
          <w:szCs w:val="23"/>
        </w:rPr>
        <w:t xml:space="preserve"> </w:t>
      </w:r>
      <w:r w:rsidRPr="00655865">
        <w:t>provide</w:t>
      </w:r>
      <w:r w:rsidR="00C838FB">
        <w:t>s</w:t>
      </w:r>
      <w:r w:rsidRPr="00655865">
        <w:t xml:space="preserve"> opportunities to apply and reflect</w:t>
      </w:r>
      <w:r>
        <w:t xml:space="preserve"> on</w:t>
      </w:r>
      <w:r w:rsidRPr="00655865">
        <w:t xml:space="preserve"> acquired knowledge in the classroom and to develop and refine skills in a classroom setting. </w:t>
      </w:r>
    </w:p>
    <w:p w14:paraId="0B4F4BE6" w14:textId="0F86F2BE" w:rsidR="00AB3E79" w:rsidRPr="00655865" w:rsidRDefault="00AB3E79" w:rsidP="00142764">
      <w:pPr>
        <w:pStyle w:val="DissBodytext"/>
      </w:pPr>
      <w:r w:rsidRPr="00655865">
        <w:t xml:space="preserve">In each of the College of Education’s </w:t>
      </w:r>
      <w:r w:rsidR="00595CD0">
        <w:t>student teaching</w:t>
      </w:r>
      <w:r w:rsidRPr="00655865">
        <w:t xml:space="preserve"> experiences, </w:t>
      </w:r>
      <w:r w:rsidR="00C838FB">
        <w:t>candidates</w:t>
      </w:r>
      <w:r w:rsidRPr="00655865">
        <w:t xml:space="preserve"> are placed with local schools, other educational institutions, or related agencies, under the direct supervision of a mentor teacher</w:t>
      </w:r>
      <w:r w:rsidR="00B57BA7">
        <w:t xml:space="preserve"> at the location</w:t>
      </w:r>
      <w:r w:rsidRPr="00655865">
        <w:t xml:space="preserve">. The </w:t>
      </w:r>
      <w:r w:rsidR="008F7B76">
        <w:t>student teacher</w:t>
      </w:r>
      <w:r w:rsidRPr="00655865">
        <w:t xml:space="preserve"> must also complete various activities throughout the experiences that require </w:t>
      </w:r>
      <w:r w:rsidR="00B57BA7">
        <w:t xml:space="preserve">the </w:t>
      </w:r>
      <w:r w:rsidRPr="00655865">
        <w:t xml:space="preserve">application </w:t>
      </w:r>
      <w:r w:rsidR="00B57BA7">
        <w:t xml:space="preserve">of, </w:t>
      </w:r>
      <w:r w:rsidRPr="00655865">
        <w:t>and reflection o</w:t>
      </w:r>
      <w:r w:rsidR="00B57BA7">
        <w:t>n,</w:t>
      </w:r>
      <w:r w:rsidRPr="00655865">
        <w:t xml:space="preserve"> learned skill sets. </w:t>
      </w:r>
      <w:r w:rsidR="00AE7DA7" w:rsidRPr="00655865">
        <w:t xml:space="preserve">The College of Education and the </w:t>
      </w:r>
      <w:r w:rsidR="0098171E">
        <w:t>candidate</w:t>
      </w:r>
      <w:r w:rsidR="00AE7DA7" w:rsidRPr="00655865">
        <w:t xml:space="preserve"> determine selection and placement collaboratively</w:t>
      </w:r>
      <w:r w:rsidRPr="00655865">
        <w:t xml:space="preserve">, with a focus on the </w:t>
      </w:r>
      <w:r w:rsidR="008F7B76">
        <w:t>student teacher</w:t>
      </w:r>
      <w:r w:rsidRPr="00655865">
        <w:t xml:space="preserve">’s specific career goals. Approval from the </w:t>
      </w:r>
      <w:r w:rsidR="00142764">
        <w:t>hosting school</w:t>
      </w:r>
      <w:r w:rsidRPr="00655865">
        <w:t xml:space="preserve"> is required before the placement is final.  </w:t>
      </w:r>
    </w:p>
    <w:p w14:paraId="7C1F6A1A" w14:textId="03641BFF" w:rsidR="00AB3E79" w:rsidRDefault="00AB3E79" w:rsidP="00F92350">
      <w:pPr>
        <w:pStyle w:val="DissBodytext"/>
        <w:rPr>
          <w:sz w:val="24"/>
        </w:rPr>
      </w:pPr>
      <w:r w:rsidRPr="00655865">
        <w:t xml:space="preserve">This packet of materials </w:t>
      </w:r>
      <w:r w:rsidR="00B57BA7">
        <w:t xml:space="preserve">contains essential information and </w:t>
      </w:r>
      <w:r w:rsidRPr="00655865">
        <w:t>guide</w:t>
      </w:r>
      <w:r w:rsidR="00B57BA7">
        <w:t>lines to</w:t>
      </w:r>
      <w:r w:rsidRPr="00655865">
        <w:t xml:space="preserve"> the prospective </w:t>
      </w:r>
      <w:r w:rsidR="008F7B76">
        <w:t>student teacher</w:t>
      </w:r>
      <w:r w:rsidRPr="00655865">
        <w:t xml:space="preserve"> in planning and completing the </w:t>
      </w:r>
      <w:r w:rsidR="00595CD0">
        <w:t>student teaching</w:t>
      </w:r>
      <w:r w:rsidRPr="00655865">
        <w:t xml:space="preserve"> experience</w:t>
      </w:r>
      <w:r w:rsidR="00B57BA7">
        <w:t xml:space="preserve"> successfully</w:t>
      </w:r>
      <w:r w:rsidRPr="00655865">
        <w:t>. It is important that these materials be reviewed both at the beginning and throughout the</w:t>
      </w:r>
      <w:r w:rsidRPr="00655865">
        <w:rPr>
          <w:szCs w:val="23"/>
        </w:rPr>
        <w:t xml:space="preserve"> </w:t>
      </w:r>
      <w:r w:rsidR="00595CD0">
        <w:rPr>
          <w:szCs w:val="23"/>
        </w:rPr>
        <w:t>student teaching</w:t>
      </w:r>
      <w:r w:rsidRPr="00655865">
        <w:rPr>
          <w:szCs w:val="23"/>
        </w:rPr>
        <w:t xml:space="preserve"> experience. It is both the goal and the expectation of the College of Education that all candidates become reflective professional educators </w:t>
      </w:r>
      <w:r w:rsidR="00B57BA7">
        <w:rPr>
          <w:szCs w:val="23"/>
        </w:rPr>
        <w:t xml:space="preserve">whose students will be successful learners. </w:t>
      </w:r>
    </w:p>
    <w:p w14:paraId="5C366673" w14:textId="77777777" w:rsidR="00AB3E79" w:rsidRDefault="00AB3E79" w:rsidP="00AB3E79">
      <w:pPr>
        <w:pStyle w:val="DissBodytext"/>
        <w:ind w:firstLine="0"/>
        <w:rPr>
          <w:sz w:val="24"/>
        </w:rPr>
      </w:pPr>
    </w:p>
    <w:p w14:paraId="2E051F1F" w14:textId="77777777" w:rsidR="00AB3E79" w:rsidRPr="00006B1C" w:rsidRDefault="00AB3E79" w:rsidP="00AB3E79">
      <w:pPr>
        <w:pStyle w:val="TitlesCaps"/>
        <w:spacing w:line="360" w:lineRule="auto"/>
        <w:ind w:left="0"/>
        <w:jc w:val="left"/>
        <w:rPr>
          <w:sz w:val="16"/>
          <w:szCs w:val="16"/>
        </w:rPr>
        <w:sectPr w:rsidR="00AB3E79" w:rsidRPr="00006B1C" w:rsidSect="00F92350">
          <w:pgSz w:w="11900" w:h="16820" w:code="1"/>
          <w:pgMar w:top="1080" w:right="1080" w:bottom="720" w:left="1440" w:header="720" w:footer="720" w:gutter="0"/>
          <w:cols w:space="720"/>
          <w:titlePg/>
          <w:docGrid w:linePitch="326"/>
        </w:sectPr>
      </w:pPr>
      <w:r w:rsidRPr="00006B1C">
        <w:rPr>
          <w:sz w:val="22"/>
          <w:szCs w:val="16"/>
        </w:rPr>
        <w:t xml:space="preserve"> </w:t>
      </w:r>
    </w:p>
    <w:p w14:paraId="1587BDD5" w14:textId="0FC3CE35" w:rsidR="00AB3E79" w:rsidRDefault="001A7556" w:rsidP="00AB3E79">
      <w:pPr>
        <w:pStyle w:val="Heading1"/>
      </w:pPr>
      <w:bookmarkStart w:id="9" w:name="_Toc284668733"/>
      <w:bookmarkStart w:id="10" w:name="_Toc284676386"/>
      <w:bookmarkStart w:id="11" w:name="_Toc284676971"/>
      <w:bookmarkStart w:id="12" w:name="_Toc284683890"/>
      <w:r>
        <w:rPr>
          <w:szCs w:val="23"/>
        </w:rPr>
        <w:lastRenderedPageBreak/>
        <w:t>Student Teaching</w:t>
      </w:r>
      <w:r w:rsidRPr="00691D78">
        <w:rPr>
          <w:szCs w:val="23"/>
        </w:rPr>
        <w:t xml:space="preserve"> </w:t>
      </w:r>
      <w:r w:rsidR="00AB3E79">
        <w:t>timeline</w:t>
      </w:r>
      <w:bookmarkEnd w:id="9"/>
      <w:bookmarkEnd w:id="10"/>
      <w:bookmarkEnd w:id="11"/>
      <w:bookmarkEnd w:id="12"/>
    </w:p>
    <w:p w14:paraId="138A587E" w14:textId="723FEB75" w:rsidR="001A2A70" w:rsidRDefault="007B6935" w:rsidP="007B6935">
      <w:pPr>
        <w:pStyle w:val="DissBodytext"/>
        <w:spacing w:before="120" w:after="120" w:line="240" w:lineRule="auto"/>
        <w:ind w:firstLine="0"/>
      </w:pPr>
      <w:r w:rsidRPr="006E3499">
        <w:rPr>
          <w:b/>
        </w:rPr>
        <w:t>Overview:</w:t>
      </w:r>
      <w:r w:rsidRPr="006E3499">
        <w:t xml:space="preserve"> The following section</w:t>
      </w:r>
      <w:r>
        <w:t>s</w:t>
      </w:r>
      <w:r w:rsidR="001A2A70">
        <w:t xml:space="preserve"> describe</w:t>
      </w:r>
      <w:r w:rsidRPr="006E3499">
        <w:t xml:space="preserve"> a framework for your progress </w:t>
      </w:r>
      <w:r>
        <w:t xml:space="preserve">during </w:t>
      </w:r>
      <w:r w:rsidR="00595CD0">
        <w:t>student teaching</w:t>
      </w:r>
      <w:r>
        <w:t>.</w:t>
      </w:r>
      <w:r w:rsidR="001A2A70">
        <w:t xml:space="preserve"> The design is intended to focus on skill</w:t>
      </w:r>
      <w:r w:rsidR="009A48B6">
        <w:t>s</w:t>
      </w:r>
      <w:r w:rsidR="001A2A70">
        <w:t xml:space="preserve"> learned during the academic phase of the program and</w:t>
      </w:r>
      <w:r w:rsidR="009A48B6">
        <w:t xml:space="preserve"> to</w:t>
      </w:r>
      <w:r w:rsidR="001A2A70">
        <w:t xml:space="preserve"> integrate the knowledge and skills into classroom practices.</w:t>
      </w:r>
    </w:p>
    <w:p w14:paraId="3D719185" w14:textId="23F943CE" w:rsidR="001A2A70" w:rsidRDefault="001A2A70" w:rsidP="007B6935">
      <w:pPr>
        <w:pStyle w:val="DissBodytext"/>
        <w:spacing w:before="120" w:after="120" w:line="240" w:lineRule="auto"/>
        <w:ind w:firstLine="0"/>
      </w:pPr>
      <w:r>
        <w:t>Each of the weeks, and its characteristics</w:t>
      </w:r>
      <w:r w:rsidR="009A48B6">
        <w:t>,</w:t>
      </w:r>
      <w:r>
        <w:t xml:space="preserve"> is described in detail in the following sections.</w:t>
      </w:r>
    </w:p>
    <w:p w14:paraId="5D313309" w14:textId="6EEC2790" w:rsidR="00C76CCA" w:rsidRPr="003D35AC" w:rsidRDefault="00C76CCA" w:rsidP="00C76CCA">
      <w:pPr>
        <w:spacing w:before="120" w:after="120"/>
        <w:rPr>
          <w:b/>
          <w:szCs w:val="24"/>
        </w:rPr>
      </w:pPr>
      <w:r w:rsidRPr="003D35AC">
        <w:rPr>
          <w:b/>
          <w:szCs w:val="24"/>
        </w:rPr>
        <w:t xml:space="preserve">Total Length of </w:t>
      </w:r>
      <w:r w:rsidR="00567FBB">
        <w:rPr>
          <w:b/>
          <w:szCs w:val="24"/>
        </w:rPr>
        <w:t>Student Teaching</w:t>
      </w:r>
    </w:p>
    <w:p w14:paraId="437FBC48" w14:textId="595D7745" w:rsidR="00C76CCA" w:rsidRDefault="00567FBB" w:rsidP="000253A5">
      <w:pPr>
        <w:spacing w:before="120" w:after="120"/>
        <w:ind w:firstLine="360"/>
      </w:pPr>
      <w:r>
        <w:t>Student teaching</w:t>
      </w:r>
      <w:r w:rsidR="00C76CCA" w:rsidRPr="00800D2F">
        <w:t xml:space="preserve"> </w:t>
      </w:r>
      <w:r w:rsidR="00C76CCA">
        <w:t xml:space="preserve">for all </w:t>
      </w:r>
      <w:r w:rsidR="003935B0">
        <w:t>B</w:t>
      </w:r>
      <w:r w:rsidR="00C74A11">
        <w:t>.</w:t>
      </w:r>
      <w:r w:rsidR="003935B0">
        <w:t>ED</w:t>
      </w:r>
      <w:r w:rsidR="00C74A11">
        <w:t>.</w:t>
      </w:r>
      <w:r w:rsidR="00C76CCA">
        <w:t xml:space="preserve"> programs is a full academic semester, and includes a mandatory Orientation Seminar (2 hours), </w:t>
      </w:r>
      <w:r w:rsidR="00703DA2">
        <w:t xml:space="preserve">in </w:t>
      </w:r>
      <w:r w:rsidR="00C76CCA">
        <w:t xml:space="preserve">which all mentor teachers and college supervisors participate. </w:t>
      </w:r>
      <w:r w:rsidR="003935B0">
        <w:t xml:space="preserve">Student teachers </w:t>
      </w:r>
      <w:r w:rsidR="00C76CCA">
        <w:t xml:space="preserve">must also attend 18 hours of Seminar at the beginning of the semester </w:t>
      </w:r>
      <w:r w:rsidR="00C76CCA" w:rsidRPr="003D4B74">
        <w:rPr>
          <w:b/>
        </w:rPr>
        <w:t>before</w:t>
      </w:r>
      <w:r w:rsidR="00C76CCA">
        <w:t xml:space="preserve"> the classroom experience. These 18 hours prepare you for your classroom </w:t>
      </w:r>
      <w:r w:rsidR="003935B0">
        <w:t>experience</w:t>
      </w:r>
      <w:r w:rsidR="00C76CCA">
        <w:t xml:space="preserve"> and provide you with forms and information necessary for the </w:t>
      </w:r>
      <w:r w:rsidR="00595CD0">
        <w:t>student teaching</w:t>
      </w:r>
      <w:r w:rsidR="00C76CCA">
        <w:t>.</w:t>
      </w:r>
      <w:r w:rsidR="00C76CCA" w:rsidRPr="00350F45">
        <w:t xml:space="preserve"> The </w:t>
      </w:r>
      <w:r w:rsidR="000253A5">
        <w:t>student teaching</w:t>
      </w:r>
      <w:r w:rsidR="00C76CCA" w:rsidRPr="00350F45">
        <w:t xml:space="preserve"> experience is determined to be 300 hours, </w:t>
      </w:r>
      <w:r w:rsidR="000253A5">
        <w:t>commonly</w:t>
      </w:r>
      <w:r w:rsidR="00C76CCA" w:rsidRPr="00350F45">
        <w:t xml:space="preserve"> completed over 10 weeks. If it is determined that </w:t>
      </w:r>
      <w:r w:rsidR="00C76CCA">
        <w:t>you</w:t>
      </w:r>
      <w:r w:rsidR="00C76CCA" w:rsidRPr="00350F45">
        <w:t xml:space="preserve"> will benefit from more time in the classroom, the time will be extended. </w:t>
      </w:r>
    </w:p>
    <w:p w14:paraId="1666F219" w14:textId="27F84715" w:rsidR="00C76CCA" w:rsidRDefault="00C76CCA" w:rsidP="00C76CCA">
      <w:pPr>
        <w:spacing w:before="120" w:after="120"/>
        <w:ind w:firstLine="360"/>
      </w:pPr>
      <w:r w:rsidRPr="00211466">
        <w:t xml:space="preserve">The timelines in each section describe your activities in more detail. During the 10 weeks with your mentor teacher, </w:t>
      </w:r>
      <w:r w:rsidR="003935B0">
        <w:t>you</w:t>
      </w:r>
      <w:r w:rsidRPr="00211466">
        <w:t xml:space="preserve"> will also meet </w:t>
      </w:r>
      <w:r w:rsidR="00703DA2">
        <w:t xml:space="preserve">once </w:t>
      </w:r>
      <w:r w:rsidRPr="00211466">
        <w:t>each week for 2</w:t>
      </w:r>
      <w:r w:rsidR="00703DA2">
        <w:t xml:space="preserve"> </w:t>
      </w:r>
      <w:r w:rsidRPr="00211466">
        <w:t>hour</w:t>
      </w:r>
      <w:r w:rsidR="00703DA2">
        <w:t>s (20 hours) in</w:t>
      </w:r>
      <w:r w:rsidRPr="00211466">
        <w:t xml:space="preserve"> seminar. The final session of the seminar will address the completion of the </w:t>
      </w:r>
      <w:r w:rsidR="00595CD0">
        <w:t>student teaching</w:t>
      </w:r>
      <w:r w:rsidRPr="00211466">
        <w:t xml:space="preserve">, including your electronic portfolio, and turning in all required assignments and forms, as well as mentor and supervisor evaluations. </w:t>
      </w:r>
      <w:r w:rsidR="00703DA2" w:rsidRPr="00703DA2">
        <w:t xml:space="preserve">The total number of hours for </w:t>
      </w:r>
      <w:r w:rsidR="00595CD0">
        <w:t>student teaching</w:t>
      </w:r>
      <w:r w:rsidR="00703DA2" w:rsidRPr="00703DA2">
        <w:t xml:space="preserve"> is the following: 2-hour Orientation, 18 hours of seminar before supervision begins, 300 hours of </w:t>
      </w:r>
      <w:r w:rsidR="00595CD0">
        <w:t>student teaching</w:t>
      </w:r>
      <w:r w:rsidR="00703DA2" w:rsidRPr="00703DA2">
        <w:t>, and 20 hours of seminar during supervision for a total of 340 contact hours.</w:t>
      </w:r>
    </w:p>
    <w:p w14:paraId="409BAE66" w14:textId="77777777" w:rsidR="004A3530" w:rsidRPr="00211466" w:rsidRDefault="004A3530" w:rsidP="001F6CF7">
      <w:pPr>
        <w:spacing w:before="120" w:after="120"/>
      </w:pPr>
    </w:p>
    <w:tbl>
      <w:tblPr>
        <w:tblW w:w="9360" w:type="dxa"/>
        <w:tblInd w:w="-43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1238"/>
        <w:gridCol w:w="1028"/>
        <w:gridCol w:w="1031"/>
        <w:gridCol w:w="926"/>
        <w:gridCol w:w="817"/>
        <w:gridCol w:w="557"/>
        <w:gridCol w:w="561"/>
        <w:gridCol w:w="561"/>
        <w:gridCol w:w="561"/>
        <w:gridCol w:w="567"/>
        <w:gridCol w:w="793"/>
        <w:gridCol w:w="720"/>
      </w:tblGrid>
      <w:tr w:rsidR="00457AC2" w:rsidRPr="001F6CF7" w14:paraId="154EF960" w14:textId="77777777" w:rsidTr="00457AC2">
        <w:tc>
          <w:tcPr>
            <w:tcW w:w="1238" w:type="dxa"/>
            <w:tcBorders>
              <w:top w:val="single" w:sz="4" w:space="0" w:color="7F7F7F"/>
              <w:left w:val="single" w:sz="4" w:space="0" w:color="7F7F7F"/>
              <w:bottom w:val="single" w:sz="4" w:space="0" w:color="7F7F7F"/>
              <w:right w:val="single" w:sz="4" w:space="0" w:color="7F7F7F"/>
              <w:tl2br w:val="single" w:sz="4" w:space="0" w:color="808080"/>
            </w:tcBorders>
          </w:tcPr>
          <w:p w14:paraId="19B247E5" w14:textId="77777777" w:rsidR="001A2A70" w:rsidRPr="001F6CF7" w:rsidRDefault="001A2A70" w:rsidP="00457AC2">
            <w:pPr>
              <w:tabs>
                <w:tab w:val="right" w:pos="7200"/>
              </w:tabs>
              <w:rPr>
                <w:b/>
                <w:sz w:val="18"/>
                <w:szCs w:val="18"/>
              </w:rPr>
            </w:pPr>
            <w:r w:rsidRPr="001F6CF7">
              <w:rPr>
                <w:b/>
                <w:sz w:val="18"/>
                <w:szCs w:val="18"/>
              </w:rPr>
              <w:t>Week</w:t>
            </w:r>
          </w:p>
          <w:p w14:paraId="677CD968" w14:textId="77777777" w:rsidR="001A2A70" w:rsidRPr="001F6CF7" w:rsidRDefault="001A2A70" w:rsidP="00457AC2">
            <w:pPr>
              <w:tabs>
                <w:tab w:val="right" w:pos="7200"/>
              </w:tabs>
              <w:rPr>
                <w:b/>
                <w:sz w:val="18"/>
                <w:szCs w:val="18"/>
              </w:rPr>
            </w:pPr>
            <w:r w:rsidRPr="001F6CF7">
              <w:rPr>
                <w:b/>
                <w:sz w:val="18"/>
                <w:szCs w:val="18"/>
              </w:rPr>
              <w:t>Assignment</w:t>
            </w:r>
          </w:p>
        </w:tc>
        <w:tc>
          <w:tcPr>
            <w:tcW w:w="1028" w:type="dxa"/>
            <w:tcBorders>
              <w:top w:val="single" w:sz="4" w:space="0" w:color="7F7F7F"/>
              <w:left w:val="single" w:sz="4" w:space="0" w:color="7F7F7F"/>
              <w:bottom w:val="single" w:sz="4" w:space="0" w:color="7F7F7F"/>
              <w:right w:val="single" w:sz="4" w:space="0" w:color="7F7F7F"/>
            </w:tcBorders>
            <w:vAlign w:val="center"/>
          </w:tcPr>
          <w:p w14:paraId="3BAD53FB" w14:textId="77777777" w:rsidR="001A2A70" w:rsidRPr="001F6CF7" w:rsidRDefault="001A2A70" w:rsidP="00A27D1E">
            <w:pPr>
              <w:tabs>
                <w:tab w:val="right" w:pos="7200"/>
              </w:tabs>
              <w:jc w:val="center"/>
              <w:rPr>
                <w:b/>
                <w:sz w:val="18"/>
                <w:szCs w:val="18"/>
              </w:rPr>
            </w:pPr>
            <w:r w:rsidRPr="001F6CF7">
              <w:rPr>
                <w:b/>
                <w:sz w:val="18"/>
                <w:szCs w:val="18"/>
              </w:rPr>
              <w:t>1</w:t>
            </w:r>
          </w:p>
        </w:tc>
        <w:tc>
          <w:tcPr>
            <w:tcW w:w="1031" w:type="dxa"/>
            <w:tcBorders>
              <w:top w:val="single" w:sz="4" w:space="0" w:color="7F7F7F"/>
              <w:left w:val="single" w:sz="4" w:space="0" w:color="7F7F7F"/>
              <w:bottom w:val="single" w:sz="4" w:space="0" w:color="7F7F7F"/>
              <w:right w:val="single" w:sz="4" w:space="0" w:color="7F7F7F"/>
            </w:tcBorders>
            <w:vAlign w:val="center"/>
          </w:tcPr>
          <w:p w14:paraId="037B9EED" w14:textId="77777777" w:rsidR="001A2A70" w:rsidRPr="001F6CF7" w:rsidRDefault="001A2A70" w:rsidP="00A27D1E">
            <w:pPr>
              <w:tabs>
                <w:tab w:val="right" w:pos="7200"/>
              </w:tabs>
              <w:jc w:val="center"/>
              <w:rPr>
                <w:b/>
                <w:sz w:val="18"/>
                <w:szCs w:val="18"/>
              </w:rPr>
            </w:pPr>
            <w:r w:rsidRPr="001F6CF7">
              <w:rPr>
                <w:b/>
                <w:sz w:val="18"/>
                <w:szCs w:val="18"/>
              </w:rPr>
              <w:t>2</w:t>
            </w:r>
          </w:p>
        </w:tc>
        <w:tc>
          <w:tcPr>
            <w:tcW w:w="926" w:type="dxa"/>
            <w:tcBorders>
              <w:top w:val="single" w:sz="4" w:space="0" w:color="7F7F7F"/>
              <w:left w:val="single" w:sz="4" w:space="0" w:color="7F7F7F"/>
              <w:bottom w:val="single" w:sz="4" w:space="0" w:color="7F7F7F"/>
              <w:right w:val="single" w:sz="4" w:space="0" w:color="7F7F7F"/>
            </w:tcBorders>
            <w:vAlign w:val="center"/>
          </w:tcPr>
          <w:p w14:paraId="388C9C4D" w14:textId="77777777" w:rsidR="001A2A70" w:rsidRPr="001F6CF7" w:rsidRDefault="001A2A70" w:rsidP="00A27D1E">
            <w:pPr>
              <w:tabs>
                <w:tab w:val="right" w:pos="7200"/>
              </w:tabs>
              <w:jc w:val="center"/>
              <w:rPr>
                <w:b/>
                <w:sz w:val="18"/>
                <w:szCs w:val="18"/>
              </w:rPr>
            </w:pPr>
            <w:r w:rsidRPr="001F6CF7">
              <w:rPr>
                <w:b/>
                <w:sz w:val="18"/>
                <w:szCs w:val="18"/>
              </w:rPr>
              <w:t>3</w:t>
            </w:r>
          </w:p>
        </w:tc>
        <w:tc>
          <w:tcPr>
            <w:tcW w:w="817" w:type="dxa"/>
            <w:tcBorders>
              <w:top w:val="single" w:sz="4" w:space="0" w:color="7F7F7F"/>
              <w:left w:val="single" w:sz="4" w:space="0" w:color="7F7F7F"/>
              <w:bottom w:val="single" w:sz="4" w:space="0" w:color="7F7F7F"/>
              <w:right w:val="single" w:sz="4" w:space="0" w:color="7F7F7F"/>
            </w:tcBorders>
            <w:vAlign w:val="center"/>
          </w:tcPr>
          <w:p w14:paraId="05550447" w14:textId="77777777" w:rsidR="001A2A70" w:rsidRPr="001F6CF7" w:rsidRDefault="001A2A70" w:rsidP="00A27D1E">
            <w:pPr>
              <w:tabs>
                <w:tab w:val="right" w:pos="7200"/>
              </w:tabs>
              <w:jc w:val="center"/>
              <w:rPr>
                <w:b/>
                <w:sz w:val="18"/>
                <w:szCs w:val="18"/>
              </w:rPr>
            </w:pPr>
            <w:r w:rsidRPr="001F6CF7">
              <w:rPr>
                <w:b/>
                <w:sz w:val="18"/>
                <w:szCs w:val="18"/>
              </w:rPr>
              <w:t>4</w:t>
            </w:r>
          </w:p>
        </w:tc>
        <w:tc>
          <w:tcPr>
            <w:tcW w:w="557" w:type="dxa"/>
            <w:tcBorders>
              <w:top w:val="single" w:sz="4" w:space="0" w:color="7F7F7F"/>
              <w:left w:val="single" w:sz="4" w:space="0" w:color="7F7F7F"/>
              <w:bottom w:val="single" w:sz="4" w:space="0" w:color="7F7F7F"/>
              <w:right w:val="single" w:sz="4" w:space="0" w:color="7F7F7F"/>
            </w:tcBorders>
            <w:vAlign w:val="center"/>
          </w:tcPr>
          <w:p w14:paraId="2991C427" w14:textId="77777777" w:rsidR="001A2A70" w:rsidRPr="001F6CF7" w:rsidRDefault="001A2A70" w:rsidP="00A27D1E">
            <w:pPr>
              <w:tabs>
                <w:tab w:val="right" w:pos="7200"/>
              </w:tabs>
              <w:jc w:val="center"/>
              <w:rPr>
                <w:b/>
                <w:sz w:val="18"/>
                <w:szCs w:val="18"/>
              </w:rPr>
            </w:pPr>
            <w:r w:rsidRPr="001F6CF7">
              <w:rPr>
                <w:b/>
                <w:sz w:val="18"/>
                <w:szCs w:val="18"/>
              </w:rPr>
              <w:t>5</w:t>
            </w:r>
          </w:p>
        </w:tc>
        <w:tc>
          <w:tcPr>
            <w:tcW w:w="561" w:type="dxa"/>
            <w:tcBorders>
              <w:top w:val="single" w:sz="4" w:space="0" w:color="7F7F7F"/>
              <w:left w:val="single" w:sz="4" w:space="0" w:color="7F7F7F"/>
              <w:bottom w:val="single" w:sz="4" w:space="0" w:color="7F7F7F"/>
              <w:right w:val="single" w:sz="4" w:space="0" w:color="7F7F7F"/>
            </w:tcBorders>
            <w:vAlign w:val="center"/>
          </w:tcPr>
          <w:p w14:paraId="581ED406" w14:textId="77777777" w:rsidR="001A2A70" w:rsidRPr="001F6CF7" w:rsidRDefault="001A2A70" w:rsidP="00A27D1E">
            <w:pPr>
              <w:tabs>
                <w:tab w:val="right" w:pos="7200"/>
              </w:tabs>
              <w:jc w:val="center"/>
              <w:rPr>
                <w:b/>
                <w:sz w:val="18"/>
                <w:szCs w:val="18"/>
              </w:rPr>
            </w:pPr>
            <w:r w:rsidRPr="001F6CF7">
              <w:rPr>
                <w:b/>
                <w:sz w:val="18"/>
                <w:szCs w:val="18"/>
              </w:rPr>
              <w:t>6</w:t>
            </w:r>
          </w:p>
        </w:tc>
        <w:tc>
          <w:tcPr>
            <w:tcW w:w="561" w:type="dxa"/>
            <w:tcBorders>
              <w:top w:val="single" w:sz="4" w:space="0" w:color="7F7F7F"/>
              <w:left w:val="single" w:sz="4" w:space="0" w:color="7F7F7F"/>
              <w:bottom w:val="single" w:sz="4" w:space="0" w:color="7F7F7F"/>
              <w:right w:val="single" w:sz="4" w:space="0" w:color="7F7F7F"/>
            </w:tcBorders>
            <w:vAlign w:val="center"/>
          </w:tcPr>
          <w:p w14:paraId="31B8CB70" w14:textId="77777777" w:rsidR="001A2A70" w:rsidRPr="001F6CF7" w:rsidRDefault="001A2A70" w:rsidP="00A27D1E">
            <w:pPr>
              <w:tabs>
                <w:tab w:val="right" w:pos="7200"/>
              </w:tabs>
              <w:jc w:val="center"/>
              <w:rPr>
                <w:b/>
                <w:sz w:val="18"/>
                <w:szCs w:val="18"/>
              </w:rPr>
            </w:pPr>
            <w:r w:rsidRPr="001F6CF7">
              <w:rPr>
                <w:b/>
                <w:sz w:val="18"/>
                <w:szCs w:val="18"/>
              </w:rPr>
              <w:t>7</w:t>
            </w:r>
          </w:p>
        </w:tc>
        <w:tc>
          <w:tcPr>
            <w:tcW w:w="561" w:type="dxa"/>
            <w:tcBorders>
              <w:top w:val="single" w:sz="4" w:space="0" w:color="7F7F7F"/>
              <w:left w:val="single" w:sz="4" w:space="0" w:color="7F7F7F"/>
              <w:bottom w:val="single" w:sz="4" w:space="0" w:color="7F7F7F"/>
              <w:right w:val="single" w:sz="4" w:space="0" w:color="7F7F7F"/>
            </w:tcBorders>
            <w:vAlign w:val="center"/>
          </w:tcPr>
          <w:p w14:paraId="196158B0" w14:textId="77777777" w:rsidR="001A2A70" w:rsidRPr="001F6CF7" w:rsidRDefault="001A2A70" w:rsidP="00A27D1E">
            <w:pPr>
              <w:tabs>
                <w:tab w:val="right" w:pos="7200"/>
              </w:tabs>
              <w:jc w:val="center"/>
              <w:rPr>
                <w:b/>
                <w:sz w:val="18"/>
                <w:szCs w:val="18"/>
              </w:rPr>
            </w:pPr>
            <w:r w:rsidRPr="001F6CF7">
              <w:rPr>
                <w:b/>
                <w:sz w:val="18"/>
                <w:szCs w:val="18"/>
              </w:rPr>
              <w:t>8</w:t>
            </w:r>
          </w:p>
        </w:tc>
        <w:tc>
          <w:tcPr>
            <w:tcW w:w="567" w:type="dxa"/>
            <w:tcBorders>
              <w:top w:val="single" w:sz="4" w:space="0" w:color="7F7F7F"/>
              <w:left w:val="single" w:sz="4" w:space="0" w:color="7F7F7F"/>
              <w:bottom w:val="single" w:sz="4" w:space="0" w:color="7F7F7F"/>
              <w:right w:val="single" w:sz="4" w:space="0" w:color="7F7F7F"/>
            </w:tcBorders>
            <w:shd w:val="clear" w:color="auto" w:fill="auto"/>
            <w:vAlign w:val="center"/>
          </w:tcPr>
          <w:p w14:paraId="469418FA" w14:textId="77777777" w:rsidR="001A2A70" w:rsidRPr="001F6CF7" w:rsidRDefault="001A2A70" w:rsidP="00A27D1E">
            <w:pPr>
              <w:tabs>
                <w:tab w:val="right" w:pos="7200"/>
              </w:tabs>
              <w:jc w:val="center"/>
              <w:rPr>
                <w:b/>
                <w:sz w:val="18"/>
                <w:szCs w:val="18"/>
              </w:rPr>
            </w:pPr>
            <w:r w:rsidRPr="001F6CF7">
              <w:rPr>
                <w:b/>
                <w:sz w:val="18"/>
                <w:szCs w:val="18"/>
              </w:rPr>
              <w:t>9</w:t>
            </w:r>
          </w:p>
        </w:tc>
        <w:tc>
          <w:tcPr>
            <w:tcW w:w="793" w:type="dxa"/>
            <w:tcBorders>
              <w:top w:val="single" w:sz="4" w:space="0" w:color="7F7F7F"/>
              <w:left w:val="single" w:sz="4" w:space="0" w:color="7F7F7F"/>
              <w:bottom w:val="single" w:sz="4" w:space="0" w:color="7F7F7F"/>
              <w:right w:val="single" w:sz="4" w:space="0" w:color="7F7F7F"/>
            </w:tcBorders>
            <w:shd w:val="clear" w:color="auto" w:fill="auto"/>
            <w:vAlign w:val="center"/>
          </w:tcPr>
          <w:p w14:paraId="3A8EFBC6" w14:textId="77777777" w:rsidR="001A2A70" w:rsidRPr="001F6CF7" w:rsidRDefault="001A2A70" w:rsidP="00A27D1E">
            <w:pPr>
              <w:tabs>
                <w:tab w:val="right" w:pos="7200"/>
              </w:tabs>
              <w:jc w:val="center"/>
              <w:rPr>
                <w:b/>
                <w:sz w:val="18"/>
                <w:szCs w:val="18"/>
              </w:rPr>
            </w:pPr>
            <w:r w:rsidRPr="001F6CF7">
              <w:rPr>
                <w:b/>
                <w:sz w:val="18"/>
                <w:szCs w:val="18"/>
              </w:rPr>
              <w:t>10</w:t>
            </w:r>
          </w:p>
        </w:tc>
        <w:tc>
          <w:tcPr>
            <w:tcW w:w="720" w:type="dxa"/>
            <w:tcBorders>
              <w:top w:val="single" w:sz="4" w:space="0" w:color="7F7F7F"/>
              <w:left w:val="single" w:sz="4" w:space="0" w:color="7F7F7F"/>
              <w:bottom w:val="single" w:sz="4" w:space="0" w:color="7F7F7F"/>
              <w:right w:val="single" w:sz="4" w:space="0" w:color="7F7F7F"/>
            </w:tcBorders>
            <w:shd w:val="clear" w:color="auto" w:fill="auto"/>
            <w:vAlign w:val="center"/>
          </w:tcPr>
          <w:p w14:paraId="1A5DA350" w14:textId="77777777" w:rsidR="001A2A70" w:rsidRPr="001F6CF7" w:rsidRDefault="001A2A70" w:rsidP="00A27D1E">
            <w:pPr>
              <w:tabs>
                <w:tab w:val="right" w:pos="7200"/>
              </w:tabs>
              <w:rPr>
                <w:sz w:val="18"/>
                <w:szCs w:val="18"/>
              </w:rPr>
            </w:pPr>
            <w:r w:rsidRPr="001F6CF7">
              <w:rPr>
                <w:sz w:val="18"/>
                <w:szCs w:val="18"/>
              </w:rPr>
              <w:t>Exam Week</w:t>
            </w:r>
          </w:p>
        </w:tc>
      </w:tr>
      <w:tr w:rsidR="00457AC2" w:rsidRPr="00EE2CB7" w14:paraId="1DB42AC4" w14:textId="77777777" w:rsidTr="00457AC2">
        <w:trPr>
          <w:trHeight w:val="458"/>
        </w:trPr>
        <w:tc>
          <w:tcPr>
            <w:tcW w:w="1238" w:type="dxa"/>
            <w:tcBorders>
              <w:top w:val="single" w:sz="4" w:space="0" w:color="7F7F7F"/>
              <w:left w:val="single" w:sz="4" w:space="0" w:color="7F7F7F"/>
              <w:bottom w:val="single" w:sz="4" w:space="0" w:color="7F7F7F"/>
              <w:right w:val="single" w:sz="4" w:space="0" w:color="7F7F7F"/>
            </w:tcBorders>
            <w:vAlign w:val="center"/>
          </w:tcPr>
          <w:p w14:paraId="11C18C07" w14:textId="77777777" w:rsidR="003935B0" w:rsidRPr="001F6CF7" w:rsidRDefault="003935B0" w:rsidP="00A27D1E">
            <w:pPr>
              <w:tabs>
                <w:tab w:val="right" w:pos="7200"/>
              </w:tabs>
              <w:rPr>
                <w:sz w:val="18"/>
                <w:szCs w:val="18"/>
              </w:rPr>
            </w:pPr>
            <w:r w:rsidRPr="001F6CF7">
              <w:rPr>
                <w:sz w:val="18"/>
                <w:szCs w:val="18"/>
              </w:rPr>
              <w:t>Classroom responsibility</w:t>
            </w:r>
          </w:p>
        </w:tc>
        <w:tc>
          <w:tcPr>
            <w:tcW w:w="1028" w:type="dxa"/>
            <w:tcBorders>
              <w:top w:val="single" w:sz="4" w:space="0" w:color="7F7F7F"/>
              <w:left w:val="single" w:sz="4" w:space="0" w:color="7F7F7F"/>
              <w:bottom w:val="single" w:sz="4" w:space="0" w:color="7F7F7F"/>
              <w:right w:val="single" w:sz="4" w:space="0" w:color="7F7F7F"/>
            </w:tcBorders>
            <w:vAlign w:val="center"/>
          </w:tcPr>
          <w:p w14:paraId="4925AC34" w14:textId="7D743E65" w:rsidR="003935B0" w:rsidRDefault="003935B0" w:rsidP="00A27D1E">
            <w:pPr>
              <w:tabs>
                <w:tab w:val="right" w:pos="7200"/>
              </w:tabs>
              <w:jc w:val="center"/>
              <w:rPr>
                <w:sz w:val="18"/>
              </w:rPr>
            </w:pPr>
            <w:r>
              <w:rPr>
                <w:sz w:val="18"/>
              </w:rPr>
              <w:t>Observe classroom management (3)</w:t>
            </w:r>
          </w:p>
          <w:p w14:paraId="35478D52" w14:textId="71F2C288" w:rsidR="003935B0" w:rsidRDefault="003935B0" w:rsidP="00760A30">
            <w:pPr>
              <w:tabs>
                <w:tab w:val="right" w:pos="7200"/>
              </w:tabs>
              <w:jc w:val="center"/>
              <w:rPr>
                <w:sz w:val="18"/>
              </w:rPr>
            </w:pPr>
            <w:r>
              <w:rPr>
                <w:sz w:val="18"/>
              </w:rPr>
              <w:t>Observe instructional strategies (3)</w:t>
            </w:r>
          </w:p>
          <w:p w14:paraId="454C218E" w14:textId="05BA2836" w:rsidR="003935B0" w:rsidRPr="00EE2CB7" w:rsidRDefault="003935B0" w:rsidP="00A27D1E">
            <w:pPr>
              <w:tabs>
                <w:tab w:val="right" w:pos="7200"/>
              </w:tabs>
              <w:jc w:val="center"/>
              <w:rPr>
                <w:sz w:val="18"/>
              </w:rPr>
            </w:pPr>
            <w:r>
              <w:rPr>
                <w:sz w:val="18"/>
              </w:rPr>
              <w:t>Lesson plans: Starters/Closers (3)</w:t>
            </w:r>
          </w:p>
        </w:tc>
        <w:tc>
          <w:tcPr>
            <w:tcW w:w="1031" w:type="dxa"/>
            <w:tcBorders>
              <w:top w:val="single" w:sz="4" w:space="0" w:color="7F7F7F"/>
              <w:left w:val="single" w:sz="4" w:space="0" w:color="7F7F7F"/>
              <w:bottom w:val="single" w:sz="4" w:space="0" w:color="7F7F7F"/>
              <w:right w:val="single" w:sz="4" w:space="0" w:color="7F7F7F"/>
            </w:tcBorders>
            <w:vAlign w:val="center"/>
          </w:tcPr>
          <w:p w14:paraId="4BE98E3F" w14:textId="21CDF4F7" w:rsidR="003935B0" w:rsidRDefault="003935B0" w:rsidP="00A27D1E">
            <w:pPr>
              <w:tabs>
                <w:tab w:val="right" w:pos="7200"/>
              </w:tabs>
              <w:jc w:val="center"/>
              <w:rPr>
                <w:sz w:val="18"/>
              </w:rPr>
            </w:pPr>
            <w:r>
              <w:rPr>
                <w:sz w:val="18"/>
              </w:rPr>
              <w:t>Observe assessment practices (3)</w:t>
            </w:r>
          </w:p>
          <w:p w14:paraId="14B01630" w14:textId="175E6556" w:rsidR="003935B0" w:rsidRDefault="003935B0" w:rsidP="00A27D1E">
            <w:pPr>
              <w:tabs>
                <w:tab w:val="right" w:pos="7200"/>
              </w:tabs>
              <w:jc w:val="center"/>
              <w:rPr>
                <w:sz w:val="18"/>
              </w:rPr>
            </w:pPr>
            <w:r>
              <w:rPr>
                <w:sz w:val="18"/>
              </w:rPr>
              <w:t xml:space="preserve"> Observe CM</w:t>
            </w:r>
            <w:r w:rsidR="007E5529">
              <w:rPr>
                <w:sz w:val="18"/>
              </w:rPr>
              <w:t>*</w:t>
            </w:r>
            <w:r>
              <w:rPr>
                <w:sz w:val="18"/>
              </w:rPr>
              <w:t xml:space="preserve"> + IS</w:t>
            </w:r>
            <w:r w:rsidR="007E5529">
              <w:rPr>
                <w:sz w:val="18"/>
              </w:rPr>
              <w:t>*</w:t>
            </w:r>
            <w:r>
              <w:rPr>
                <w:sz w:val="18"/>
              </w:rPr>
              <w:t xml:space="preserve"> (3)</w:t>
            </w:r>
          </w:p>
          <w:p w14:paraId="424FDB7F" w14:textId="65FB4E06" w:rsidR="003935B0" w:rsidRPr="00EE2CB7" w:rsidRDefault="003935B0" w:rsidP="001B7656">
            <w:pPr>
              <w:tabs>
                <w:tab w:val="right" w:pos="7200"/>
              </w:tabs>
              <w:jc w:val="center"/>
              <w:rPr>
                <w:sz w:val="18"/>
              </w:rPr>
            </w:pPr>
            <w:r>
              <w:rPr>
                <w:sz w:val="18"/>
              </w:rPr>
              <w:t>Lesson Plans: Main Activity (3)</w:t>
            </w:r>
          </w:p>
        </w:tc>
        <w:tc>
          <w:tcPr>
            <w:tcW w:w="926" w:type="dxa"/>
            <w:tcBorders>
              <w:top w:val="single" w:sz="4" w:space="0" w:color="7F7F7F"/>
              <w:left w:val="single" w:sz="4" w:space="0" w:color="7F7F7F"/>
              <w:bottom w:val="single" w:sz="4" w:space="0" w:color="7F7F7F"/>
              <w:right w:val="single" w:sz="4" w:space="0" w:color="7F7F7F"/>
            </w:tcBorders>
            <w:vAlign w:val="center"/>
          </w:tcPr>
          <w:p w14:paraId="29F89F34" w14:textId="1B625056" w:rsidR="003935B0" w:rsidRDefault="003935B0" w:rsidP="00A27D1E">
            <w:pPr>
              <w:tabs>
                <w:tab w:val="right" w:pos="7200"/>
              </w:tabs>
              <w:jc w:val="center"/>
              <w:rPr>
                <w:sz w:val="18"/>
              </w:rPr>
            </w:pPr>
            <w:r>
              <w:rPr>
                <w:sz w:val="18"/>
              </w:rPr>
              <w:t>Observe IS + AP</w:t>
            </w:r>
            <w:r w:rsidR="007E5529">
              <w:rPr>
                <w:sz w:val="18"/>
              </w:rPr>
              <w:t>*</w:t>
            </w:r>
            <w:r>
              <w:rPr>
                <w:sz w:val="18"/>
              </w:rPr>
              <w:t xml:space="preserve"> (3)</w:t>
            </w:r>
          </w:p>
          <w:p w14:paraId="0CA4697D" w14:textId="23AF6D15" w:rsidR="003935B0" w:rsidRDefault="003935B0" w:rsidP="00A27D1E">
            <w:pPr>
              <w:tabs>
                <w:tab w:val="right" w:pos="7200"/>
              </w:tabs>
              <w:jc w:val="center"/>
              <w:rPr>
                <w:sz w:val="18"/>
              </w:rPr>
            </w:pPr>
            <w:r>
              <w:rPr>
                <w:sz w:val="18"/>
              </w:rPr>
              <w:t xml:space="preserve">Observe (CM + IS + AP (3) </w:t>
            </w:r>
          </w:p>
          <w:p w14:paraId="1A6F856D" w14:textId="008B7A96" w:rsidR="003935B0" w:rsidRPr="00EE2CB7" w:rsidRDefault="003935B0" w:rsidP="00A27D1E">
            <w:pPr>
              <w:tabs>
                <w:tab w:val="right" w:pos="7200"/>
              </w:tabs>
              <w:jc w:val="center"/>
              <w:rPr>
                <w:sz w:val="18"/>
              </w:rPr>
            </w:pPr>
          </w:p>
        </w:tc>
        <w:tc>
          <w:tcPr>
            <w:tcW w:w="817" w:type="dxa"/>
            <w:tcBorders>
              <w:top w:val="single" w:sz="4" w:space="0" w:color="7F7F7F"/>
              <w:left w:val="single" w:sz="4" w:space="0" w:color="7F7F7F"/>
              <w:bottom w:val="single" w:sz="4" w:space="0" w:color="7F7F7F"/>
              <w:right w:val="single" w:sz="4" w:space="0" w:color="A6A6A6" w:themeColor="background1" w:themeShade="A6"/>
            </w:tcBorders>
            <w:vAlign w:val="center"/>
          </w:tcPr>
          <w:p w14:paraId="572B0B9A" w14:textId="1E5F0F94" w:rsidR="003935B0" w:rsidRPr="00EE2CB7" w:rsidRDefault="003935B0" w:rsidP="003935B0">
            <w:pPr>
              <w:tabs>
                <w:tab w:val="right" w:pos="7200"/>
              </w:tabs>
              <w:jc w:val="center"/>
              <w:rPr>
                <w:sz w:val="18"/>
              </w:rPr>
            </w:pPr>
            <w:r>
              <w:rPr>
                <w:sz w:val="18"/>
              </w:rPr>
              <w:t>Lesson Plans: Main Activity</w:t>
            </w:r>
          </w:p>
        </w:tc>
        <w:tc>
          <w:tcPr>
            <w:tcW w:w="2807" w:type="dxa"/>
            <w:gridSpan w:val="5"/>
            <w:tcBorders>
              <w:top w:val="single" w:sz="4" w:space="0" w:color="7F7F7F"/>
              <w:left w:val="single" w:sz="4" w:space="0" w:color="A6A6A6" w:themeColor="background1" w:themeShade="A6"/>
              <w:bottom w:val="single" w:sz="4" w:space="0" w:color="7F7F7F"/>
              <w:right w:val="single" w:sz="4" w:space="0" w:color="7F7F7F"/>
            </w:tcBorders>
            <w:vAlign w:val="center"/>
          </w:tcPr>
          <w:p w14:paraId="6D3A56AA" w14:textId="285E08D4" w:rsidR="003935B0" w:rsidRPr="0089462E" w:rsidRDefault="003935B0" w:rsidP="001B7656">
            <w:pPr>
              <w:tabs>
                <w:tab w:val="right" w:pos="7200"/>
              </w:tabs>
              <w:jc w:val="center"/>
              <w:rPr>
                <w:sz w:val="24"/>
                <w:szCs w:val="24"/>
              </w:rPr>
            </w:pPr>
            <w:r w:rsidRPr="0089462E">
              <w:rPr>
                <w:sz w:val="24"/>
                <w:szCs w:val="24"/>
              </w:rPr>
              <w:t>Lesson Plans: Full Responsibility</w:t>
            </w:r>
          </w:p>
        </w:tc>
        <w:tc>
          <w:tcPr>
            <w:tcW w:w="793" w:type="dxa"/>
            <w:tcBorders>
              <w:top w:val="single" w:sz="4" w:space="0" w:color="7F7F7F"/>
              <w:left w:val="single" w:sz="4" w:space="0" w:color="7F7F7F"/>
              <w:bottom w:val="single" w:sz="4" w:space="0" w:color="7F7F7F"/>
              <w:right w:val="single" w:sz="4" w:space="0" w:color="7F7F7F"/>
            </w:tcBorders>
            <w:shd w:val="clear" w:color="auto" w:fill="auto"/>
            <w:vAlign w:val="center"/>
          </w:tcPr>
          <w:p w14:paraId="2968FDDF" w14:textId="2DC1572E" w:rsidR="003935B0" w:rsidRPr="00EE2CB7" w:rsidRDefault="003935B0" w:rsidP="00A27D1E">
            <w:pPr>
              <w:tabs>
                <w:tab w:val="right" w:pos="7200"/>
              </w:tabs>
              <w:rPr>
                <w:sz w:val="18"/>
              </w:rPr>
            </w:pPr>
            <w:r>
              <w:rPr>
                <w:sz w:val="18"/>
              </w:rPr>
              <w:t>Ind. Plan, &amp; Teach</w:t>
            </w:r>
          </w:p>
        </w:tc>
        <w:tc>
          <w:tcPr>
            <w:tcW w:w="720" w:type="dxa"/>
            <w:tcBorders>
              <w:top w:val="single" w:sz="4" w:space="0" w:color="7F7F7F"/>
              <w:left w:val="single" w:sz="4" w:space="0" w:color="7F7F7F"/>
              <w:bottom w:val="single" w:sz="4" w:space="0" w:color="7F7F7F"/>
              <w:right w:val="single" w:sz="4" w:space="0" w:color="7F7F7F"/>
            </w:tcBorders>
            <w:shd w:val="clear" w:color="auto" w:fill="auto"/>
            <w:vAlign w:val="center"/>
          </w:tcPr>
          <w:p w14:paraId="3BE00F35" w14:textId="77777777" w:rsidR="003935B0" w:rsidRPr="00EE2CB7" w:rsidRDefault="003935B0" w:rsidP="00A27D1E">
            <w:pPr>
              <w:tabs>
                <w:tab w:val="right" w:pos="7200"/>
              </w:tabs>
              <w:rPr>
                <w:sz w:val="18"/>
              </w:rPr>
            </w:pPr>
          </w:p>
        </w:tc>
      </w:tr>
      <w:tr w:rsidR="00457AC2" w:rsidRPr="00EE2CB7" w14:paraId="65685914" w14:textId="77777777" w:rsidTr="00457AC2">
        <w:trPr>
          <w:trHeight w:val="458"/>
        </w:trPr>
        <w:tc>
          <w:tcPr>
            <w:tcW w:w="1238" w:type="dxa"/>
            <w:tcBorders>
              <w:top w:val="single" w:sz="4" w:space="0" w:color="7F7F7F"/>
              <w:left w:val="single" w:sz="4" w:space="0" w:color="7F7F7F"/>
              <w:bottom w:val="single" w:sz="4" w:space="0" w:color="7F7F7F"/>
              <w:right w:val="single" w:sz="4" w:space="0" w:color="7F7F7F"/>
            </w:tcBorders>
            <w:vAlign w:val="center"/>
          </w:tcPr>
          <w:p w14:paraId="0E6C4AE1" w14:textId="77777777" w:rsidR="003935B0" w:rsidRPr="001F6CF7" w:rsidRDefault="003935B0" w:rsidP="00A27D1E">
            <w:pPr>
              <w:tabs>
                <w:tab w:val="right" w:pos="7200"/>
              </w:tabs>
              <w:rPr>
                <w:sz w:val="18"/>
                <w:szCs w:val="18"/>
              </w:rPr>
            </w:pPr>
            <w:r w:rsidRPr="001F6CF7">
              <w:rPr>
                <w:sz w:val="18"/>
                <w:szCs w:val="18"/>
              </w:rPr>
              <w:t>Classroom responsibility</w:t>
            </w:r>
          </w:p>
        </w:tc>
        <w:tc>
          <w:tcPr>
            <w:tcW w:w="1028" w:type="dxa"/>
            <w:tcBorders>
              <w:top w:val="single" w:sz="4" w:space="0" w:color="7F7F7F"/>
              <w:left w:val="single" w:sz="4" w:space="0" w:color="7F7F7F"/>
              <w:bottom w:val="single" w:sz="4" w:space="0" w:color="7F7F7F"/>
              <w:right w:val="single" w:sz="4" w:space="0" w:color="7F7F7F"/>
            </w:tcBorders>
            <w:vAlign w:val="center"/>
          </w:tcPr>
          <w:p w14:paraId="6B814F29" w14:textId="77777777" w:rsidR="003935B0" w:rsidRDefault="003935B0" w:rsidP="00A27D1E">
            <w:pPr>
              <w:tabs>
                <w:tab w:val="right" w:pos="7200"/>
              </w:tabs>
              <w:jc w:val="center"/>
              <w:rPr>
                <w:sz w:val="18"/>
              </w:rPr>
            </w:pPr>
            <w:r>
              <w:rPr>
                <w:sz w:val="18"/>
              </w:rPr>
              <w:t>Observe, Assist,</w:t>
            </w:r>
          </w:p>
          <w:p w14:paraId="5AC6C54A" w14:textId="77777777" w:rsidR="003935B0" w:rsidRPr="00EE2CB7" w:rsidRDefault="003935B0" w:rsidP="00A27D1E">
            <w:pPr>
              <w:tabs>
                <w:tab w:val="right" w:pos="7200"/>
              </w:tabs>
              <w:jc w:val="center"/>
              <w:rPr>
                <w:sz w:val="18"/>
              </w:rPr>
            </w:pPr>
            <w:r>
              <w:rPr>
                <w:sz w:val="18"/>
              </w:rPr>
              <w:t>Co-Plan, &amp; Co-Teach</w:t>
            </w:r>
          </w:p>
        </w:tc>
        <w:tc>
          <w:tcPr>
            <w:tcW w:w="1031" w:type="dxa"/>
            <w:tcBorders>
              <w:top w:val="single" w:sz="4" w:space="0" w:color="7F7F7F"/>
              <w:left w:val="single" w:sz="4" w:space="0" w:color="7F7F7F"/>
              <w:bottom w:val="single" w:sz="4" w:space="0" w:color="7F7F7F"/>
              <w:right w:val="single" w:sz="4" w:space="0" w:color="7F7F7F"/>
            </w:tcBorders>
            <w:vAlign w:val="center"/>
          </w:tcPr>
          <w:p w14:paraId="168B8938" w14:textId="77777777" w:rsidR="003935B0" w:rsidRDefault="003935B0" w:rsidP="00A27D1E">
            <w:pPr>
              <w:tabs>
                <w:tab w:val="right" w:pos="7200"/>
              </w:tabs>
              <w:jc w:val="center"/>
              <w:rPr>
                <w:sz w:val="18"/>
              </w:rPr>
            </w:pPr>
            <w:r>
              <w:rPr>
                <w:sz w:val="18"/>
              </w:rPr>
              <w:t>Observe, Assist,</w:t>
            </w:r>
          </w:p>
          <w:p w14:paraId="021BDAF3" w14:textId="77777777" w:rsidR="003935B0" w:rsidRDefault="003935B0" w:rsidP="00A27D1E">
            <w:pPr>
              <w:tabs>
                <w:tab w:val="right" w:pos="7200"/>
              </w:tabs>
              <w:jc w:val="center"/>
              <w:rPr>
                <w:sz w:val="18"/>
              </w:rPr>
            </w:pPr>
            <w:r>
              <w:rPr>
                <w:sz w:val="18"/>
              </w:rPr>
              <w:t>Co-&amp; Ind. Plan, &amp;</w:t>
            </w:r>
          </w:p>
          <w:p w14:paraId="01AB5933" w14:textId="77777777" w:rsidR="003935B0" w:rsidRPr="00EE2CB7" w:rsidRDefault="003935B0" w:rsidP="00A27D1E">
            <w:pPr>
              <w:tabs>
                <w:tab w:val="right" w:pos="7200"/>
              </w:tabs>
              <w:jc w:val="center"/>
              <w:rPr>
                <w:sz w:val="18"/>
              </w:rPr>
            </w:pPr>
            <w:r>
              <w:rPr>
                <w:sz w:val="18"/>
              </w:rPr>
              <w:t>Co-Teach</w:t>
            </w:r>
          </w:p>
        </w:tc>
        <w:tc>
          <w:tcPr>
            <w:tcW w:w="926" w:type="dxa"/>
            <w:tcBorders>
              <w:top w:val="single" w:sz="4" w:space="0" w:color="7F7F7F"/>
              <w:left w:val="single" w:sz="4" w:space="0" w:color="7F7F7F"/>
              <w:bottom w:val="single" w:sz="4" w:space="0" w:color="7F7F7F"/>
              <w:right w:val="single" w:sz="4" w:space="0" w:color="7F7F7F"/>
            </w:tcBorders>
            <w:vAlign w:val="center"/>
          </w:tcPr>
          <w:p w14:paraId="2589A07F" w14:textId="77777777" w:rsidR="003935B0" w:rsidRDefault="003935B0" w:rsidP="00A27D1E">
            <w:pPr>
              <w:tabs>
                <w:tab w:val="right" w:pos="7200"/>
              </w:tabs>
              <w:jc w:val="center"/>
              <w:rPr>
                <w:sz w:val="18"/>
              </w:rPr>
            </w:pPr>
            <w:r>
              <w:rPr>
                <w:sz w:val="18"/>
              </w:rPr>
              <w:t>Observe, Co-&amp; Ind. Plan, Co-Teach,</w:t>
            </w:r>
          </w:p>
          <w:p w14:paraId="2BDEDDA2" w14:textId="77777777" w:rsidR="003935B0" w:rsidRPr="00EE2CB7" w:rsidRDefault="003935B0" w:rsidP="00A27D1E">
            <w:pPr>
              <w:tabs>
                <w:tab w:val="right" w:pos="7200"/>
              </w:tabs>
              <w:jc w:val="center"/>
              <w:rPr>
                <w:sz w:val="18"/>
              </w:rPr>
            </w:pPr>
            <w:r>
              <w:rPr>
                <w:sz w:val="18"/>
              </w:rPr>
              <w:t>&amp; Teach</w:t>
            </w:r>
          </w:p>
        </w:tc>
        <w:tc>
          <w:tcPr>
            <w:tcW w:w="817" w:type="dxa"/>
            <w:tcBorders>
              <w:top w:val="single" w:sz="4" w:space="0" w:color="7F7F7F"/>
              <w:left w:val="single" w:sz="4" w:space="0" w:color="7F7F7F"/>
              <w:bottom w:val="single" w:sz="4" w:space="0" w:color="7F7F7F"/>
              <w:right w:val="single" w:sz="4" w:space="0" w:color="7F7F7F"/>
            </w:tcBorders>
            <w:vAlign w:val="center"/>
          </w:tcPr>
          <w:p w14:paraId="1FE95636" w14:textId="77777777" w:rsidR="003935B0" w:rsidRDefault="003935B0" w:rsidP="00A27D1E">
            <w:pPr>
              <w:tabs>
                <w:tab w:val="right" w:pos="7200"/>
              </w:tabs>
              <w:jc w:val="center"/>
              <w:rPr>
                <w:sz w:val="18"/>
              </w:rPr>
            </w:pPr>
            <w:r>
              <w:rPr>
                <w:sz w:val="18"/>
              </w:rPr>
              <w:t>Observe, Co-&amp; Ind. Plan, Co-Teach,</w:t>
            </w:r>
          </w:p>
          <w:p w14:paraId="559D1E99" w14:textId="77777777" w:rsidR="003935B0" w:rsidRPr="00EE2CB7" w:rsidRDefault="003935B0" w:rsidP="00A27D1E">
            <w:pPr>
              <w:tabs>
                <w:tab w:val="right" w:pos="7200"/>
              </w:tabs>
              <w:jc w:val="center"/>
              <w:rPr>
                <w:sz w:val="18"/>
              </w:rPr>
            </w:pPr>
            <w:r>
              <w:rPr>
                <w:sz w:val="18"/>
              </w:rPr>
              <w:t>&amp; Teach</w:t>
            </w:r>
          </w:p>
        </w:tc>
        <w:tc>
          <w:tcPr>
            <w:tcW w:w="2807" w:type="dxa"/>
            <w:gridSpan w:val="5"/>
            <w:tcBorders>
              <w:top w:val="single" w:sz="4" w:space="0" w:color="7F7F7F"/>
              <w:left w:val="single" w:sz="4" w:space="0" w:color="7F7F7F"/>
              <w:bottom w:val="single" w:sz="4" w:space="0" w:color="7F7F7F"/>
              <w:right w:val="single" w:sz="4" w:space="0" w:color="7F7F7F"/>
            </w:tcBorders>
            <w:vAlign w:val="center"/>
          </w:tcPr>
          <w:p w14:paraId="6360025F" w14:textId="254581A1" w:rsidR="003935B0" w:rsidRPr="0089462E" w:rsidRDefault="003935B0" w:rsidP="003935B0">
            <w:pPr>
              <w:tabs>
                <w:tab w:val="right" w:pos="7200"/>
              </w:tabs>
              <w:jc w:val="center"/>
            </w:pPr>
            <w:r w:rsidRPr="0089462E">
              <w:rPr>
                <w:sz w:val="24"/>
              </w:rPr>
              <w:t>Full Teach</w:t>
            </w:r>
          </w:p>
        </w:tc>
        <w:tc>
          <w:tcPr>
            <w:tcW w:w="793" w:type="dxa"/>
            <w:tcBorders>
              <w:top w:val="single" w:sz="4" w:space="0" w:color="7F7F7F"/>
              <w:left w:val="single" w:sz="4" w:space="0" w:color="7F7F7F"/>
              <w:bottom w:val="single" w:sz="4" w:space="0" w:color="7F7F7F"/>
              <w:right w:val="single" w:sz="4" w:space="0" w:color="7F7F7F"/>
            </w:tcBorders>
            <w:shd w:val="clear" w:color="auto" w:fill="auto"/>
            <w:vAlign w:val="center"/>
          </w:tcPr>
          <w:p w14:paraId="7547EEEB" w14:textId="77777777" w:rsidR="003935B0" w:rsidRPr="00EE2CB7" w:rsidRDefault="003935B0" w:rsidP="00A27D1E">
            <w:pPr>
              <w:tabs>
                <w:tab w:val="right" w:pos="7200"/>
              </w:tabs>
              <w:rPr>
                <w:sz w:val="18"/>
              </w:rPr>
            </w:pPr>
            <w:r>
              <w:rPr>
                <w:sz w:val="18"/>
              </w:rPr>
              <w:t>Ind. Plan, &amp; Teach</w:t>
            </w:r>
          </w:p>
        </w:tc>
        <w:tc>
          <w:tcPr>
            <w:tcW w:w="720" w:type="dxa"/>
            <w:tcBorders>
              <w:top w:val="single" w:sz="4" w:space="0" w:color="7F7F7F"/>
              <w:left w:val="single" w:sz="4" w:space="0" w:color="7F7F7F"/>
              <w:bottom w:val="single" w:sz="4" w:space="0" w:color="7F7F7F"/>
              <w:right w:val="single" w:sz="4" w:space="0" w:color="7F7F7F"/>
            </w:tcBorders>
            <w:shd w:val="clear" w:color="auto" w:fill="auto"/>
            <w:vAlign w:val="center"/>
          </w:tcPr>
          <w:p w14:paraId="63A5A99A" w14:textId="77777777" w:rsidR="003935B0" w:rsidRPr="00EE2CB7" w:rsidRDefault="003935B0" w:rsidP="00A27D1E">
            <w:pPr>
              <w:tabs>
                <w:tab w:val="right" w:pos="7200"/>
              </w:tabs>
              <w:rPr>
                <w:sz w:val="18"/>
              </w:rPr>
            </w:pPr>
          </w:p>
        </w:tc>
      </w:tr>
      <w:tr w:rsidR="007E5529" w:rsidRPr="00EE2CB7" w14:paraId="6D861A44" w14:textId="77777777" w:rsidTr="00EB41B5">
        <w:trPr>
          <w:trHeight w:val="458"/>
        </w:trPr>
        <w:tc>
          <w:tcPr>
            <w:tcW w:w="9360" w:type="dxa"/>
            <w:gridSpan w:val="12"/>
            <w:tcBorders>
              <w:top w:val="single" w:sz="4" w:space="0" w:color="7F7F7F"/>
              <w:left w:val="single" w:sz="4" w:space="0" w:color="7F7F7F"/>
              <w:bottom w:val="single" w:sz="4" w:space="0" w:color="7F7F7F"/>
              <w:right w:val="single" w:sz="4" w:space="0" w:color="7F7F7F"/>
            </w:tcBorders>
            <w:vAlign w:val="center"/>
          </w:tcPr>
          <w:p w14:paraId="4684BE52" w14:textId="35945E01" w:rsidR="007E5529" w:rsidRPr="00EE2CB7" w:rsidRDefault="007E5529" w:rsidP="00A27D1E">
            <w:pPr>
              <w:tabs>
                <w:tab w:val="right" w:pos="7200"/>
              </w:tabs>
              <w:rPr>
                <w:sz w:val="18"/>
              </w:rPr>
            </w:pPr>
            <w:r>
              <w:rPr>
                <w:sz w:val="18"/>
              </w:rPr>
              <w:t>*CM: classroom management, IS: instructional strategies, AP: assessment practices</w:t>
            </w:r>
          </w:p>
        </w:tc>
      </w:tr>
      <w:tr w:rsidR="00457AC2" w:rsidRPr="00F92350" w14:paraId="1C367D35" w14:textId="77777777" w:rsidTr="00457AC2">
        <w:trPr>
          <w:trHeight w:val="143"/>
        </w:trPr>
        <w:tc>
          <w:tcPr>
            <w:tcW w:w="1238" w:type="dxa"/>
            <w:tcBorders>
              <w:top w:val="single" w:sz="4" w:space="0" w:color="7F7F7F"/>
              <w:left w:val="nil"/>
              <w:bottom w:val="nil"/>
              <w:right w:val="nil"/>
            </w:tcBorders>
            <w:vAlign w:val="center"/>
          </w:tcPr>
          <w:p w14:paraId="6F2E2FD3" w14:textId="77777777" w:rsidR="003614E7" w:rsidRPr="002F2361" w:rsidRDefault="003614E7" w:rsidP="00A27D1E">
            <w:pPr>
              <w:tabs>
                <w:tab w:val="right" w:pos="7200"/>
              </w:tabs>
              <w:rPr>
                <w:sz w:val="16"/>
                <w:szCs w:val="16"/>
              </w:rPr>
            </w:pPr>
          </w:p>
        </w:tc>
        <w:tc>
          <w:tcPr>
            <w:tcW w:w="1028" w:type="dxa"/>
            <w:tcBorders>
              <w:top w:val="single" w:sz="4" w:space="0" w:color="7F7F7F"/>
              <w:left w:val="nil"/>
              <w:bottom w:val="nil"/>
              <w:right w:val="nil"/>
            </w:tcBorders>
            <w:vAlign w:val="center"/>
          </w:tcPr>
          <w:p w14:paraId="59EDB081" w14:textId="77777777" w:rsidR="003614E7" w:rsidRPr="002F2361" w:rsidRDefault="003614E7" w:rsidP="00A27D1E">
            <w:pPr>
              <w:tabs>
                <w:tab w:val="right" w:pos="7200"/>
              </w:tabs>
              <w:jc w:val="center"/>
              <w:rPr>
                <w:sz w:val="16"/>
                <w:szCs w:val="16"/>
              </w:rPr>
            </w:pPr>
          </w:p>
        </w:tc>
        <w:tc>
          <w:tcPr>
            <w:tcW w:w="1031" w:type="dxa"/>
            <w:tcBorders>
              <w:top w:val="single" w:sz="4" w:space="0" w:color="7F7F7F"/>
              <w:left w:val="nil"/>
              <w:bottom w:val="nil"/>
              <w:right w:val="nil"/>
            </w:tcBorders>
            <w:vAlign w:val="center"/>
          </w:tcPr>
          <w:p w14:paraId="0E9932A3" w14:textId="77777777" w:rsidR="003614E7" w:rsidRPr="002F2361" w:rsidRDefault="003614E7" w:rsidP="00A27D1E">
            <w:pPr>
              <w:tabs>
                <w:tab w:val="right" w:pos="7200"/>
              </w:tabs>
              <w:jc w:val="center"/>
              <w:rPr>
                <w:sz w:val="16"/>
                <w:szCs w:val="16"/>
              </w:rPr>
            </w:pPr>
          </w:p>
        </w:tc>
        <w:tc>
          <w:tcPr>
            <w:tcW w:w="926" w:type="dxa"/>
            <w:tcBorders>
              <w:top w:val="single" w:sz="4" w:space="0" w:color="7F7F7F"/>
              <w:left w:val="nil"/>
              <w:bottom w:val="nil"/>
              <w:right w:val="nil"/>
            </w:tcBorders>
            <w:vAlign w:val="center"/>
          </w:tcPr>
          <w:p w14:paraId="26384EAA" w14:textId="77777777" w:rsidR="003614E7" w:rsidRPr="002F2361" w:rsidRDefault="003614E7" w:rsidP="00A27D1E">
            <w:pPr>
              <w:tabs>
                <w:tab w:val="right" w:pos="7200"/>
              </w:tabs>
              <w:jc w:val="center"/>
              <w:rPr>
                <w:sz w:val="16"/>
                <w:szCs w:val="16"/>
              </w:rPr>
            </w:pPr>
          </w:p>
        </w:tc>
        <w:tc>
          <w:tcPr>
            <w:tcW w:w="817" w:type="dxa"/>
            <w:tcBorders>
              <w:top w:val="single" w:sz="4" w:space="0" w:color="7F7F7F"/>
              <w:left w:val="nil"/>
              <w:bottom w:val="nil"/>
              <w:right w:val="nil"/>
            </w:tcBorders>
            <w:vAlign w:val="center"/>
          </w:tcPr>
          <w:p w14:paraId="592E931E" w14:textId="77777777" w:rsidR="003614E7" w:rsidRPr="002F2361" w:rsidRDefault="003614E7" w:rsidP="00A27D1E">
            <w:pPr>
              <w:tabs>
                <w:tab w:val="right" w:pos="7200"/>
              </w:tabs>
              <w:jc w:val="center"/>
              <w:rPr>
                <w:sz w:val="16"/>
                <w:szCs w:val="16"/>
              </w:rPr>
            </w:pPr>
          </w:p>
        </w:tc>
        <w:tc>
          <w:tcPr>
            <w:tcW w:w="2807" w:type="dxa"/>
            <w:gridSpan w:val="5"/>
            <w:tcBorders>
              <w:top w:val="single" w:sz="4" w:space="0" w:color="7F7F7F"/>
              <w:left w:val="nil"/>
              <w:bottom w:val="nil"/>
              <w:right w:val="nil"/>
            </w:tcBorders>
            <w:vAlign w:val="center"/>
          </w:tcPr>
          <w:p w14:paraId="6789559B" w14:textId="77777777" w:rsidR="003614E7" w:rsidRPr="002F2361" w:rsidRDefault="003614E7" w:rsidP="00A27D1E">
            <w:pPr>
              <w:tabs>
                <w:tab w:val="right" w:pos="7200"/>
              </w:tabs>
              <w:rPr>
                <w:sz w:val="16"/>
                <w:szCs w:val="16"/>
              </w:rPr>
            </w:pPr>
          </w:p>
        </w:tc>
        <w:tc>
          <w:tcPr>
            <w:tcW w:w="793" w:type="dxa"/>
            <w:tcBorders>
              <w:top w:val="single" w:sz="4" w:space="0" w:color="7F7F7F"/>
              <w:left w:val="nil"/>
              <w:bottom w:val="nil"/>
              <w:right w:val="nil"/>
            </w:tcBorders>
            <w:shd w:val="clear" w:color="auto" w:fill="auto"/>
            <w:vAlign w:val="center"/>
          </w:tcPr>
          <w:p w14:paraId="1AA60A0E" w14:textId="77777777" w:rsidR="003614E7" w:rsidRPr="002F2361" w:rsidRDefault="003614E7" w:rsidP="00A27D1E">
            <w:pPr>
              <w:tabs>
                <w:tab w:val="right" w:pos="7200"/>
              </w:tabs>
              <w:rPr>
                <w:sz w:val="16"/>
                <w:szCs w:val="16"/>
              </w:rPr>
            </w:pPr>
          </w:p>
        </w:tc>
        <w:tc>
          <w:tcPr>
            <w:tcW w:w="720" w:type="dxa"/>
            <w:tcBorders>
              <w:top w:val="single" w:sz="4" w:space="0" w:color="7F7F7F"/>
              <w:left w:val="nil"/>
              <w:bottom w:val="nil"/>
              <w:right w:val="nil"/>
            </w:tcBorders>
            <w:shd w:val="clear" w:color="auto" w:fill="auto"/>
            <w:vAlign w:val="center"/>
          </w:tcPr>
          <w:p w14:paraId="6EDC8064" w14:textId="77777777" w:rsidR="003614E7" w:rsidRPr="002F2361" w:rsidRDefault="003614E7" w:rsidP="00A27D1E">
            <w:pPr>
              <w:tabs>
                <w:tab w:val="right" w:pos="7200"/>
              </w:tabs>
              <w:rPr>
                <w:sz w:val="16"/>
                <w:szCs w:val="16"/>
              </w:rPr>
            </w:pPr>
          </w:p>
        </w:tc>
      </w:tr>
    </w:tbl>
    <w:p w14:paraId="3BFFD997" w14:textId="77777777" w:rsidR="003614E7" w:rsidRDefault="003614E7" w:rsidP="0089462E">
      <w:pPr>
        <w:pStyle w:val="DissBodytext"/>
        <w:spacing w:before="120" w:after="120" w:line="240" w:lineRule="auto"/>
        <w:ind w:firstLine="0"/>
        <w:rPr>
          <w:b/>
          <w:szCs w:val="24"/>
        </w:rPr>
        <w:sectPr w:rsidR="003614E7" w:rsidSect="00457AC2">
          <w:headerReference w:type="even" r:id="rId13"/>
          <w:headerReference w:type="default" r:id="rId14"/>
          <w:headerReference w:type="first" r:id="rId15"/>
          <w:footerReference w:type="first" r:id="rId16"/>
          <w:pgSz w:w="11900" w:h="16820" w:code="1"/>
          <w:pgMar w:top="1080" w:right="1080" w:bottom="720" w:left="1440" w:header="720" w:footer="720" w:gutter="0"/>
          <w:cols w:space="720"/>
          <w:titlePg/>
          <w:docGrid w:linePitch="326"/>
        </w:sectPr>
      </w:pPr>
    </w:p>
    <w:p w14:paraId="06E4E86D" w14:textId="0DF6469E" w:rsidR="00C91354" w:rsidRPr="0089462E" w:rsidRDefault="00C91354" w:rsidP="0089462E">
      <w:pPr>
        <w:pStyle w:val="DissBodytext"/>
        <w:spacing w:before="120" w:after="120" w:line="240" w:lineRule="auto"/>
        <w:ind w:firstLine="0"/>
      </w:pPr>
      <w:r>
        <w:rPr>
          <w:b/>
          <w:szCs w:val="24"/>
        </w:rPr>
        <w:lastRenderedPageBreak/>
        <w:t>Overview:</w:t>
      </w:r>
      <w:r>
        <w:rPr>
          <w:szCs w:val="24"/>
        </w:rPr>
        <w:t xml:space="preserve"> The following subsections describe the activities that are part of your </w:t>
      </w:r>
      <w:r w:rsidR="00595CD0">
        <w:rPr>
          <w:szCs w:val="24"/>
        </w:rPr>
        <w:t>student teaching</w:t>
      </w:r>
      <w:r>
        <w:rPr>
          <w:szCs w:val="24"/>
        </w:rPr>
        <w:t xml:space="preserve">. </w:t>
      </w:r>
      <w:r w:rsidR="0089462E">
        <w:t xml:space="preserve">The responsibilities progress </w:t>
      </w:r>
      <w:r w:rsidR="0089462E" w:rsidRPr="006E3499">
        <w:t>from supportive activities in the classroom toward full responsibility for all teaching, and then scaling back your involvement with the class until the mentor teacher is again the main instructor.</w:t>
      </w:r>
      <w:r w:rsidR="0089462E">
        <w:t xml:space="preserve"> </w:t>
      </w:r>
    </w:p>
    <w:p w14:paraId="1FF304D7" w14:textId="77777777" w:rsidR="009721DA" w:rsidRDefault="009721DA" w:rsidP="009721DA">
      <w:pPr>
        <w:spacing w:before="120" w:after="120"/>
        <w:rPr>
          <w:b/>
          <w:szCs w:val="24"/>
        </w:rPr>
      </w:pPr>
      <w:r w:rsidRPr="00800D2F">
        <w:rPr>
          <w:b/>
          <w:szCs w:val="24"/>
        </w:rPr>
        <w:t>Week 1</w:t>
      </w:r>
      <w:r>
        <w:rPr>
          <w:b/>
          <w:szCs w:val="24"/>
        </w:rPr>
        <w:t xml:space="preserve">: </w:t>
      </w:r>
      <w:r w:rsidRPr="00800D2F">
        <w:rPr>
          <w:b/>
          <w:szCs w:val="24"/>
        </w:rPr>
        <w:t>Ob</w:t>
      </w:r>
      <w:r>
        <w:rPr>
          <w:b/>
          <w:szCs w:val="24"/>
        </w:rPr>
        <w:t>serve, assist, co-plan and co-teach</w:t>
      </w:r>
    </w:p>
    <w:p w14:paraId="76DB5C45" w14:textId="1221AA74" w:rsidR="00FD35EC" w:rsidRDefault="009721DA" w:rsidP="00FD35EC">
      <w:pPr>
        <w:pStyle w:val="DissBodytext"/>
        <w:spacing w:before="120" w:after="120" w:line="240" w:lineRule="auto"/>
      </w:pPr>
      <w:r>
        <w:t>Observations during</w:t>
      </w:r>
      <w:r w:rsidRPr="00800D2F">
        <w:t xml:space="preserve"> the first week of </w:t>
      </w:r>
      <w:r>
        <w:t>student teaching will be spent on the classroom environment and management techniques. The</w:t>
      </w:r>
      <w:r w:rsidRPr="00800D2F">
        <w:t xml:space="preserve"> first week</w:t>
      </w:r>
      <w:r>
        <w:t>s</w:t>
      </w:r>
      <w:r w:rsidRPr="00800D2F">
        <w:t xml:space="preserve"> of </w:t>
      </w:r>
      <w:r>
        <w:t>student teaching are to be spent in observing</w:t>
      </w:r>
      <w:r w:rsidRPr="00800D2F">
        <w:t xml:space="preserve"> the classroom environment</w:t>
      </w:r>
      <w:r>
        <w:t xml:space="preserve"> through the perspective of classroom management, instructional strategies, and assessment practices</w:t>
      </w:r>
      <w:r w:rsidRPr="00800D2F">
        <w:t xml:space="preserve">. </w:t>
      </w:r>
      <w:r>
        <w:t xml:space="preserve">You should arrange to observe other teachers in the building as well as your mentor teacher. </w:t>
      </w:r>
      <w:r w:rsidR="00FD35EC" w:rsidRPr="00184CE7">
        <w:rPr>
          <w:b/>
          <w:i/>
        </w:rPr>
        <w:t>Observation guides are in the Appendix.</w:t>
      </w:r>
    </w:p>
    <w:p w14:paraId="3094F211" w14:textId="07FA011E" w:rsidR="007D1BA6" w:rsidRPr="007D1BA6" w:rsidRDefault="007D1BA6" w:rsidP="007D1BA6">
      <w:pPr>
        <w:pStyle w:val="DissBodytext"/>
        <w:spacing w:before="120" w:after="120" w:line="240" w:lineRule="auto"/>
      </w:pPr>
      <w:r>
        <w:t xml:space="preserve">When you are assisting, co-planning, and co-teaching, remember that in your academic studies, practices were discussed as an </w:t>
      </w:r>
      <w:r>
        <w:rPr>
          <w:b/>
        </w:rPr>
        <w:t>ideal</w:t>
      </w:r>
      <w:r>
        <w:t xml:space="preserve"> way of doing things; </w:t>
      </w:r>
      <w:r w:rsidR="009F586F">
        <w:t>encounters during student teaching</w:t>
      </w:r>
      <w:r>
        <w:t xml:space="preserve"> are often variations of the ideal way that take classroom realities into consideration.</w:t>
      </w:r>
    </w:p>
    <w:p w14:paraId="55BD343D" w14:textId="5689F16F" w:rsidR="009721DA" w:rsidRPr="00F81E0E" w:rsidRDefault="009721DA" w:rsidP="009721DA">
      <w:pPr>
        <w:pStyle w:val="DissBodytext"/>
        <w:spacing w:before="120" w:after="120" w:line="240" w:lineRule="auto"/>
      </w:pPr>
      <w:r>
        <w:t>Keep a set of</w:t>
      </w:r>
      <w:r w:rsidRPr="00800D2F">
        <w:t xml:space="preserve"> reflective notes for the purpose of asking questions of your mentor teacher regarding </w:t>
      </w:r>
      <w:r>
        <w:t>your observations and inferences. With the ultimate goal of improving student understanding, the written reflections and discussions with your supervisor and mentor should focus on how to use the management and instructional strategies and assessment practices to improve the quality of students’ learning.</w:t>
      </w:r>
    </w:p>
    <w:p w14:paraId="31E7A8EC" w14:textId="77777777" w:rsidR="009721DA" w:rsidRDefault="009721DA" w:rsidP="00B940A5">
      <w:pPr>
        <w:pStyle w:val="DissBodytext"/>
        <w:numPr>
          <w:ilvl w:val="0"/>
          <w:numId w:val="53"/>
        </w:numPr>
        <w:spacing w:before="60" w:after="60" w:line="240" w:lineRule="auto"/>
      </w:pPr>
      <w:r w:rsidRPr="00DF26AE">
        <w:rPr>
          <w:b/>
        </w:rPr>
        <w:t>Assist:</w:t>
      </w:r>
      <w:r>
        <w:t xml:space="preserve"> These tasks support the mentor teacher’s role in monitoring student progress and enable you to become acquainted with the students.</w:t>
      </w:r>
    </w:p>
    <w:p w14:paraId="2EA25FC5" w14:textId="778F1BA5" w:rsidR="009721DA" w:rsidRPr="00800D2F" w:rsidRDefault="000253A5" w:rsidP="000253A5">
      <w:pPr>
        <w:pStyle w:val="DissBodytext"/>
        <w:numPr>
          <w:ilvl w:val="1"/>
          <w:numId w:val="29"/>
        </w:numPr>
        <w:spacing w:before="60" w:after="60" w:line="240" w:lineRule="auto"/>
      </w:pPr>
      <w:r>
        <w:t>Organize materials for instruction</w:t>
      </w:r>
      <w:r w:rsidR="009721DA">
        <w:t>.</w:t>
      </w:r>
    </w:p>
    <w:p w14:paraId="2640D478" w14:textId="2A5BC30E" w:rsidR="009721DA" w:rsidRPr="00800D2F" w:rsidRDefault="009721DA" w:rsidP="000253A5">
      <w:pPr>
        <w:pStyle w:val="DissBodytext"/>
        <w:numPr>
          <w:ilvl w:val="1"/>
          <w:numId w:val="29"/>
        </w:numPr>
        <w:spacing w:before="60" w:after="60" w:line="240" w:lineRule="auto"/>
      </w:pPr>
      <w:r>
        <w:t xml:space="preserve">Help in </w:t>
      </w:r>
      <w:r w:rsidR="000253A5">
        <w:t>assessing students’ work</w:t>
      </w:r>
      <w:r>
        <w:t>.</w:t>
      </w:r>
    </w:p>
    <w:p w14:paraId="2023D983" w14:textId="77777777" w:rsidR="009721DA" w:rsidRPr="00800D2F" w:rsidRDefault="009721DA" w:rsidP="00B940A5">
      <w:pPr>
        <w:pStyle w:val="DissBodytext"/>
        <w:numPr>
          <w:ilvl w:val="1"/>
          <w:numId w:val="29"/>
        </w:numPr>
        <w:spacing w:before="60" w:after="60" w:line="240" w:lineRule="auto"/>
      </w:pPr>
      <w:r w:rsidRPr="00800D2F">
        <w:t>Monitor student</w:t>
      </w:r>
      <w:r>
        <w:t>s’</w:t>
      </w:r>
      <w:r w:rsidRPr="00800D2F">
        <w:t xml:space="preserve"> wo</w:t>
      </w:r>
      <w:r>
        <w:t>rk at their desks and give one-to</w:t>
      </w:r>
      <w:r w:rsidRPr="00800D2F">
        <w:t>-one assistance</w:t>
      </w:r>
      <w:r>
        <w:t>.</w:t>
      </w:r>
    </w:p>
    <w:p w14:paraId="1A5C28DF" w14:textId="77777777" w:rsidR="009721DA" w:rsidRPr="00800D2F" w:rsidRDefault="009721DA" w:rsidP="00B940A5">
      <w:pPr>
        <w:pStyle w:val="DissBodytext"/>
        <w:numPr>
          <w:ilvl w:val="1"/>
          <w:numId w:val="29"/>
        </w:numPr>
        <w:spacing w:before="60" w:after="60" w:line="240" w:lineRule="auto"/>
      </w:pPr>
      <w:r w:rsidRPr="00800D2F">
        <w:t>Assist students with make-up work/tutorials.</w:t>
      </w:r>
    </w:p>
    <w:p w14:paraId="5C98A1EA" w14:textId="77777777" w:rsidR="009721DA" w:rsidRPr="00DF26AE" w:rsidRDefault="009721DA" w:rsidP="00B940A5">
      <w:pPr>
        <w:pStyle w:val="DissBodytext"/>
        <w:numPr>
          <w:ilvl w:val="0"/>
          <w:numId w:val="29"/>
        </w:numPr>
        <w:spacing w:before="60" w:after="60" w:line="240" w:lineRule="auto"/>
        <w:rPr>
          <w:b/>
        </w:rPr>
      </w:pPr>
      <w:r w:rsidRPr="00DF26AE">
        <w:rPr>
          <w:b/>
        </w:rPr>
        <w:t>Co-plan:</w:t>
      </w:r>
      <w:r>
        <w:rPr>
          <w:b/>
        </w:rPr>
        <w:t xml:space="preserve"> </w:t>
      </w:r>
      <w:r>
        <w:t>Learn how planning is done in your school. While requirements and standards are used in all independent schools, each school has slightly different policies and practices. Help your mentor teacher and her colleagues plan for the lessons.</w:t>
      </w:r>
    </w:p>
    <w:p w14:paraId="668882F8" w14:textId="32A040BF" w:rsidR="009721DA" w:rsidRPr="009C65F0" w:rsidRDefault="009721DA" w:rsidP="000253A5">
      <w:pPr>
        <w:pStyle w:val="DissBodytext"/>
        <w:numPr>
          <w:ilvl w:val="0"/>
          <w:numId w:val="29"/>
        </w:numPr>
        <w:spacing w:before="60" w:after="60" w:line="240" w:lineRule="auto"/>
        <w:rPr>
          <w:b/>
        </w:rPr>
      </w:pPr>
      <w:r w:rsidRPr="009C65F0">
        <w:rPr>
          <w:b/>
        </w:rPr>
        <w:t xml:space="preserve">Co-teach: </w:t>
      </w:r>
      <w:r>
        <w:t xml:space="preserve">During the first week, </w:t>
      </w:r>
      <w:r w:rsidR="000253A5">
        <w:t>teacher candidates are encouraged to try</w:t>
      </w:r>
      <w:r>
        <w:t xml:space="preserve"> starters, closers, or a short activity within the lesson </w:t>
      </w:r>
      <w:r w:rsidR="000253A5">
        <w:t>as</w:t>
      </w:r>
      <w:r>
        <w:t xml:space="preserve"> </w:t>
      </w:r>
      <w:r w:rsidR="000253A5">
        <w:t xml:space="preserve">a </w:t>
      </w:r>
      <w:r>
        <w:t>good way to begin getting to know the students and to use your knowledge and skills. Co-teaching</w:t>
      </w:r>
      <w:r w:rsidRPr="00800D2F">
        <w:t xml:space="preserve"> allows </w:t>
      </w:r>
      <w:r>
        <w:t>you</w:t>
      </w:r>
      <w:r w:rsidRPr="00800D2F">
        <w:t xml:space="preserve"> to gain some experience in front of the class with support from the mentor teacher. It also allows the students to observe the cooperative relationship </w:t>
      </w:r>
      <w:r>
        <w:t>between you, as the student teacher,</w:t>
      </w:r>
      <w:r w:rsidRPr="00800D2F">
        <w:t xml:space="preserve"> and </w:t>
      </w:r>
      <w:r>
        <w:t xml:space="preserve">the </w:t>
      </w:r>
      <w:r w:rsidRPr="00800D2F">
        <w:t>mentor teacher.</w:t>
      </w:r>
    </w:p>
    <w:p w14:paraId="369E68DF" w14:textId="77777777" w:rsidR="00C20CFB" w:rsidRPr="00D87267" w:rsidRDefault="00C20CFB" w:rsidP="00C20CFB">
      <w:pPr>
        <w:spacing w:before="240"/>
        <w:rPr>
          <w:b/>
          <w:szCs w:val="24"/>
        </w:rPr>
      </w:pPr>
      <w:r>
        <w:rPr>
          <w:b/>
          <w:szCs w:val="24"/>
        </w:rPr>
        <w:t xml:space="preserve">Week </w:t>
      </w:r>
      <w:r w:rsidRPr="006E3499">
        <w:rPr>
          <w:b/>
          <w:szCs w:val="24"/>
        </w:rPr>
        <w:t xml:space="preserve">2: </w:t>
      </w:r>
      <w:r w:rsidRPr="00800D2F">
        <w:rPr>
          <w:b/>
          <w:szCs w:val="24"/>
        </w:rPr>
        <w:t>Ob</w:t>
      </w:r>
      <w:r>
        <w:rPr>
          <w:b/>
          <w:szCs w:val="24"/>
        </w:rPr>
        <w:t>serve, assist, co-plan and co-teach</w:t>
      </w:r>
    </w:p>
    <w:p w14:paraId="7629F1B9" w14:textId="77777777" w:rsidR="00C20CFB" w:rsidRPr="00F81E0E" w:rsidRDefault="00C20CFB" w:rsidP="00C20CFB">
      <w:pPr>
        <w:spacing w:before="120" w:after="120"/>
        <w:rPr>
          <w:szCs w:val="24"/>
        </w:rPr>
      </w:pPr>
      <w:r>
        <w:rPr>
          <w:szCs w:val="24"/>
        </w:rPr>
        <w:tab/>
        <w:t>Week 2 expectations involve continued observations – this week’s observations are on assessment practices, both formative and summative; and observing both classroom management and instructional strategies in the same lesson.</w:t>
      </w:r>
    </w:p>
    <w:p w14:paraId="422B47AF" w14:textId="77777777" w:rsidR="00C20CFB" w:rsidRDefault="00C20CFB" w:rsidP="00B940A5">
      <w:pPr>
        <w:pStyle w:val="DissBodytext"/>
        <w:numPr>
          <w:ilvl w:val="0"/>
          <w:numId w:val="30"/>
        </w:numPr>
        <w:spacing w:before="60" w:after="60" w:line="240" w:lineRule="auto"/>
      </w:pPr>
      <w:r w:rsidRPr="00DF26AE">
        <w:rPr>
          <w:b/>
        </w:rPr>
        <w:t>Observe:</w:t>
      </w:r>
      <w:r>
        <w:t xml:space="preserve"> The main focus of observations in the second week is on classroom management and instructional strategies in the same lesson. </w:t>
      </w:r>
      <w:r>
        <w:rPr>
          <w:b/>
          <w:i/>
        </w:rPr>
        <w:t>Guides and forms are</w:t>
      </w:r>
      <w:r w:rsidRPr="002A0D6A">
        <w:rPr>
          <w:b/>
          <w:i/>
        </w:rPr>
        <w:t xml:space="preserve"> included in the Appendix.</w:t>
      </w:r>
    </w:p>
    <w:p w14:paraId="1169D99F" w14:textId="77777777" w:rsidR="00C20CFB" w:rsidRPr="00800D2F" w:rsidRDefault="00C20CFB" w:rsidP="00B940A5">
      <w:pPr>
        <w:pStyle w:val="DissBodytext"/>
        <w:numPr>
          <w:ilvl w:val="0"/>
          <w:numId w:val="30"/>
        </w:numPr>
        <w:spacing w:before="60" w:after="60" w:line="240" w:lineRule="auto"/>
      </w:pPr>
      <w:r w:rsidRPr="00DF26AE">
        <w:rPr>
          <w:b/>
        </w:rPr>
        <w:t>Assist:</w:t>
      </w:r>
      <w:r>
        <w:t xml:space="preserve"> Continue the tasks from the first week and add more interactions with individual students as well as group work.</w:t>
      </w:r>
    </w:p>
    <w:p w14:paraId="24CE6275" w14:textId="1AFDAB70" w:rsidR="00C20CFB" w:rsidRPr="00DF26AE" w:rsidRDefault="00C20CFB" w:rsidP="000253A5">
      <w:pPr>
        <w:pStyle w:val="DissBodytext"/>
        <w:numPr>
          <w:ilvl w:val="0"/>
          <w:numId w:val="30"/>
        </w:numPr>
        <w:spacing w:before="60" w:after="60" w:line="240" w:lineRule="auto"/>
        <w:rPr>
          <w:b/>
        </w:rPr>
      </w:pPr>
      <w:r w:rsidRPr="00DF26AE">
        <w:rPr>
          <w:b/>
        </w:rPr>
        <w:t>Co-plan:</w:t>
      </w:r>
      <w:r>
        <w:rPr>
          <w:b/>
        </w:rPr>
        <w:t xml:space="preserve"> </w:t>
      </w:r>
      <w:r>
        <w:t>Continue co-planning, but add a component of independent planning for a starter, closer, or s</w:t>
      </w:r>
      <w:r w:rsidR="000253A5">
        <w:t>mall group lesson</w:t>
      </w:r>
      <w:r>
        <w:t>. Discuss it with your mentor, then teach it.</w:t>
      </w:r>
    </w:p>
    <w:p w14:paraId="1CA3F71A" w14:textId="377ECC08" w:rsidR="00C20CFB" w:rsidRPr="00800D2F" w:rsidRDefault="00C20CFB" w:rsidP="000253A5">
      <w:pPr>
        <w:pStyle w:val="DissBodytext"/>
        <w:spacing w:before="60" w:after="60" w:line="240" w:lineRule="auto"/>
        <w:ind w:left="720" w:firstLine="0"/>
      </w:pPr>
      <w:r w:rsidRPr="0097616E">
        <w:rPr>
          <w:b/>
        </w:rPr>
        <w:t xml:space="preserve">Co-teach: </w:t>
      </w:r>
      <w:r>
        <w:t xml:space="preserve">Continue co-teaching but take on a larger </w:t>
      </w:r>
      <w:r w:rsidR="000253A5">
        <w:t xml:space="preserve">instructional </w:t>
      </w:r>
      <w:r>
        <w:t>role w</w:t>
      </w:r>
      <w:r w:rsidR="000253A5">
        <w:t>ith a single group of students.</w:t>
      </w:r>
    </w:p>
    <w:p w14:paraId="594B56B1" w14:textId="2064E891" w:rsidR="00C20CFB" w:rsidRPr="00C452E8" w:rsidRDefault="00C20CFB" w:rsidP="000253A5">
      <w:pPr>
        <w:pStyle w:val="DissBodytext"/>
        <w:numPr>
          <w:ilvl w:val="0"/>
          <w:numId w:val="30"/>
        </w:numPr>
        <w:spacing w:before="120" w:after="120" w:line="240" w:lineRule="auto"/>
      </w:pPr>
      <w:r>
        <w:t>L</w:t>
      </w:r>
      <w:r w:rsidRPr="00800D2F">
        <w:t xml:space="preserve">et </w:t>
      </w:r>
      <w:r>
        <w:t>your mentor</w:t>
      </w:r>
      <w:r w:rsidRPr="00800D2F">
        <w:t xml:space="preserve"> teacher know </w:t>
      </w:r>
      <w:r w:rsidR="000253A5">
        <w:t xml:space="preserve">that you are interested in becoming </w:t>
      </w:r>
      <w:r w:rsidRPr="00800D2F">
        <w:t xml:space="preserve">more </w:t>
      </w:r>
      <w:r>
        <w:t xml:space="preserve">involved. </w:t>
      </w:r>
      <w:r w:rsidR="000253A5">
        <w:t>D</w:t>
      </w:r>
      <w:r w:rsidRPr="00800D2F">
        <w:t>emonstrate enthusiasm and initiat</w:t>
      </w:r>
      <w:r>
        <w:t xml:space="preserve">ive. </w:t>
      </w:r>
      <w:r w:rsidRPr="00800D2F">
        <w:t>At the same time, be sensitive to your mentor teacher a</w:t>
      </w:r>
      <w:r>
        <w:t>nd do not attempt to take over</w:t>
      </w:r>
      <w:r w:rsidRPr="00800D2F">
        <w:t xml:space="preserve"> the class too quickly.</w:t>
      </w:r>
    </w:p>
    <w:p w14:paraId="3A49B19F" w14:textId="1AAB878D" w:rsidR="00C20CFB" w:rsidRPr="006E3499" w:rsidRDefault="00C20CFB" w:rsidP="00C20CFB">
      <w:pPr>
        <w:spacing w:before="240"/>
        <w:rPr>
          <w:b/>
          <w:szCs w:val="24"/>
        </w:rPr>
      </w:pPr>
      <w:r w:rsidRPr="006E3499">
        <w:rPr>
          <w:b/>
          <w:szCs w:val="24"/>
        </w:rPr>
        <w:t>Week</w:t>
      </w:r>
      <w:r w:rsidR="00FD35EC">
        <w:rPr>
          <w:b/>
          <w:szCs w:val="24"/>
        </w:rPr>
        <w:t>s</w:t>
      </w:r>
      <w:r>
        <w:rPr>
          <w:b/>
          <w:szCs w:val="24"/>
        </w:rPr>
        <w:t xml:space="preserve"> </w:t>
      </w:r>
      <w:r w:rsidRPr="006E3499">
        <w:rPr>
          <w:b/>
          <w:szCs w:val="24"/>
        </w:rPr>
        <w:t>3</w:t>
      </w:r>
      <w:r w:rsidR="00FD35EC">
        <w:rPr>
          <w:b/>
          <w:szCs w:val="24"/>
        </w:rPr>
        <w:t xml:space="preserve"> &amp; 4</w:t>
      </w:r>
      <w:r w:rsidRPr="006E3499">
        <w:rPr>
          <w:b/>
          <w:szCs w:val="24"/>
        </w:rPr>
        <w:t xml:space="preserve">: </w:t>
      </w:r>
      <w:r w:rsidRPr="00800D2F">
        <w:rPr>
          <w:b/>
          <w:szCs w:val="24"/>
        </w:rPr>
        <w:t>Ob</w:t>
      </w:r>
      <w:r>
        <w:rPr>
          <w:b/>
          <w:szCs w:val="24"/>
        </w:rPr>
        <w:t>serve, assist, co-plan, independently plan, co-teach, and independently teach</w:t>
      </w:r>
    </w:p>
    <w:p w14:paraId="382FFB20" w14:textId="5A3ACFDA" w:rsidR="00C20CFB" w:rsidRPr="002A0D6A" w:rsidRDefault="00C20CFB" w:rsidP="00C20CFB">
      <w:pPr>
        <w:pStyle w:val="DissBodytext"/>
        <w:spacing w:before="120" w:after="120" w:line="240" w:lineRule="auto"/>
      </w:pPr>
      <w:r>
        <w:lastRenderedPageBreak/>
        <w:t xml:space="preserve">Activities during Weeks 3 </w:t>
      </w:r>
      <w:r w:rsidR="00BF088A">
        <w:t xml:space="preserve"> and 4 </w:t>
      </w:r>
      <w:r>
        <w:t xml:space="preserve">move you toward more independence with the students, but still under the close supervision of your mentor. In Week </w:t>
      </w:r>
      <w:r w:rsidR="00BF088A">
        <w:t>4</w:t>
      </w:r>
      <w:r>
        <w:t xml:space="preserve">, you will </w:t>
      </w:r>
      <w:r w:rsidR="000253A5">
        <w:t xml:space="preserve">continue to </w:t>
      </w:r>
      <w:r>
        <w:t>take on more responsibility as you prepare to become the main instructor during Week 5.</w:t>
      </w:r>
    </w:p>
    <w:p w14:paraId="23C1D6B7" w14:textId="77777777" w:rsidR="00C20CFB" w:rsidRDefault="00C20CFB" w:rsidP="00B940A5">
      <w:pPr>
        <w:pStyle w:val="DissBodytext"/>
        <w:numPr>
          <w:ilvl w:val="0"/>
          <w:numId w:val="31"/>
        </w:numPr>
        <w:spacing w:before="60" w:after="60" w:line="240" w:lineRule="auto"/>
      </w:pPr>
      <w:r w:rsidRPr="00DF26AE">
        <w:rPr>
          <w:b/>
        </w:rPr>
        <w:t>Observe:</w:t>
      </w:r>
      <w:r>
        <w:t xml:space="preserve"> The observations in the third week are to combine classroom management strategies, instructional strategies, and assessment practices in the same lesson. </w:t>
      </w:r>
      <w:r>
        <w:rPr>
          <w:b/>
          <w:i/>
        </w:rPr>
        <w:t>Guides and forms are</w:t>
      </w:r>
      <w:r w:rsidRPr="002A0D6A">
        <w:rPr>
          <w:b/>
          <w:i/>
        </w:rPr>
        <w:t xml:space="preserve"> included in the Appendix.</w:t>
      </w:r>
      <w:r>
        <w:rPr>
          <w:b/>
          <w:i/>
        </w:rPr>
        <w:t xml:space="preserve"> </w:t>
      </w:r>
    </w:p>
    <w:p w14:paraId="5E56E705" w14:textId="46719D86" w:rsidR="00C20CFB" w:rsidRPr="00800D2F" w:rsidRDefault="00C20CFB" w:rsidP="00B940A5">
      <w:pPr>
        <w:pStyle w:val="DissBodytext"/>
        <w:numPr>
          <w:ilvl w:val="0"/>
          <w:numId w:val="31"/>
        </w:numPr>
        <w:spacing w:before="60" w:after="60" w:line="240" w:lineRule="auto"/>
      </w:pPr>
      <w:r w:rsidRPr="00DF26AE">
        <w:rPr>
          <w:b/>
        </w:rPr>
        <w:t>Assist:</w:t>
      </w:r>
      <w:r>
        <w:t xml:space="preserve"> In Week 3, continue the tasks from the first and second week and add more interactions with individual students as well as group work. By the end of Week </w:t>
      </w:r>
      <w:r w:rsidR="00BF088A">
        <w:t>4</w:t>
      </w:r>
      <w:r>
        <w:t>, you should be teaching fulltime – whole lessons, multiple classes, and/or multiple topics, depending on your student teaching placement.</w:t>
      </w:r>
    </w:p>
    <w:p w14:paraId="46E9A207" w14:textId="27D52F55" w:rsidR="00C20CFB" w:rsidRPr="00DF26AE" w:rsidRDefault="00C20CFB" w:rsidP="00B940A5">
      <w:pPr>
        <w:pStyle w:val="DissBodytext"/>
        <w:numPr>
          <w:ilvl w:val="0"/>
          <w:numId w:val="31"/>
        </w:numPr>
        <w:spacing w:before="60" w:after="60" w:line="240" w:lineRule="auto"/>
        <w:rPr>
          <w:b/>
        </w:rPr>
      </w:pPr>
      <w:r w:rsidRPr="00DF26AE">
        <w:rPr>
          <w:b/>
        </w:rPr>
        <w:t>Co-plan</w:t>
      </w:r>
      <w:r>
        <w:rPr>
          <w:b/>
        </w:rPr>
        <w:t xml:space="preserve"> and independently plan</w:t>
      </w:r>
      <w:r w:rsidRPr="00DF26AE">
        <w:rPr>
          <w:b/>
        </w:rPr>
        <w:t>:</w:t>
      </w:r>
      <w:r>
        <w:rPr>
          <w:b/>
        </w:rPr>
        <w:t xml:space="preserve"> </w:t>
      </w:r>
      <w:r>
        <w:t xml:space="preserve">Continue co-planning and independent planning for the main activity for multiple sections of the same class, different grade levels, etc., depending on your student teaching placement and your mentor teacher’s teaching load. Always discuss your ideas with your mentor teacher and supervisor. Week </w:t>
      </w:r>
      <w:r w:rsidR="00BF088A">
        <w:t>5</w:t>
      </w:r>
      <w:r>
        <w:t xml:space="preserve"> should see you </w:t>
      </w:r>
      <w:r w:rsidR="00BF088A">
        <w:t xml:space="preserve">prepared to </w:t>
      </w:r>
      <w:r>
        <w:t>do a full teaching load.</w:t>
      </w:r>
    </w:p>
    <w:p w14:paraId="0BF9C003" w14:textId="77777777" w:rsidR="00C20CFB" w:rsidRPr="002A0D6A" w:rsidRDefault="00C20CFB" w:rsidP="00B940A5">
      <w:pPr>
        <w:pStyle w:val="DissBodytext"/>
        <w:numPr>
          <w:ilvl w:val="0"/>
          <w:numId w:val="29"/>
        </w:numPr>
        <w:spacing w:before="60" w:after="60" w:line="240" w:lineRule="auto"/>
      </w:pPr>
      <w:r w:rsidRPr="002A0D6A">
        <w:rPr>
          <w:b/>
        </w:rPr>
        <w:t>Co-teach and independently teach:</w:t>
      </w:r>
      <w:r w:rsidRPr="002A0D6A">
        <w:t xml:space="preserve"> Continue co-teaching and </w:t>
      </w:r>
      <w:r>
        <w:t>increase</w:t>
      </w:r>
      <w:r w:rsidRPr="002A0D6A">
        <w:t xml:space="preserve"> your independent teaching experience</w:t>
      </w:r>
      <w:r>
        <w:t>s</w:t>
      </w:r>
      <w:r w:rsidRPr="002A0D6A">
        <w:t xml:space="preserve"> in the class in any number of ways</w:t>
      </w:r>
      <w:r>
        <w:t>, such as</w:t>
      </w:r>
      <w:r w:rsidRPr="002A0D6A">
        <w:t xml:space="preserve"> </w:t>
      </w:r>
    </w:p>
    <w:p w14:paraId="0747E1EC" w14:textId="77777777" w:rsidR="00C20CFB" w:rsidRPr="002A0D6A" w:rsidRDefault="00C20CFB" w:rsidP="00B940A5">
      <w:pPr>
        <w:pStyle w:val="DissBodytext"/>
        <w:numPr>
          <w:ilvl w:val="1"/>
          <w:numId w:val="29"/>
        </w:numPr>
        <w:spacing w:before="60" w:after="60" w:line="240" w:lineRule="auto"/>
      </w:pPr>
      <w:r w:rsidRPr="002A0D6A">
        <w:t>Divide the class into two groups with each of you taking a group for instruction.</w:t>
      </w:r>
    </w:p>
    <w:p w14:paraId="6BB2E25D" w14:textId="77777777" w:rsidR="00C20CFB" w:rsidRPr="002A0D6A" w:rsidRDefault="00C20CFB" w:rsidP="00B940A5">
      <w:pPr>
        <w:pStyle w:val="DissBodytext"/>
        <w:numPr>
          <w:ilvl w:val="1"/>
          <w:numId w:val="29"/>
        </w:numPr>
        <w:spacing w:before="60" w:after="60" w:line="240" w:lineRule="auto"/>
      </w:pPr>
      <w:r w:rsidRPr="002A0D6A">
        <w:t>Divide the instructional time—one person does the introduction and presentation of skills, while the other person carries out the independent practice and evaluation segments of the lesson.</w:t>
      </w:r>
    </w:p>
    <w:p w14:paraId="48A2FC80" w14:textId="77777777" w:rsidR="00C20CFB" w:rsidRPr="002A0D6A" w:rsidRDefault="00C20CFB" w:rsidP="00B940A5">
      <w:pPr>
        <w:pStyle w:val="DissBodytext"/>
        <w:numPr>
          <w:ilvl w:val="1"/>
          <w:numId w:val="29"/>
        </w:numPr>
        <w:spacing w:before="60" w:after="60" w:line="240" w:lineRule="auto"/>
      </w:pPr>
      <w:r w:rsidRPr="002A0D6A">
        <w:t>One person may present the lesson content while the other one supervises the cooperative group work.</w:t>
      </w:r>
    </w:p>
    <w:p w14:paraId="2FBD97F0" w14:textId="77777777" w:rsidR="00C20CFB" w:rsidRPr="003D35AC" w:rsidRDefault="00C20CFB" w:rsidP="00C20CFB">
      <w:pPr>
        <w:pStyle w:val="DissBodytext"/>
        <w:spacing w:before="120" w:after="120" w:line="240" w:lineRule="auto"/>
      </w:pPr>
      <w:r>
        <w:t>When you are teaching independently, your mentor teacher should be in the room with you, but as an observer, not a co-teacher.</w:t>
      </w:r>
    </w:p>
    <w:p w14:paraId="6211390E" w14:textId="19F68F5F" w:rsidR="007B6935" w:rsidRPr="006E3499" w:rsidRDefault="007B6935" w:rsidP="00D87267">
      <w:pPr>
        <w:spacing w:before="240"/>
        <w:rPr>
          <w:b/>
          <w:szCs w:val="24"/>
        </w:rPr>
      </w:pPr>
      <w:r w:rsidRPr="00800D2F">
        <w:rPr>
          <w:b/>
          <w:szCs w:val="24"/>
        </w:rPr>
        <w:t>Week</w:t>
      </w:r>
      <w:r w:rsidR="003C4071">
        <w:rPr>
          <w:b/>
          <w:szCs w:val="24"/>
        </w:rPr>
        <w:t xml:space="preserve">s </w:t>
      </w:r>
      <w:r w:rsidR="00FD35EC">
        <w:rPr>
          <w:b/>
          <w:szCs w:val="24"/>
        </w:rPr>
        <w:t>5</w:t>
      </w:r>
      <w:r>
        <w:rPr>
          <w:b/>
          <w:szCs w:val="24"/>
        </w:rPr>
        <w:t xml:space="preserve">-9: </w:t>
      </w:r>
      <w:r w:rsidRPr="000A53BC">
        <w:rPr>
          <w:b/>
          <w:szCs w:val="24"/>
        </w:rPr>
        <w:t xml:space="preserve">Full </w:t>
      </w:r>
      <w:r w:rsidRPr="00D87267">
        <w:rPr>
          <w:b/>
          <w:szCs w:val="24"/>
        </w:rPr>
        <w:t>Responsibility</w:t>
      </w:r>
      <w:r w:rsidR="00FD35EC" w:rsidRPr="00FD35EC">
        <w:rPr>
          <w:b/>
          <w:szCs w:val="24"/>
        </w:rPr>
        <w:t xml:space="preserve"> </w:t>
      </w:r>
      <w:r w:rsidR="00FD35EC">
        <w:rPr>
          <w:b/>
          <w:szCs w:val="24"/>
        </w:rPr>
        <w:t>for Teaching</w:t>
      </w:r>
    </w:p>
    <w:p w14:paraId="49C6B603" w14:textId="5E8F2D7A" w:rsidR="007B6935" w:rsidRDefault="007B6935" w:rsidP="00C80393">
      <w:pPr>
        <w:pStyle w:val="DissBodytext"/>
        <w:spacing w:before="120" w:after="120" w:line="240" w:lineRule="auto"/>
      </w:pPr>
      <w:r w:rsidRPr="00800D2F">
        <w:t xml:space="preserve">The period of full </w:t>
      </w:r>
      <w:r w:rsidRPr="0032122F">
        <w:t>responsibility</w:t>
      </w:r>
      <w:r>
        <w:t xml:space="preserve"> for teaching</w:t>
      </w:r>
      <w:r w:rsidRPr="00800D2F">
        <w:t xml:space="preserve"> </w:t>
      </w:r>
      <w:r>
        <w:t>begins</w:t>
      </w:r>
      <w:r w:rsidRPr="00800D2F">
        <w:t xml:space="preserve"> </w:t>
      </w:r>
      <w:r w:rsidR="00863203">
        <w:t>in</w:t>
      </w:r>
      <w:r>
        <w:t xml:space="preserve"> week 5 and continues </w:t>
      </w:r>
      <w:r w:rsidR="00863203">
        <w:t>through Week 9</w:t>
      </w:r>
      <w:r>
        <w:t xml:space="preserve">. </w:t>
      </w:r>
      <w:r w:rsidRPr="00C452E8">
        <w:t xml:space="preserve">A gradual increase in teaching </w:t>
      </w:r>
      <w:r>
        <w:t>activities has led to this time of</w:t>
      </w:r>
      <w:r w:rsidRPr="00C452E8">
        <w:t xml:space="preserve"> full </w:t>
      </w:r>
      <w:r w:rsidRPr="0016719E">
        <w:t>responsibility</w:t>
      </w:r>
      <w:r w:rsidRPr="00C452E8">
        <w:t xml:space="preserve"> </w:t>
      </w:r>
      <w:r>
        <w:t xml:space="preserve">for </w:t>
      </w:r>
      <w:r w:rsidR="00863203">
        <w:t xml:space="preserve">at </w:t>
      </w:r>
      <w:r w:rsidR="00E468F5">
        <w:t>least</w:t>
      </w:r>
      <w:r w:rsidR="00863203">
        <w:t xml:space="preserve"> 12 hours of classes during the school week</w:t>
      </w:r>
      <w:r>
        <w:t>. For</w:t>
      </w:r>
      <w:r w:rsidRPr="00C452E8">
        <w:t xml:space="preserve"> </w:t>
      </w:r>
      <w:r>
        <w:t>at least 2</w:t>
      </w:r>
      <w:r w:rsidR="00863203">
        <w:t>5</w:t>
      </w:r>
      <w:r w:rsidRPr="00C452E8">
        <w:t xml:space="preserve"> consecutive days</w:t>
      </w:r>
      <w:r w:rsidR="00863203">
        <w:t xml:space="preserve"> during which school is in session</w:t>
      </w:r>
      <w:r w:rsidRPr="00C452E8">
        <w:t xml:space="preserve">, </w:t>
      </w:r>
      <w:r w:rsidR="00863203">
        <w:t xml:space="preserve">it is your responsibility to </w:t>
      </w:r>
      <w:r>
        <w:t xml:space="preserve">plan and teach </w:t>
      </w:r>
      <w:r w:rsidR="007A0509">
        <w:t>as</w:t>
      </w:r>
      <w:r w:rsidRPr="00C452E8">
        <w:t xml:space="preserve"> </w:t>
      </w:r>
      <w:r w:rsidR="007A0509">
        <w:t xml:space="preserve">the regular classroom teacher. Remember, too, that </w:t>
      </w:r>
      <w:r>
        <w:t xml:space="preserve">you will also perform all other duties related to teaching. </w:t>
      </w:r>
      <w:r w:rsidR="007A0509">
        <w:t>Your mentor teacher is still involved with checking your plans, observing your teaching, and providing helpful feedback for improvement.</w:t>
      </w:r>
    </w:p>
    <w:p w14:paraId="67416874" w14:textId="1F328F56" w:rsidR="007B6935" w:rsidRPr="006E3499" w:rsidRDefault="004C7490" w:rsidP="00D87267">
      <w:pPr>
        <w:spacing w:before="240"/>
        <w:rPr>
          <w:b/>
          <w:szCs w:val="24"/>
        </w:rPr>
      </w:pPr>
      <w:r>
        <w:rPr>
          <w:b/>
          <w:szCs w:val="24"/>
        </w:rPr>
        <w:t>Week 10-</w:t>
      </w:r>
      <w:r w:rsidR="007B6935">
        <w:rPr>
          <w:b/>
          <w:szCs w:val="24"/>
        </w:rPr>
        <w:t xml:space="preserve">Final </w:t>
      </w:r>
      <w:r w:rsidR="007B6935" w:rsidRPr="006E3499">
        <w:rPr>
          <w:b/>
          <w:szCs w:val="24"/>
        </w:rPr>
        <w:t xml:space="preserve">Week: Scaling </w:t>
      </w:r>
      <w:r w:rsidR="007B6935">
        <w:rPr>
          <w:b/>
          <w:szCs w:val="24"/>
        </w:rPr>
        <w:t>B</w:t>
      </w:r>
      <w:r w:rsidR="007B6935" w:rsidRPr="006E3499">
        <w:rPr>
          <w:b/>
          <w:szCs w:val="24"/>
        </w:rPr>
        <w:t xml:space="preserve">ack </w:t>
      </w:r>
      <w:r w:rsidR="007B6935" w:rsidRPr="00851D72">
        <w:rPr>
          <w:b/>
          <w:szCs w:val="24"/>
        </w:rPr>
        <w:t>Responsibilities</w:t>
      </w:r>
    </w:p>
    <w:p w14:paraId="0BF59137" w14:textId="4F6D0ECC" w:rsidR="007A0509" w:rsidRPr="00927115" w:rsidRDefault="007B6935" w:rsidP="00927115">
      <w:pPr>
        <w:pStyle w:val="DissBodytext"/>
        <w:spacing w:before="120" w:after="120" w:line="240" w:lineRule="auto"/>
        <w:rPr>
          <w:szCs w:val="24"/>
        </w:rPr>
      </w:pPr>
      <w:r w:rsidRPr="00800D2F">
        <w:tab/>
      </w:r>
      <w:r w:rsidR="007A0509">
        <w:t xml:space="preserve">During the final week, the process is reversed from the first weeks of </w:t>
      </w:r>
      <w:r w:rsidR="00595CD0">
        <w:t>student teaching</w:t>
      </w:r>
      <w:r w:rsidR="007A0509">
        <w:t xml:space="preserve">. Your mentor teacher resumes her/his teaching responsibility throughout the week until she/he is again the main instructor. </w:t>
      </w:r>
      <w:r>
        <w:t xml:space="preserve">You should continue to assist and observe until the end of </w:t>
      </w:r>
      <w:r w:rsidR="00B83131">
        <w:t>the week</w:t>
      </w:r>
      <w:r>
        <w:t>.</w:t>
      </w:r>
    </w:p>
    <w:p w14:paraId="2F2F1081" w14:textId="76A236E4" w:rsidR="00927115" w:rsidRPr="005020A4" w:rsidRDefault="00927115" w:rsidP="00927115">
      <w:pPr>
        <w:tabs>
          <w:tab w:val="right" w:pos="7200"/>
        </w:tabs>
        <w:rPr>
          <w:b/>
        </w:rPr>
      </w:pPr>
      <w:r>
        <w:rPr>
          <w:b/>
        </w:rPr>
        <w:t xml:space="preserve">Note: </w:t>
      </w:r>
      <w:r>
        <w:t xml:space="preserve">The following table is </w:t>
      </w:r>
      <w:r w:rsidR="006151A5">
        <w:t>a list</w:t>
      </w:r>
      <w:r>
        <w:t xml:space="preserve"> of your assignments during the semester. </w:t>
      </w:r>
      <w:r w:rsidR="00115901">
        <w:t xml:space="preserve">Guidelines and/or forms related to each one are located in the Appendix. </w:t>
      </w:r>
      <w:r>
        <w:t xml:space="preserve">Any modifications are a decision to be made between you, your mentor, </w:t>
      </w:r>
      <w:r>
        <w:rPr>
          <w:b/>
        </w:rPr>
        <w:t xml:space="preserve">and </w:t>
      </w:r>
      <w:r>
        <w:t>your college supervisor</w:t>
      </w:r>
      <w:r>
        <w:rPr>
          <w:b/>
        </w:rPr>
        <w:t>.</w:t>
      </w:r>
    </w:p>
    <w:p w14:paraId="0F28CF61" w14:textId="77777777" w:rsidR="00FD35EC" w:rsidRDefault="00FD35EC" w:rsidP="007F30AA">
      <w:pPr>
        <w:spacing w:before="120" w:after="120"/>
        <w:jc w:val="center"/>
        <w:rPr>
          <w:b/>
          <w:sz w:val="24"/>
        </w:rPr>
        <w:sectPr w:rsidR="00FD35EC" w:rsidSect="003614E7">
          <w:pgSz w:w="11900" w:h="16820" w:code="1"/>
          <w:pgMar w:top="1080" w:right="1080" w:bottom="720" w:left="1440" w:header="720" w:footer="720" w:gutter="0"/>
          <w:cols w:space="720"/>
          <w:titlePg/>
          <w:docGrid w:linePitch="326"/>
        </w:sectPr>
      </w:pPr>
    </w:p>
    <w:p w14:paraId="777F2A69" w14:textId="22E6E696" w:rsidR="00317356" w:rsidRDefault="007F30AA" w:rsidP="007F30AA">
      <w:pPr>
        <w:spacing w:before="120" w:after="120"/>
        <w:jc w:val="center"/>
        <w:rPr>
          <w:b/>
          <w:sz w:val="24"/>
        </w:rPr>
      </w:pPr>
      <w:r w:rsidRPr="00317356">
        <w:rPr>
          <w:b/>
          <w:sz w:val="24"/>
        </w:rPr>
        <w:lastRenderedPageBreak/>
        <w:t>ASSIGNMENTS</w:t>
      </w:r>
    </w:p>
    <w:p w14:paraId="77ACBFAD" w14:textId="54493005" w:rsidR="00FF733B" w:rsidRPr="006F0418" w:rsidRDefault="00FF733B">
      <w:r>
        <w:t xml:space="preserve">Throughout your </w:t>
      </w:r>
      <w:r w:rsidR="00595CD0">
        <w:t>student teaching</w:t>
      </w:r>
      <w:r>
        <w:t xml:space="preserve">, keep a well-organized ring-notebook of printed notices, information, and materials collected during your work. It should be up-to-date and available for and member of the </w:t>
      </w:r>
      <w:r w:rsidR="00595CD0">
        <w:t>student teaching</w:t>
      </w:r>
      <w:r>
        <w:t xml:space="preserve"> staff to examine on any visit to your school. Details of its contents are listed in the </w:t>
      </w:r>
      <w:r>
        <w:rPr>
          <w:b/>
          <w:i/>
        </w:rPr>
        <w:t>Appendix.</w:t>
      </w:r>
    </w:p>
    <w:p w14:paraId="361F4E4E" w14:textId="77777777" w:rsidR="006F0418" w:rsidRPr="00FF733B" w:rsidRDefault="006F0418">
      <w:pPr>
        <w:rPr>
          <w:b/>
          <w: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2393"/>
        <w:gridCol w:w="6805"/>
      </w:tblGrid>
      <w:tr w:rsidR="00B83131" w:rsidRPr="000933E8" w14:paraId="54A8C028" w14:textId="77777777" w:rsidTr="00457AC2">
        <w:tc>
          <w:tcPr>
            <w:tcW w:w="2393" w:type="dxa"/>
            <w:tcBorders>
              <w:top w:val="single" w:sz="4" w:space="0" w:color="7F7F7F"/>
              <w:left w:val="single" w:sz="4" w:space="0" w:color="7F7F7F"/>
              <w:bottom w:val="single" w:sz="4" w:space="0" w:color="7F7F7F"/>
              <w:right w:val="single" w:sz="4" w:space="0" w:color="7F7F7F"/>
            </w:tcBorders>
            <w:vAlign w:val="center"/>
          </w:tcPr>
          <w:p w14:paraId="221CCB8E" w14:textId="77777777" w:rsidR="00B83131" w:rsidRPr="000933E8" w:rsidRDefault="00B83131" w:rsidP="007D1BA6">
            <w:pPr>
              <w:tabs>
                <w:tab w:val="right" w:pos="7200"/>
              </w:tabs>
              <w:spacing w:before="120" w:after="120"/>
              <w:rPr>
                <w:sz w:val="20"/>
                <w:szCs w:val="20"/>
              </w:rPr>
            </w:pPr>
            <w:r w:rsidRPr="000933E8">
              <w:rPr>
                <w:sz w:val="20"/>
                <w:szCs w:val="20"/>
              </w:rPr>
              <w:t>Classroom responsibility</w:t>
            </w:r>
          </w:p>
        </w:tc>
        <w:tc>
          <w:tcPr>
            <w:tcW w:w="6805" w:type="dxa"/>
            <w:tcBorders>
              <w:top w:val="single" w:sz="4" w:space="0" w:color="7F7F7F"/>
              <w:left w:val="single" w:sz="4" w:space="0" w:color="7F7F7F"/>
              <w:bottom w:val="single" w:sz="4" w:space="0" w:color="7F7F7F"/>
              <w:right w:val="single" w:sz="4" w:space="0" w:color="7F7F7F"/>
            </w:tcBorders>
            <w:vAlign w:val="center"/>
          </w:tcPr>
          <w:p w14:paraId="4229B244" w14:textId="1A642B8D" w:rsidR="00B83131" w:rsidRPr="000933E8" w:rsidRDefault="00BD04CD" w:rsidP="007D1BA6">
            <w:pPr>
              <w:tabs>
                <w:tab w:val="right" w:pos="7200"/>
              </w:tabs>
              <w:spacing w:before="120" w:after="120"/>
              <w:rPr>
                <w:sz w:val="20"/>
                <w:szCs w:val="20"/>
              </w:rPr>
            </w:pPr>
            <w:r>
              <w:rPr>
                <w:sz w:val="20"/>
                <w:szCs w:val="20"/>
              </w:rPr>
              <w:t>The sections above provide details about the observations and level of teaching</w:t>
            </w:r>
            <w:r w:rsidR="00CA3AEF">
              <w:rPr>
                <w:sz w:val="20"/>
                <w:szCs w:val="20"/>
              </w:rPr>
              <w:t xml:space="preserve"> for each week of your student teaching.</w:t>
            </w:r>
          </w:p>
        </w:tc>
      </w:tr>
      <w:tr w:rsidR="002559CF" w:rsidRPr="000933E8" w14:paraId="7BD88D3E" w14:textId="77777777" w:rsidTr="00457AC2">
        <w:tc>
          <w:tcPr>
            <w:tcW w:w="2393" w:type="dxa"/>
            <w:tcBorders>
              <w:top w:val="single" w:sz="4" w:space="0" w:color="7F7F7F"/>
              <w:left w:val="single" w:sz="4" w:space="0" w:color="7F7F7F"/>
              <w:bottom w:val="single" w:sz="4" w:space="0" w:color="7F7F7F"/>
              <w:right w:val="single" w:sz="4" w:space="0" w:color="7F7F7F"/>
            </w:tcBorders>
            <w:vAlign w:val="center"/>
          </w:tcPr>
          <w:p w14:paraId="68E0961F" w14:textId="77777777" w:rsidR="002559CF" w:rsidRPr="000933E8" w:rsidRDefault="002559CF" w:rsidP="007D1BA6">
            <w:pPr>
              <w:tabs>
                <w:tab w:val="right" w:pos="7200"/>
              </w:tabs>
              <w:spacing w:before="120" w:after="120"/>
              <w:rPr>
                <w:sz w:val="20"/>
                <w:szCs w:val="20"/>
              </w:rPr>
            </w:pPr>
            <w:r w:rsidRPr="000933E8">
              <w:rPr>
                <w:sz w:val="20"/>
                <w:szCs w:val="20"/>
              </w:rPr>
              <w:t>Lesson Plans</w:t>
            </w:r>
          </w:p>
        </w:tc>
        <w:tc>
          <w:tcPr>
            <w:tcW w:w="6805" w:type="dxa"/>
            <w:tcBorders>
              <w:top w:val="single" w:sz="4" w:space="0" w:color="7F7F7F"/>
              <w:left w:val="single" w:sz="4" w:space="0" w:color="7F7F7F"/>
              <w:bottom w:val="single" w:sz="4" w:space="0" w:color="7F7F7F"/>
              <w:right w:val="single" w:sz="4" w:space="0" w:color="7F7F7F"/>
            </w:tcBorders>
            <w:vAlign w:val="center"/>
          </w:tcPr>
          <w:p w14:paraId="41552E28" w14:textId="4427275A" w:rsidR="002559CF" w:rsidRPr="000933E8" w:rsidRDefault="008E2468" w:rsidP="007D1BA6">
            <w:pPr>
              <w:tabs>
                <w:tab w:val="right" w:pos="7200"/>
              </w:tabs>
              <w:spacing w:before="120" w:after="120"/>
              <w:rPr>
                <w:sz w:val="20"/>
                <w:szCs w:val="20"/>
              </w:rPr>
            </w:pPr>
            <w:r w:rsidRPr="000933E8">
              <w:rPr>
                <w:sz w:val="20"/>
                <w:szCs w:val="20"/>
              </w:rPr>
              <w:t>Lesson plans must be written</w:t>
            </w:r>
            <w:r w:rsidR="002559CF" w:rsidRPr="000933E8">
              <w:rPr>
                <w:sz w:val="20"/>
                <w:szCs w:val="20"/>
              </w:rPr>
              <w:t xml:space="preserve"> for every lesson – partial or whole – in which </w:t>
            </w:r>
            <w:r w:rsidR="00C149BC" w:rsidRPr="000933E8">
              <w:rPr>
                <w:sz w:val="20"/>
                <w:szCs w:val="20"/>
              </w:rPr>
              <w:t>you</w:t>
            </w:r>
            <w:r w:rsidRPr="000933E8">
              <w:rPr>
                <w:sz w:val="20"/>
                <w:szCs w:val="20"/>
              </w:rPr>
              <w:t xml:space="preserve"> are involved in teaching.</w:t>
            </w:r>
          </w:p>
        </w:tc>
      </w:tr>
      <w:tr w:rsidR="00B44359" w:rsidRPr="000933E8" w14:paraId="1BB5C5AA" w14:textId="77777777" w:rsidTr="00457AC2">
        <w:tc>
          <w:tcPr>
            <w:tcW w:w="2393" w:type="dxa"/>
            <w:tcBorders>
              <w:top w:val="single" w:sz="4" w:space="0" w:color="7F7F7F"/>
              <w:left w:val="single" w:sz="4" w:space="0" w:color="7F7F7F"/>
              <w:bottom w:val="single" w:sz="4" w:space="0" w:color="7F7F7F"/>
              <w:right w:val="single" w:sz="4" w:space="0" w:color="7F7F7F"/>
            </w:tcBorders>
            <w:vAlign w:val="center"/>
          </w:tcPr>
          <w:p w14:paraId="3DAF8620" w14:textId="3A08914D" w:rsidR="00B44359" w:rsidRPr="000933E8" w:rsidRDefault="00B44359" w:rsidP="007D1BA6">
            <w:pPr>
              <w:tabs>
                <w:tab w:val="right" w:pos="7200"/>
              </w:tabs>
              <w:spacing w:before="120" w:after="120"/>
              <w:rPr>
                <w:sz w:val="20"/>
                <w:szCs w:val="20"/>
              </w:rPr>
            </w:pPr>
            <w:r w:rsidRPr="000933E8">
              <w:rPr>
                <w:sz w:val="20"/>
                <w:szCs w:val="20"/>
              </w:rPr>
              <w:t>Weekly Journal</w:t>
            </w:r>
          </w:p>
        </w:tc>
        <w:tc>
          <w:tcPr>
            <w:tcW w:w="6805" w:type="dxa"/>
            <w:tcBorders>
              <w:top w:val="single" w:sz="4" w:space="0" w:color="7F7F7F"/>
              <w:left w:val="single" w:sz="4" w:space="0" w:color="7F7F7F"/>
              <w:bottom w:val="single" w:sz="4" w:space="0" w:color="7F7F7F"/>
              <w:right w:val="single" w:sz="4" w:space="0" w:color="7F7F7F"/>
            </w:tcBorders>
            <w:vAlign w:val="center"/>
          </w:tcPr>
          <w:p w14:paraId="6EA06E56" w14:textId="795747D7" w:rsidR="00B44359" w:rsidRPr="000933E8" w:rsidRDefault="00B44359" w:rsidP="007D1BA6">
            <w:pPr>
              <w:tabs>
                <w:tab w:val="right" w:pos="7200"/>
              </w:tabs>
              <w:spacing w:before="120" w:after="120"/>
              <w:rPr>
                <w:sz w:val="20"/>
                <w:szCs w:val="20"/>
              </w:rPr>
            </w:pPr>
            <w:r w:rsidRPr="000933E8">
              <w:rPr>
                <w:sz w:val="20"/>
                <w:szCs w:val="20"/>
              </w:rPr>
              <w:t xml:space="preserve">Create a journal entry for each week of </w:t>
            </w:r>
            <w:r w:rsidR="00595CD0">
              <w:rPr>
                <w:sz w:val="20"/>
                <w:szCs w:val="20"/>
              </w:rPr>
              <w:t>student teaching</w:t>
            </w:r>
            <w:r w:rsidRPr="000933E8">
              <w:rPr>
                <w:sz w:val="20"/>
                <w:szCs w:val="20"/>
              </w:rPr>
              <w:t>.</w:t>
            </w:r>
            <w:r w:rsidR="007A392D" w:rsidRPr="000933E8">
              <w:rPr>
                <w:sz w:val="20"/>
                <w:szCs w:val="20"/>
              </w:rPr>
              <w:t xml:space="preserve"> </w:t>
            </w:r>
            <w:r w:rsidR="007A392D" w:rsidRPr="000933E8">
              <w:rPr>
                <w:b/>
                <w:i/>
                <w:sz w:val="20"/>
                <w:szCs w:val="20"/>
              </w:rPr>
              <w:t>See guidelines in the Appendix.</w:t>
            </w:r>
          </w:p>
        </w:tc>
      </w:tr>
      <w:tr w:rsidR="00C85464" w:rsidRPr="000933E8" w14:paraId="08D4634D" w14:textId="77777777" w:rsidTr="00457AC2">
        <w:tc>
          <w:tcPr>
            <w:tcW w:w="2393" w:type="dxa"/>
            <w:tcBorders>
              <w:top w:val="single" w:sz="4" w:space="0" w:color="7F7F7F"/>
              <w:left w:val="single" w:sz="4" w:space="0" w:color="7F7F7F"/>
              <w:bottom w:val="single" w:sz="4" w:space="0" w:color="7F7F7F"/>
              <w:right w:val="single" w:sz="4" w:space="0" w:color="7F7F7F"/>
            </w:tcBorders>
            <w:vAlign w:val="center"/>
          </w:tcPr>
          <w:p w14:paraId="568F0060" w14:textId="56F23FC3" w:rsidR="00C85464" w:rsidRPr="000933E8" w:rsidRDefault="00C85464" w:rsidP="007D1BA6">
            <w:pPr>
              <w:tabs>
                <w:tab w:val="right" w:pos="7200"/>
              </w:tabs>
              <w:spacing w:before="120" w:after="120"/>
              <w:rPr>
                <w:sz w:val="20"/>
                <w:szCs w:val="20"/>
              </w:rPr>
            </w:pPr>
            <w:r>
              <w:rPr>
                <w:sz w:val="20"/>
                <w:szCs w:val="20"/>
              </w:rPr>
              <w:t>Observations</w:t>
            </w:r>
          </w:p>
        </w:tc>
        <w:tc>
          <w:tcPr>
            <w:tcW w:w="6805" w:type="dxa"/>
            <w:tcBorders>
              <w:top w:val="single" w:sz="4" w:space="0" w:color="7F7F7F"/>
              <w:left w:val="single" w:sz="4" w:space="0" w:color="7F7F7F"/>
              <w:bottom w:val="single" w:sz="4" w:space="0" w:color="7F7F7F"/>
              <w:right w:val="single" w:sz="4" w:space="0" w:color="7F7F7F"/>
            </w:tcBorders>
            <w:vAlign w:val="center"/>
          </w:tcPr>
          <w:p w14:paraId="470E40AF" w14:textId="2A539084" w:rsidR="00C85464" w:rsidRPr="000933E8" w:rsidRDefault="00C85464" w:rsidP="007D1BA6">
            <w:pPr>
              <w:tabs>
                <w:tab w:val="right" w:pos="7200"/>
              </w:tabs>
              <w:spacing w:before="120" w:after="120"/>
              <w:rPr>
                <w:sz w:val="20"/>
                <w:szCs w:val="20"/>
              </w:rPr>
            </w:pPr>
            <w:r>
              <w:rPr>
                <w:sz w:val="20"/>
                <w:szCs w:val="20"/>
              </w:rPr>
              <w:t>Follow the guidelines for focused and general classroom observations of other teachers.</w:t>
            </w:r>
            <w:r w:rsidR="00D8199B">
              <w:rPr>
                <w:sz w:val="20"/>
                <w:szCs w:val="20"/>
              </w:rPr>
              <w:t xml:space="preserve"> </w:t>
            </w:r>
            <w:r w:rsidR="00D8199B" w:rsidRPr="000933E8">
              <w:rPr>
                <w:b/>
                <w:i/>
                <w:sz w:val="20"/>
                <w:szCs w:val="20"/>
              </w:rPr>
              <w:t xml:space="preserve">See guidelines </w:t>
            </w:r>
            <w:r w:rsidR="00D8199B">
              <w:rPr>
                <w:b/>
                <w:i/>
                <w:sz w:val="20"/>
                <w:szCs w:val="20"/>
              </w:rPr>
              <w:t xml:space="preserve">and forms </w:t>
            </w:r>
            <w:r w:rsidR="00D8199B" w:rsidRPr="000933E8">
              <w:rPr>
                <w:b/>
                <w:i/>
                <w:sz w:val="20"/>
                <w:szCs w:val="20"/>
              </w:rPr>
              <w:t>in the Appendix.</w:t>
            </w:r>
          </w:p>
        </w:tc>
      </w:tr>
      <w:tr w:rsidR="00161E3D" w:rsidRPr="000933E8" w14:paraId="0FE38365" w14:textId="77777777" w:rsidTr="00457AC2">
        <w:tc>
          <w:tcPr>
            <w:tcW w:w="2393" w:type="dxa"/>
            <w:tcBorders>
              <w:top w:val="single" w:sz="4" w:space="0" w:color="7F7F7F"/>
              <w:left w:val="single" w:sz="4" w:space="0" w:color="7F7F7F"/>
              <w:bottom w:val="single" w:sz="4" w:space="0" w:color="7F7F7F"/>
              <w:right w:val="single" w:sz="4" w:space="0" w:color="7F7F7F"/>
            </w:tcBorders>
            <w:vAlign w:val="center"/>
          </w:tcPr>
          <w:p w14:paraId="276CDE4E" w14:textId="3000D64D" w:rsidR="00161E3D" w:rsidRPr="000933E8" w:rsidRDefault="00161E3D" w:rsidP="007D1BA6">
            <w:pPr>
              <w:tabs>
                <w:tab w:val="right" w:pos="7200"/>
              </w:tabs>
              <w:spacing w:before="120" w:after="120"/>
              <w:rPr>
                <w:sz w:val="20"/>
                <w:szCs w:val="20"/>
              </w:rPr>
            </w:pPr>
            <w:r w:rsidRPr="000933E8">
              <w:rPr>
                <w:sz w:val="20"/>
                <w:szCs w:val="20"/>
              </w:rPr>
              <w:t>Parent Contact Report</w:t>
            </w:r>
          </w:p>
        </w:tc>
        <w:tc>
          <w:tcPr>
            <w:tcW w:w="6805" w:type="dxa"/>
            <w:tcBorders>
              <w:top w:val="single" w:sz="4" w:space="0" w:color="7F7F7F"/>
              <w:left w:val="single" w:sz="4" w:space="0" w:color="7F7F7F"/>
              <w:right w:val="single" w:sz="4" w:space="0" w:color="7F7F7F"/>
            </w:tcBorders>
            <w:vAlign w:val="center"/>
          </w:tcPr>
          <w:p w14:paraId="6893F9D0" w14:textId="58759D4A" w:rsidR="00161E3D" w:rsidRPr="000933E8" w:rsidRDefault="00161E3D" w:rsidP="00CC6BEC">
            <w:pPr>
              <w:tabs>
                <w:tab w:val="right" w:pos="7200"/>
              </w:tabs>
              <w:spacing w:before="120" w:after="120"/>
              <w:rPr>
                <w:sz w:val="20"/>
                <w:szCs w:val="20"/>
              </w:rPr>
            </w:pPr>
            <w:r w:rsidRPr="000933E8">
              <w:rPr>
                <w:sz w:val="20"/>
                <w:szCs w:val="20"/>
              </w:rPr>
              <w:t xml:space="preserve">Arrange to meet with the parents of one of your students and complete the form found in the </w:t>
            </w:r>
            <w:r w:rsidRPr="000933E8">
              <w:rPr>
                <w:b/>
                <w:i/>
                <w:sz w:val="20"/>
                <w:szCs w:val="20"/>
              </w:rPr>
              <w:t>Appendix</w:t>
            </w:r>
            <w:r w:rsidRPr="000933E8">
              <w:rPr>
                <w:sz w:val="20"/>
                <w:szCs w:val="20"/>
              </w:rPr>
              <w:t xml:space="preserve">. The report is due before Week </w:t>
            </w:r>
            <w:r w:rsidR="00CC6BEC">
              <w:rPr>
                <w:sz w:val="20"/>
                <w:szCs w:val="20"/>
              </w:rPr>
              <w:t>6</w:t>
            </w:r>
            <w:r w:rsidRPr="000933E8">
              <w:rPr>
                <w:sz w:val="20"/>
                <w:szCs w:val="20"/>
              </w:rPr>
              <w:t>.</w:t>
            </w:r>
          </w:p>
        </w:tc>
      </w:tr>
      <w:tr w:rsidR="00161E3D" w:rsidRPr="000933E8" w14:paraId="33DBF51F" w14:textId="77777777" w:rsidTr="00457AC2">
        <w:tc>
          <w:tcPr>
            <w:tcW w:w="2393" w:type="dxa"/>
            <w:tcBorders>
              <w:top w:val="single" w:sz="4" w:space="0" w:color="7F7F7F"/>
              <w:left w:val="single" w:sz="4" w:space="0" w:color="7F7F7F"/>
              <w:bottom w:val="single" w:sz="4" w:space="0" w:color="7F7F7F"/>
              <w:right w:val="single" w:sz="4" w:space="0" w:color="7F7F7F"/>
            </w:tcBorders>
            <w:vAlign w:val="center"/>
          </w:tcPr>
          <w:p w14:paraId="1DD5CCC4" w14:textId="1F15DB36" w:rsidR="00161E3D" w:rsidRPr="000933E8" w:rsidRDefault="00161E3D" w:rsidP="007D1BA6">
            <w:pPr>
              <w:tabs>
                <w:tab w:val="right" w:pos="7200"/>
              </w:tabs>
              <w:spacing w:before="120" w:after="120"/>
              <w:rPr>
                <w:sz w:val="20"/>
                <w:szCs w:val="20"/>
              </w:rPr>
            </w:pPr>
            <w:r w:rsidRPr="000933E8">
              <w:rPr>
                <w:sz w:val="20"/>
                <w:szCs w:val="20"/>
              </w:rPr>
              <w:t>Assessment Analysis &amp; Conclusions</w:t>
            </w:r>
          </w:p>
        </w:tc>
        <w:tc>
          <w:tcPr>
            <w:tcW w:w="6805" w:type="dxa"/>
            <w:tcBorders>
              <w:left w:val="single" w:sz="4" w:space="0" w:color="7F7F7F"/>
              <w:bottom w:val="single" w:sz="4" w:space="0" w:color="7F7F7F"/>
              <w:right w:val="single" w:sz="4" w:space="0" w:color="7F7F7F"/>
            </w:tcBorders>
            <w:vAlign w:val="center"/>
          </w:tcPr>
          <w:p w14:paraId="2E1D448F" w14:textId="24877598" w:rsidR="00161E3D" w:rsidRPr="000933E8" w:rsidRDefault="00161E3D" w:rsidP="007D1BA6">
            <w:pPr>
              <w:tabs>
                <w:tab w:val="right" w:pos="7200"/>
              </w:tabs>
              <w:spacing w:before="120" w:after="120"/>
              <w:rPr>
                <w:sz w:val="20"/>
                <w:szCs w:val="20"/>
              </w:rPr>
            </w:pPr>
            <w:r w:rsidRPr="000933E8">
              <w:rPr>
                <w:sz w:val="20"/>
                <w:szCs w:val="20"/>
              </w:rPr>
              <w:t xml:space="preserve">Complete the Assessment Analysis assignment as described in the </w:t>
            </w:r>
            <w:r w:rsidRPr="000933E8">
              <w:rPr>
                <w:b/>
                <w:i/>
                <w:sz w:val="20"/>
                <w:szCs w:val="20"/>
              </w:rPr>
              <w:t>Appendix.</w:t>
            </w:r>
          </w:p>
        </w:tc>
      </w:tr>
      <w:tr w:rsidR="00161E3D" w:rsidRPr="000933E8" w14:paraId="0B7CADBD" w14:textId="77777777" w:rsidTr="00457AC2">
        <w:tc>
          <w:tcPr>
            <w:tcW w:w="2393" w:type="dxa"/>
            <w:tcBorders>
              <w:top w:val="single" w:sz="4" w:space="0" w:color="7F7F7F"/>
              <w:left w:val="single" w:sz="4" w:space="0" w:color="7F7F7F"/>
              <w:bottom w:val="single" w:sz="4" w:space="0" w:color="7F7F7F"/>
              <w:right w:val="single" w:sz="4" w:space="0" w:color="7F7F7F"/>
            </w:tcBorders>
            <w:vAlign w:val="center"/>
          </w:tcPr>
          <w:p w14:paraId="26348393" w14:textId="18CB0350" w:rsidR="00161E3D" w:rsidRPr="000933E8" w:rsidRDefault="00161E3D" w:rsidP="007D1BA6">
            <w:pPr>
              <w:tabs>
                <w:tab w:val="right" w:pos="7200"/>
              </w:tabs>
              <w:spacing w:before="120" w:after="120"/>
              <w:rPr>
                <w:sz w:val="20"/>
                <w:szCs w:val="20"/>
              </w:rPr>
            </w:pPr>
            <w:r w:rsidRPr="000933E8">
              <w:rPr>
                <w:sz w:val="20"/>
                <w:szCs w:val="20"/>
              </w:rPr>
              <w:t>Technology Inclusion Lesson</w:t>
            </w:r>
          </w:p>
        </w:tc>
        <w:tc>
          <w:tcPr>
            <w:tcW w:w="6805" w:type="dxa"/>
            <w:tcBorders>
              <w:left w:val="single" w:sz="4" w:space="0" w:color="7F7F7F"/>
              <w:bottom w:val="single" w:sz="4" w:space="0" w:color="7F7F7F"/>
              <w:right w:val="single" w:sz="4" w:space="0" w:color="7F7F7F"/>
            </w:tcBorders>
            <w:vAlign w:val="center"/>
          </w:tcPr>
          <w:p w14:paraId="2304D56E" w14:textId="3A03BFE4" w:rsidR="00161E3D" w:rsidRPr="000933E8" w:rsidRDefault="000253A5" w:rsidP="000253A5">
            <w:pPr>
              <w:tabs>
                <w:tab w:val="right" w:pos="7200"/>
              </w:tabs>
              <w:spacing w:before="120" w:after="120"/>
              <w:rPr>
                <w:sz w:val="20"/>
                <w:szCs w:val="20"/>
              </w:rPr>
            </w:pPr>
            <w:r>
              <w:rPr>
                <w:sz w:val="20"/>
                <w:szCs w:val="20"/>
              </w:rPr>
              <w:t xml:space="preserve">Create, </w:t>
            </w:r>
            <w:r w:rsidR="00161E3D" w:rsidRPr="000933E8">
              <w:rPr>
                <w:sz w:val="20"/>
                <w:szCs w:val="20"/>
              </w:rPr>
              <w:t xml:space="preserve">teach </w:t>
            </w:r>
            <w:r>
              <w:rPr>
                <w:sz w:val="20"/>
                <w:szCs w:val="20"/>
              </w:rPr>
              <w:t xml:space="preserve">and reflect on </w:t>
            </w:r>
            <w:r w:rsidR="00161E3D" w:rsidRPr="000933E8">
              <w:rPr>
                <w:sz w:val="20"/>
                <w:szCs w:val="20"/>
              </w:rPr>
              <w:t>a single lesson in which student use of technology is an essential component. (Students must need the technology to learn the concept and/or skill</w:t>
            </w:r>
            <w:r w:rsidR="004C7490" w:rsidRPr="000933E8">
              <w:rPr>
                <w:sz w:val="20"/>
                <w:szCs w:val="20"/>
              </w:rPr>
              <w:t xml:space="preserve"> and to complete the lesson</w:t>
            </w:r>
            <w:r w:rsidR="00161E3D" w:rsidRPr="000933E8">
              <w:rPr>
                <w:sz w:val="20"/>
                <w:szCs w:val="20"/>
              </w:rPr>
              <w:t>.)</w:t>
            </w:r>
          </w:p>
        </w:tc>
      </w:tr>
      <w:tr w:rsidR="00161E3D" w:rsidRPr="000933E8" w14:paraId="4AC7A8CF" w14:textId="77777777" w:rsidTr="00457AC2">
        <w:tc>
          <w:tcPr>
            <w:tcW w:w="2393" w:type="dxa"/>
            <w:tcBorders>
              <w:top w:val="single" w:sz="4" w:space="0" w:color="7F7F7F"/>
              <w:left w:val="single" w:sz="4" w:space="0" w:color="7F7F7F"/>
              <w:bottom w:val="single" w:sz="4" w:space="0" w:color="7F7F7F"/>
              <w:right w:val="single" w:sz="4" w:space="0" w:color="7F7F7F"/>
            </w:tcBorders>
            <w:vAlign w:val="center"/>
          </w:tcPr>
          <w:p w14:paraId="4921D7CB" w14:textId="20BD174E" w:rsidR="00161E3D" w:rsidRPr="000933E8" w:rsidRDefault="00D86908" w:rsidP="007D1BA6">
            <w:pPr>
              <w:tabs>
                <w:tab w:val="right" w:pos="7200"/>
              </w:tabs>
              <w:spacing w:before="120" w:after="120"/>
              <w:rPr>
                <w:sz w:val="20"/>
                <w:szCs w:val="20"/>
              </w:rPr>
            </w:pPr>
            <w:r>
              <w:rPr>
                <w:sz w:val="20"/>
                <w:szCs w:val="20"/>
              </w:rPr>
              <w:t>Unit Plan</w:t>
            </w:r>
          </w:p>
        </w:tc>
        <w:tc>
          <w:tcPr>
            <w:tcW w:w="6805" w:type="dxa"/>
            <w:tcBorders>
              <w:top w:val="single" w:sz="4" w:space="0" w:color="7F7F7F"/>
              <w:left w:val="single" w:sz="4" w:space="0" w:color="7F7F7F"/>
              <w:bottom w:val="single" w:sz="4" w:space="0" w:color="7F7F7F"/>
              <w:right w:val="single" w:sz="4" w:space="0" w:color="7F7F7F"/>
            </w:tcBorders>
            <w:vAlign w:val="center"/>
          </w:tcPr>
          <w:p w14:paraId="0281DB53" w14:textId="274D840D" w:rsidR="00161E3D" w:rsidRPr="000933E8" w:rsidRDefault="00161E3D" w:rsidP="00D86908">
            <w:pPr>
              <w:tabs>
                <w:tab w:val="right" w:pos="7200"/>
              </w:tabs>
              <w:spacing w:before="120" w:after="120"/>
              <w:rPr>
                <w:sz w:val="20"/>
                <w:szCs w:val="20"/>
              </w:rPr>
            </w:pPr>
            <w:r w:rsidRPr="000933E8">
              <w:rPr>
                <w:sz w:val="20"/>
                <w:szCs w:val="20"/>
              </w:rPr>
              <w:t xml:space="preserve">Create a </w:t>
            </w:r>
            <w:r w:rsidR="00D86908">
              <w:rPr>
                <w:sz w:val="20"/>
                <w:szCs w:val="20"/>
              </w:rPr>
              <w:t>unit plan</w:t>
            </w:r>
            <w:r w:rsidRPr="000933E8">
              <w:rPr>
                <w:sz w:val="20"/>
                <w:szCs w:val="20"/>
              </w:rPr>
              <w:t xml:space="preserve"> for one of the topics in your curriculum. </w:t>
            </w:r>
            <w:r w:rsidRPr="000933E8">
              <w:rPr>
                <w:b/>
                <w:i/>
                <w:sz w:val="20"/>
                <w:szCs w:val="20"/>
              </w:rPr>
              <w:t>See guidelines in the Appendix.</w:t>
            </w:r>
            <w:r w:rsidRPr="000933E8">
              <w:rPr>
                <w:sz w:val="20"/>
                <w:szCs w:val="20"/>
              </w:rPr>
              <w:t xml:space="preserve"> The unit is due at the end of </w:t>
            </w:r>
            <w:r w:rsidR="00595CD0">
              <w:rPr>
                <w:sz w:val="20"/>
                <w:szCs w:val="20"/>
              </w:rPr>
              <w:t>student teaching</w:t>
            </w:r>
            <w:r w:rsidRPr="000933E8">
              <w:rPr>
                <w:sz w:val="20"/>
                <w:szCs w:val="20"/>
              </w:rPr>
              <w:t>.</w:t>
            </w:r>
          </w:p>
        </w:tc>
      </w:tr>
      <w:tr w:rsidR="00161E3D" w:rsidRPr="000933E8" w14:paraId="546CE6A3" w14:textId="77777777" w:rsidTr="00457AC2">
        <w:tc>
          <w:tcPr>
            <w:tcW w:w="2393" w:type="dxa"/>
            <w:tcBorders>
              <w:top w:val="single" w:sz="4" w:space="0" w:color="7F7F7F"/>
              <w:left w:val="single" w:sz="4" w:space="0" w:color="7F7F7F"/>
              <w:bottom w:val="single" w:sz="4" w:space="0" w:color="7F7F7F"/>
              <w:right w:val="single" w:sz="4" w:space="0" w:color="7F7F7F"/>
            </w:tcBorders>
            <w:vAlign w:val="center"/>
          </w:tcPr>
          <w:p w14:paraId="4D4826BB" w14:textId="54F6E1F5" w:rsidR="00161E3D" w:rsidRPr="000933E8" w:rsidRDefault="00161E3D" w:rsidP="007D1BA6">
            <w:pPr>
              <w:tabs>
                <w:tab w:val="right" w:pos="7200"/>
              </w:tabs>
              <w:spacing w:before="120" w:after="120"/>
              <w:rPr>
                <w:sz w:val="20"/>
                <w:szCs w:val="20"/>
              </w:rPr>
            </w:pPr>
            <w:r w:rsidRPr="000933E8">
              <w:rPr>
                <w:sz w:val="20"/>
                <w:szCs w:val="20"/>
              </w:rPr>
              <w:t>Mid-point and Final Reflections</w:t>
            </w:r>
          </w:p>
        </w:tc>
        <w:tc>
          <w:tcPr>
            <w:tcW w:w="6805" w:type="dxa"/>
            <w:tcBorders>
              <w:top w:val="single" w:sz="4" w:space="0" w:color="7F7F7F"/>
              <w:left w:val="single" w:sz="4" w:space="0" w:color="7F7F7F"/>
              <w:bottom w:val="single" w:sz="4" w:space="0" w:color="7F7F7F"/>
              <w:right w:val="single" w:sz="4" w:space="0" w:color="7F7F7F"/>
            </w:tcBorders>
            <w:vAlign w:val="center"/>
          </w:tcPr>
          <w:p w14:paraId="6402A47B" w14:textId="6AE59EEF" w:rsidR="00161E3D" w:rsidRPr="000933E8" w:rsidRDefault="00161E3D" w:rsidP="007D1BA6">
            <w:pPr>
              <w:tabs>
                <w:tab w:val="right" w:pos="7200"/>
              </w:tabs>
              <w:spacing w:before="120" w:after="120"/>
              <w:rPr>
                <w:sz w:val="20"/>
                <w:szCs w:val="20"/>
              </w:rPr>
            </w:pPr>
            <w:r w:rsidRPr="000933E8">
              <w:rPr>
                <w:sz w:val="20"/>
                <w:szCs w:val="20"/>
              </w:rPr>
              <w:t>Two reflections related to your progress are due – one for the Mid-point Evaluation (Week 5), and one for the Final Evaluation (Week 10).</w:t>
            </w:r>
            <w:r w:rsidR="000933E8" w:rsidRPr="000933E8">
              <w:rPr>
                <w:sz w:val="20"/>
                <w:szCs w:val="20"/>
              </w:rPr>
              <w:t xml:space="preserve"> The reflections are due </w:t>
            </w:r>
            <w:r w:rsidR="000933E8" w:rsidRPr="00BF088A">
              <w:rPr>
                <w:b/>
                <w:sz w:val="20"/>
                <w:szCs w:val="20"/>
              </w:rPr>
              <w:t>the</w:t>
            </w:r>
            <w:r w:rsidR="000933E8" w:rsidRPr="000933E8">
              <w:rPr>
                <w:sz w:val="20"/>
                <w:szCs w:val="20"/>
              </w:rPr>
              <w:t xml:space="preserve"> </w:t>
            </w:r>
            <w:r w:rsidR="000933E8" w:rsidRPr="00BF088A">
              <w:rPr>
                <w:b/>
                <w:sz w:val="20"/>
                <w:szCs w:val="20"/>
              </w:rPr>
              <w:t>week</w:t>
            </w:r>
            <w:r w:rsidR="000933E8" w:rsidRPr="000933E8">
              <w:rPr>
                <w:sz w:val="20"/>
                <w:szCs w:val="20"/>
              </w:rPr>
              <w:t xml:space="preserve"> </w:t>
            </w:r>
            <w:r w:rsidR="000933E8" w:rsidRPr="000933E8">
              <w:rPr>
                <w:b/>
                <w:sz w:val="20"/>
                <w:szCs w:val="20"/>
              </w:rPr>
              <w:t xml:space="preserve">before </w:t>
            </w:r>
            <w:r w:rsidR="000933E8" w:rsidRPr="000933E8">
              <w:rPr>
                <w:sz w:val="20"/>
                <w:szCs w:val="20"/>
              </w:rPr>
              <w:t>each three-way conference,</w:t>
            </w:r>
            <w:r w:rsidRPr="000933E8">
              <w:rPr>
                <w:sz w:val="20"/>
                <w:szCs w:val="20"/>
              </w:rPr>
              <w:t xml:space="preserve"> </w:t>
            </w:r>
            <w:r w:rsidRPr="000933E8">
              <w:rPr>
                <w:b/>
                <w:i/>
                <w:sz w:val="20"/>
                <w:szCs w:val="20"/>
              </w:rPr>
              <w:t>See guidelines in the Appendix.</w:t>
            </w:r>
          </w:p>
        </w:tc>
      </w:tr>
      <w:tr w:rsidR="00161E3D" w:rsidRPr="000933E8" w14:paraId="42CA3036" w14:textId="77777777" w:rsidTr="00457AC2">
        <w:tc>
          <w:tcPr>
            <w:tcW w:w="2393" w:type="dxa"/>
            <w:tcBorders>
              <w:top w:val="single" w:sz="4" w:space="0" w:color="7F7F7F"/>
              <w:left w:val="single" w:sz="4" w:space="0" w:color="7F7F7F"/>
              <w:bottom w:val="single" w:sz="4" w:space="0" w:color="7F7F7F"/>
              <w:right w:val="single" w:sz="4" w:space="0" w:color="7F7F7F"/>
            </w:tcBorders>
            <w:vAlign w:val="center"/>
          </w:tcPr>
          <w:p w14:paraId="68A3DF1C" w14:textId="077CC607" w:rsidR="00161E3D" w:rsidRPr="000933E8" w:rsidRDefault="00161E3D" w:rsidP="007D1BA6">
            <w:pPr>
              <w:tabs>
                <w:tab w:val="right" w:pos="7200"/>
              </w:tabs>
              <w:spacing w:before="120" w:after="120"/>
              <w:rPr>
                <w:sz w:val="20"/>
                <w:szCs w:val="20"/>
              </w:rPr>
            </w:pPr>
            <w:r w:rsidRPr="000933E8">
              <w:rPr>
                <w:sz w:val="20"/>
                <w:szCs w:val="20"/>
              </w:rPr>
              <w:t>Mid-point and Final Evaluations</w:t>
            </w:r>
          </w:p>
        </w:tc>
        <w:tc>
          <w:tcPr>
            <w:tcW w:w="6805" w:type="dxa"/>
            <w:tcBorders>
              <w:top w:val="single" w:sz="4" w:space="0" w:color="7F7F7F"/>
              <w:left w:val="single" w:sz="4" w:space="0" w:color="7F7F7F"/>
              <w:bottom w:val="single" w:sz="4" w:space="0" w:color="7F7F7F"/>
              <w:right w:val="single" w:sz="4" w:space="0" w:color="7F7F7F"/>
            </w:tcBorders>
            <w:vAlign w:val="center"/>
          </w:tcPr>
          <w:p w14:paraId="78ADE8D5" w14:textId="1960678B" w:rsidR="00161E3D" w:rsidRPr="000933E8" w:rsidRDefault="00161E3D" w:rsidP="009B4A77">
            <w:pPr>
              <w:tabs>
                <w:tab w:val="right" w:pos="7200"/>
              </w:tabs>
              <w:spacing w:before="120" w:after="120"/>
              <w:rPr>
                <w:sz w:val="20"/>
                <w:szCs w:val="20"/>
              </w:rPr>
            </w:pPr>
            <w:r w:rsidRPr="000933E8">
              <w:rPr>
                <w:sz w:val="20"/>
                <w:szCs w:val="20"/>
              </w:rPr>
              <w:t xml:space="preserve">At the midpoint and end of the </w:t>
            </w:r>
            <w:r w:rsidR="00595CD0">
              <w:rPr>
                <w:sz w:val="20"/>
                <w:szCs w:val="20"/>
              </w:rPr>
              <w:t>student teaching</w:t>
            </w:r>
            <w:r w:rsidRPr="000933E8">
              <w:rPr>
                <w:sz w:val="20"/>
                <w:szCs w:val="20"/>
              </w:rPr>
              <w:t>, evaluations are completed using the</w:t>
            </w:r>
            <w:r w:rsidR="009B4A77">
              <w:rPr>
                <w:sz w:val="20"/>
                <w:szCs w:val="20"/>
              </w:rPr>
              <w:t xml:space="preserve"> CEES</w:t>
            </w:r>
            <w:r w:rsidRPr="000933E8">
              <w:rPr>
                <w:sz w:val="20"/>
                <w:szCs w:val="20"/>
              </w:rPr>
              <w:t xml:space="preserve"> (Final Evaluation only). You (the </w:t>
            </w:r>
            <w:r w:rsidR="008F7B76">
              <w:rPr>
                <w:sz w:val="20"/>
                <w:szCs w:val="20"/>
              </w:rPr>
              <w:t>student teacher</w:t>
            </w:r>
            <w:r w:rsidRPr="000933E8">
              <w:rPr>
                <w:sz w:val="20"/>
                <w:szCs w:val="20"/>
              </w:rPr>
              <w:t xml:space="preserve">), your mentor, and your college supervisor will discuss your progress and performance together each time. </w:t>
            </w:r>
            <w:r w:rsidRPr="000933E8">
              <w:rPr>
                <w:b/>
                <w:i/>
                <w:sz w:val="20"/>
                <w:szCs w:val="20"/>
              </w:rPr>
              <w:t>See guidelines and forms in the Appendix.</w:t>
            </w:r>
            <w:r w:rsidRPr="000933E8">
              <w:rPr>
                <w:sz w:val="20"/>
                <w:szCs w:val="20"/>
              </w:rPr>
              <w:t xml:space="preserve"> </w:t>
            </w:r>
          </w:p>
        </w:tc>
      </w:tr>
      <w:tr w:rsidR="00161E3D" w:rsidRPr="000933E8" w14:paraId="73D8376D" w14:textId="77777777" w:rsidTr="00457AC2">
        <w:tc>
          <w:tcPr>
            <w:tcW w:w="2393" w:type="dxa"/>
            <w:tcBorders>
              <w:top w:val="single" w:sz="4" w:space="0" w:color="7F7F7F"/>
              <w:left w:val="single" w:sz="4" w:space="0" w:color="7F7F7F"/>
              <w:bottom w:val="single" w:sz="4" w:space="0" w:color="7F7F7F"/>
              <w:right w:val="single" w:sz="4" w:space="0" w:color="7F7F7F"/>
            </w:tcBorders>
            <w:vAlign w:val="center"/>
          </w:tcPr>
          <w:p w14:paraId="61A852C5" w14:textId="4538FB29" w:rsidR="00161E3D" w:rsidRPr="000933E8" w:rsidRDefault="009B4A77" w:rsidP="007D1BA6">
            <w:pPr>
              <w:tabs>
                <w:tab w:val="right" w:pos="7200"/>
              </w:tabs>
              <w:spacing w:before="120" w:after="120"/>
              <w:rPr>
                <w:sz w:val="20"/>
                <w:szCs w:val="20"/>
              </w:rPr>
            </w:pPr>
            <w:r>
              <w:rPr>
                <w:sz w:val="20"/>
                <w:szCs w:val="20"/>
              </w:rPr>
              <w:t>E-Folio</w:t>
            </w:r>
          </w:p>
        </w:tc>
        <w:tc>
          <w:tcPr>
            <w:tcW w:w="6805" w:type="dxa"/>
            <w:tcBorders>
              <w:top w:val="single" w:sz="4" w:space="0" w:color="7F7F7F"/>
              <w:left w:val="single" w:sz="4" w:space="0" w:color="7F7F7F"/>
              <w:right w:val="single" w:sz="4" w:space="0" w:color="7F7F7F"/>
            </w:tcBorders>
            <w:vAlign w:val="center"/>
          </w:tcPr>
          <w:p w14:paraId="644CDD71" w14:textId="4793B824" w:rsidR="00161E3D" w:rsidRPr="000933E8" w:rsidRDefault="00EA0B26" w:rsidP="009B4A77">
            <w:pPr>
              <w:tabs>
                <w:tab w:val="right" w:pos="7200"/>
              </w:tabs>
              <w:spacing w:before="120" w:after="120"/>
              <w:rPr>
                <w:sz w:val="20"/>
                <w:szCs w:val="20"/>
              </w:rPr>
            </w:pPr>
            <w:r w:rsidRPr="000933E8">
              <w:rPr>
                <w:sz w:val="20"/>
                <w:szCs w:val="20"/>
              </w:rPr>
              <w:t xml:space="preserve">Using the online student portfolio site, complete all required uploads and submissions, including the </w:t>
            </w:r>
            <w:r w:rsidR="009B4A77">
              <w:rPr>
                <w:sz w:val="20"/>
                <w:szCs w:val="20"/>
              </w:rPr>
              <w:t xml:space="preserve">E-Folio </w:t>
            </w:r>
            <w:r w:rsidRPr="000933E8">
              <w:rPr>
                <w:sz w:val="20"/>
                <w:szCs w:val="20"/>
              </w:rPr>
              <w:t>Reflection</w:t>
            </w:r>
            <w:r w:rsidR="009B4A77">
              <w:rPr>
                <w:sz w:val="20"/>
                <w:szCs w:val="20"/>
              </w:rPr>
              <w:t>s</w:t>
            </w:r>
            <w:r w:rsidRPr="000933E8">
              <w:rPr>
                <w:sz w:val="20"/>
                <w:szCs w:val="20"/>
              </w:rPr>
              <w:t>.</w:t>
            </w:r>
          </w:p>
        </w:tc>
      </w:tr>
      <w:tr w:rsidR="00161E3D" w:rsidRPr="000933E8" w14:paraId="7C1CD0CD" w14:textId="77777777" w:rsidTr="00457AC2">
        <w:tc>
          <w:tcPr>
            <w:tcW w:w="2393" w:type="dxa"/>
            <w:tcBorders>
              <w:top w:val="single" w:sz="4" w:space="0" w:color="7F7F7F"/>
              <w:left w:val="single" w:sz="4" w:space="0" w:color="7F7F7F"/>
              <w:bottom w:val="single" w:sz="4" w:space="0" w:color="7F7F7F"/>
              <w:right w:val="single" w:sz="4" w:space="0" w:color="7F7F7F"/>
            </w:tcBorders>
            <w:vAlign w:val="center"/>
          </w:tcPr>
          <w:p w14:paraId="6A9D3C5C" w14:textId="3FBA91EE" w:rsidR="00161E3D" w:rsidRPr="000933E8" w:rsidRDefault="00161E3D" w:rsidP="007D1BA6">
            <w:pPr>
              <w:tabs>
                <w:tab w:val="right" w:pos="7200"/>
              </w:tabs>
              <w:spacing w:before="120" w:after="120"/>
              <w:rPr>
                <w:sz w:val="20"/>
                <w:szCs w:val="20"/>
              </w:rPr>
            </w:pPr>
            <w:r w:rsidRPr="000933E8">
              <w:rPr>
                <w:sz w:val="20"/>
                <w:szCs w:val="20"/>
              </w:rPr>
              <w:t xml:space="preserve">Supervisor and Mentor </w:t>
            </w:r>
            <w:r w:rsidR="00B9192A">
              <w:rPr>
                <w:sz w:val="20"/>
                <w:szCs w:val="20"/>
              </w:rPr>
              <w:t>Te</w:t>
            </w:r>
            <w:r w:rsidRPr="000933E8">
              <w:rPr>
                <w:sz w:val="20"/>
                <w:szCs w:val="20"/>
              </w:rPr>
              <w:t>acher Evaluations</w:t>
            </w:r>
          </w:p>
        </w:tc>
        <w:tc>
          <w:tcPr>
            <w:tcW w:w="6805" w:type="dxa"/>
            <w:tcBorders>
              <w:top w:val="single" w:sz="4" w:space="0" w:color="7F7F7F"/>
              <w:left w:val="single" w:sz="4" w:space="0" w:color="7F7F7F"/>
              <w:bottom w:val="single" w:sz="4" w:space="0" w:color="7F7F7F"/>
              <w:right w:val="single" w:sz="4" w:space="0" w:color="7F7F7F"/>
            </w:tcBorders>
            <w:vAlign w:val="center"/>
          </w:tcPr>
          <w:p w14:paraId="2D21934E" w14:textId="481838CE" w:rsidR="00161E3D" w:rsidRPr="000933E8" w:rsidRDefault="00EA0B26" w:rsidP="007D1BA6">
            <w:pPr>
              <w:tabs>
                <w:tab w:val="right" w:pos="7200"/>
              </w:tabs>
              <w:spacing w:before="120" w:after="120"/>
              <w:rPr>
                <w:sz w:val="20"/>
                <w:szCs w:val="20"/>
              </w:rPr>
            </w:pPr>
            <w:r w:rsidRPr="000933E8">
              <w:rPr>
                <w:sz w:val="20"/>
                <w:szCs w:val="20"/>
              </w:rPr>
              <w:t xml:space="preserve">Complete the provided evaluations of your Mentor Teacher and College Supervisor. </w:t>
            </w:r>
            <w:r w:rsidRPr="000933E8">
              <w:rPr>
                <w:b/>
                <w:i/>
                <w:sz w:val="20"/>
                <w:szCs w:val="20"/>
              </w:rPr>
              <w:t>See forms in the Appendix.</w:t>
            </w:r>
            <w:r w:rsidRPr="000933E8">
              <w:rPr>
                <w:sz w:val="20"/>
                <w:szCs w:val="20"/>
              </w:rPr>
              <w:t xml:space="preserve"> These are completed at the end of the semester and are anonymous and confidential.</w:t>
            </w:r>
          </w:p>
        </w:tc>
      </w:tr>
      <w:tr w:rsidR="00B9192A" w:rsidRPr="000933E8" w14:paraId="1971D9BB" w14:textId="77777777" w:rsidTr="00457AC2">
        <w:tc>
          <w:tcPr>
            <w:tcW w:w="2393" w:type="dxa"/>
            <w:tcBorders>
              <w:top w:val="single" w:sz="4" w:space="0" w:color="7F7F7F"/>
              <w:left w:val="nil"/>
              <w:bottom w:val="nil"/>
              <w:right w:val="nil"/>
            </w:tcBorders>
            <w:vAlign w:val="center"/>
          </w:tcPr>
          <w:p w14:paraId="7AE3EA55" w14:textId="77777777" w:rsidR="00B9192A" w:rsidRPr="000933E8" w:rsidRDefault="00B9192A" w:rsidP="007D1BA6">
            <w:pPr>
              <w:tabs>
                <w:tab w:val="right" w:pos="7200"/>
              </w:tabs>
              <w:rPr>
                <w:sz w:val="20"/>
                <w:szCs w:val="20"/>
              </w:rPr>
            </w:pPr>
          </w:p>
        </w:tc>
        <w:tc>
          <w:tcPr>
            <w:tcW w:w="6805" w:type="dxa"/>
            <w:tcBorders>
              <w:top w:val="single" w:sz="4" w:space="0" w:color="7F7F7F"/>
              <w:left w:val="nil"/>
              <w:bottom w:val="nil"/>
              <w:right w:val="nil"/>
            </w:tcBorders>
            <w:vAlign w:val="center"/>
          </w:tcPr>
          <w:p w14:paraId="14A1ACE0" w14:textId="77777777" w:rsidR="00B9192A" w:rsidRPr="000933E8" w:rsidRDefault="00B9192A" w:rsidP="007D1BA6">
            <w:pPr>
              <w:tabs>
                <w:tab w:val="right" w:pos="7200"/>
              </w:tabs>
              <w:rPr>
                <w:sz w:val="20"/>
                <w:szCs w:val="20"/>
              </w:rPr>
            </w:pPr>
          </w:p>
        </w:tc>
      </w:tr>
    </w:tbl>
    <w:p w14:paraId="67690423" w14:textId="67F71D6F" w:rsidR="00927115" w:rsidRPr="004A1249" w:rsidRDefault="00927115">
      <w:pPr>
        <w:rPr>
          <w:szCs w:val="24"/>
        </w:rPr>
      </w:pPr>
    </w:p>
    <w:p w14:paraId="4B40350E" w14:textId="77777777" w:rsidR="00611419" w:rsidRDefault="00611419" w:rsidP="00EC7DB6">
      <w:pPr>
        <w:pStyle w:val="TitlesCaps"/>
        <w:tabs>
          <w:tab w:val="clear" w:pos="4320"/>
        </w:tabs>
        <w:spacing w:before="120" w:after="120" w:line="240" w:lineRule="auto"/>
        <w:ind w:left="0"/>
        <w:sectPr w:rsidR="00611419" w:rsidSect="007D1BA6">
          <w:pgSz w:w="11900" w:h="16820" w:code="1"/>
          <w:pgMar w:top="1080" w:right="1080" w:bottom="720" w:left="1440" w:header="720" w:footer="720" w:gutter="0"/>
          <w:cols w:space="720"/>
          <w:titlePg/>
          <w:docGrid w:linePitch="326"/>
        </w:sectPr>
      </w:pPr>
    </w:p>
    <w:p w14:paraId="71253915" w14:textId="2F8101AC" w:rsidR="00300A77" w:rsidRDefault="00300A77" w:rsidP="00344364">
      <w:pPr>
        <w:pStyle w:val="Heading1"/>
      </w:pPr>
      <w:bookmarkStart w:id="13" w:name="_Toc284676387"/>
      <w:bookmarkStart w:id="14" w:name="_Toc284676972"/>
      <w:bookmarkStart w:id="15" w:name="_Toc284683891"/>
      <w:r w:rsidRPr="00C76CCA">
        <w:lastRenderedPageBreak/>
        <w:t>Assignment Timeline</w:t>
      </w:r>
      <w:bookmarkEnd w:id="13"/>
      <w:bookmarkEnd w:id="14"/>
      <w:bookmarkEnd w:id="15"/>
    </w:p>
    <w:p w14:paraId="044A7700" w14:textId="77777777" w:rsidR="00300A77" w:rsidRDefault="00300A77"/>
    <w:tbl>
      <w:tblPr>
        <w:tblStyle w:val="TableGrid"/>
        <w:tblW w:w="0" w:type="auto"/>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ook w:val="04A0" w:firstRow="1" w:lastRow="0" w:firstColumn="1" w:lastColumn="0" w:noHBand="0" w:noVBand="1"/>
      </w:tblPr>
      <w:tblGrid>
        <w:gridCol w:w="1987"/>
        <w:gridCol w:w="7613"/>
      </w:tblGrid>
      <w:tr w:rsidR="0019451C" w:rsidRPr="00685126" w14:paraId="0D0BEDE8" w14:textId="0E27CC2B" w:rsidTr="00457AC2">
        <w:tc>
          <w:tcPr>
            <w:tcW w:w="0" w:type="auto"/>
          </w:tcPr>
          <w:p w14:paraId="0DA1A807" w14:textId="66FAF0EF" w:rsidR="0019451C" w:rsidRPr="00685126" w:rsidRDefault="0019451C" w:rsidP="0019451C">
            <w:pPr>
              <w:spacing w:before="80" w:after="80"/>
              <w:jc w:val="center"/>
              <w:rPr>
                <w:b/>
              </w:rPr>
            </w:pPr>
            <w:r w:rsidRPr="00685126">
              <w:rPr>
                <w:b/>
              </w:rPr>
              <w:t>Week</w:t>
            </w:r>
          </w:p>
        </w:tc>
        <w:tc>
          <w:tcPr>
            <w:tcW w:w="7613" w:type="dxa"/>
            <w:tcBorders>
              <w:left w:val="single" w:sz="4" w:space="0" w:color="auto"/>
            </w:tcBorders>
            <w:vAlign w:val="center"/>
          </w:tcPr>
          <w:p w14:paraId="27D03CC1" w14:textId="72BC97A6" w:rsidR="0019451C" w:rsidRPr="00685126" w:rsidRDefault="0019451C" w:rsidP="0019451C">
            <w:pPr>
              <w:spacing w:before="80" w:after="80"/>
              <w:ind w:left="119"/>
              <w:jc w:val="center"/>
              <w:rPr>
                <w:b/>
              </w:rPr>
            </w:pPr>
            <w:r w:rsidRPr="00685126">
              <w:rPr>
                <w:b/>
              </w:rPr>
              <w:t>Assignment Due</w:t>
            </w:r>
          </w:p>
        </w:tc>
      </w:tr>
      <w:tr w:rsidR="0019451C" w14:paraId="3A4C5075" w14:textId="71DA37BE" w:rsidTr="00457AC2">
        <w:tc>
          <w:tcPr>
            <w:tcW w:w="0" w:type="auto"/>
            <w:vAlign w:val="center"/>
          </w:tcPr>
          <w:p w14:paraId="18442C8C" w14:textId="46D40292" w:rsidR="0019451C" w:rsidRDefault="0019451C" w:rsidP="0019451C">
            <w:pPr>
              <w:spacing w:before="80" w:after="80"/>
              <w:jc w:val="center"/>
            </w:pPr>
            <w:r>
              <w:t>Pre-placement 1</w:t>
            </w:r>
          </w:p>
        </w:tc>
        <w:tc>
          <w:tcPr>
            <w:tcW w:w="7613" w:type="dxa"/>
            <w:vMerge w:val="restart"/>
            <w:tcBorders>
              <w:left w:val="single" w:sz="4" w:space="0" w:color="auto"/>
            </w:tcBorders>
            <w:vAlign w:val="center"/>
          </w:tcPr>
          <w:p w14:paraId="49DB24C9" w14:textId="77777777" w:rsidR="0019451C" w:rsidRDefault="0019451C" w:rsidP="0019451C">
            <w:pPr>
              <w:spacing w:before="80" w:after="80"/>
              <w:ind w:left="119"/>
            </w:pPr>
            <w:r>
              <w:t>Attend Seminar</w:t>
            </w:r>
          </w:p>
          <w:p w14:paraId="5B996756" w14:textId="4579C399" w:rsidR="0019451C" w:rsidRDefault="004848B5" w:rsidP="00615AE7">
            <w:pPr>
              <w:spacing w:before="80" w:after="80"/>
              <w:ind w:left="119"/>
            </w:pPr>
            <w:r>
              <w:t>V</w:t>
            </w:r>
            <w:r w:rsidR="0019451C">
              <w:t>isit your placement school to meet your mentor teacher and the school’s principal.</w:t>
            </w:r>
          </w:p>
        </w:tc>
      </w:tr>
      <w:tr w:rsidR="0019451C" w14:paraId="26BD003E" w14:textId="0D3CF28E" w:rsidTr="00457AC2">
        <w:tc>
          <w:tcPr>
            <w:tcW w:w="0" w:type="auto"/>
            <w:vAlign w:val="center"/>
          </w:tcPr>
          <w:p w14:paraId="1CB775A4" w14:textId="7655FD99" w:rsidR="0019451C" w:rsidRDefault="0019451C" w:rsidP="0019451C">
            <w:pPr>
              <w:spacing w:before="80" w:after="80"/>
              <w:jc w:val="center"/>
            </w:pPr>
            <w:r>
              <w:t>Pre-placement 2</w:t>
            </w:r>
          </w:p>
        </w:tc>
        <w:tc>
          <w:tcPr>
            <w:tcW w:w="7613" w:type="dxa"/>
            <w:vMerge/>
            <w:tcBorders>
              <w:left w:val="single" w:sz="4" w:space="0" w:color="auto"/>
            </w:tcBorders>
            <w:vAlign w:val="center"/>
          </w:tcPr>
          <w:p w14:paraId="7631DC38" w14:textId="77777777" w:rsidR="0019451C" w:rsidRDefault="0019451C" w:rsidP="0019451C">
            <w:pPr>
              <w:spacing w:before="80" w:after="80"/>
              <w:ind w:left="972"/>
            </w:pPr>
          </w:p>
        </w:tc>
      </w:tr>
      <w:tr w:rsidR="0019451C" w14:paraId="7BF76F3D" w14:textId="4308FCDC" w:rsidTr="00457AC2">
        <w:tc>
          <w:tcPr>
            <w:tcW w:w="0" w:type="auto"/>
            <w:vAlign w:val="center"/>
          </w:tcPr>
          <w:p w14:paraId="3BBF14C7" w14:textId="3D40D9F5" w:rsidR="0019451C" w:rsidRDefault="0019451C" w:rsidP="0019451C">
            <w:pPr>
              <w:spacing w:before="80" w:after="80"/>
              <w:jc w:val="center"/>
            </w:pPr>
            <w:r>
              <w:t>Pre-placement 3</w:t>
            </w:r>
          </w:p>
        </w:tc>
        <w:tc>
          <w:tcPr>
            <w:tcW w:w="7613" w:type="dxa"/>
            <w:vMerge/>
            <w:tcBorders>
              <w:left w:val="single" w:sz="4" w:space="0" w:color="auto"/>
            </w:tcBorders>
            <w:vAlign w:val="center"/>
          </w:tcPr>
          <w:p w14:paraId="4AD94BC7" w14:textId="77777777" w:rsidR="0019451C" w:rsidRDefault="0019451C" w:rsidP="0019451C">
            <w:pPr>
              <w:spacing w:before="80" w:after="80"/>
              <w:ind w:left="972"/>
            </w:pPr>
          </w:p>
        </w:tc>
      </w:tr>
      <w:tr w:rsidR="0019451C" w14:paraId="366DCCCF" w14:textId="2896464D" w:rsidTr="00457AC2">
        <w:trPr>
          <w:trHeight w:val="836"/>
        </w:trPr>
        <w:tc>
          <w:tcPr>
            <w:tcW w:w="0" w:type="auto"/>
            <w:vAlign w:val="center"/>
          </w:tcPr>
          <w:p w14:paraId="1DB2A18B" w14:textId="67BBAA16" w:rsidR="0019451C" w:rsidRDefault="0019451C" w:rsidP="000838E4">
            <w:pPr>
              <w:spacing w:before="80" w:after="80"/>
              <w:jc w:val="center"/>
            </w:pPr>
            <w:r>
              <w:t>1</w:t>
            </w:r>
          </w:p>
        </w:tc>
        <w:tc>
          <w:tcPr>
            <w:tcW w:w="7613" w:type="dxa"/>
            <w:tcBorders>
              <w:left w:val="single" w:sz="4" w:space="0" w:color="auto"/>
            </w:tcBorders>
            <w:vAlign w:val="center"/>
          </w:tcPr>
          <w:p w14:paraId="113E4CC3" w14:textId="77777777" w:rsidR="0019451C" w:rsidRDefault="0019451C" w:rsidP="0019451C">
            <w:pPr>
              <w:spacing w:before="80" w:after="80"/>
              <w:ind w:left="119"/>
            </w:pPr>
            <w:r>
              <w:t xml:space="preserve">Journal </w:t>
            </w:r>
          </w:p>
          <w:p w14:paraId="2813C23A" w14:textId="02B03951" w:rsidR="0019451C" w:rsidRDefault="001D33C8" w:rsidP="0019451C">
            <w:pPr>
              <w:spacing w:before="80" w:after="80"/>
              <w:ind w:left="119"/>
            </w:pPr>
            <w:r>
              <w:t xml:space="preserve">Observations: </w:t>
            </w:r>
            <w:r w:rsidR="00A63DE4">
              <w:t>Classroom Management (3); Instructional Strategies (3)</w:t>
            </w:r>
          </w:p>
        </w:tc>
      </w:tr>
      <w:tr w:rsidR="0019451C" w14:paraId="04F93A2D" w14:textId="7789F3BC" w:rsidTr="00457AC2">
        <w:trPr>
          <w:trHeight w:val="1025"/>
        </w:trPr>
        <w:tc>
          <w:tcPr>
            <w:tcW w:w="0" w:type="auto"/>
            <w:vAlign w:val="center"/>
          </w:tcPr>
          <w:p w14:paraId="2D56FDBD" w14:textId="2578F4F2" w:rsidR="0019451C" w:rsidRDefault="0019451C" w:rsidP="000838E4">
            <w:pPr>
              <w:spacing w:before="80" w:after="80"/>
              <w:jc w:val="center"/>
            </w:pPr>
            <w:r>
              <w:t>2</w:t>
            </w:r>
          </w:p>
        </w:tc>
        <w:tc>
          <w:tcPr>
            <w:tcW w:w="7613" w:type="dxa"/>
            <w:tcBorders>
              <w:left w:val="single" w:sz="4" w:space="0" w:color="auto"/>
            </w:tcBorders>
          </w:tcPr>
          <w:p w14:paraId="1E8509C7" w14:textId="77777777" w:rsidR="0019451C" w:rsidRDefault="0019451C" w:rsidP="0019451C">
            <w:pPr>
              <w:spacing w:before="80" w:after="80"/>
              <w:ind w:left="119"/>
            </w:pPr>
            <w:r w:rsidRPr="00DE6708">
              <w:t>Journal</w:t>
            </w:r>
            <w:r>
              <w:t xml:space="preserve"> </w:t>
            </w:r>
          </w:p>
          <w:p w14:paraId="3756D944" w14:textId="52B6E5C0" w:rsidR="0019451C" w:rsidRDefault="00A63DE4" w:rsidP="0019451C">
            <w:pPr>
              <w:spacing w:before="80" w:after="80"/>
              <w:ind w:left="119"/>
            </w:pPr>
            <w:r>
              <w:t>Observations: Assessment Practices (3); CM + IS (3)</w:t>
            </w:r>
            <w:r w:rsidR="0019451C">
              <w:t xml:space="preserve"> </w:t>
            </w:r>
          </w:p>
          <w:p w14:paraId="02586A23" w14:textId="0BAA4051" w:rsidR="0019451C" w:rsidRDefault="0019451C" w:rsidP="0019451C">
            <w:pPr>
              <w:spacing w:before="80" w:after="80"/>
              <w:ind w:left="119"/>
            </w:pPr>
            <w:r>
              <w:t>Lesson Plans</w:t>
            </w:r>
            <w:r w:rsidR="001D33C8">
              <w:t>: Starters/Closers</w:t>
            </w:r>
            <w:r w:rsidR="00A63DE4">
              <w:t xml:space="preserve"> (3)</w:t>
            </w:r>
          </w:p>
        </w:tc>
      </w:tr>
      <w:tr w:rsidR="0019451C" w14:paraId="1D6003FB" w14:textId="56B5DC2D" w:rsidTr="00457AC2">
        <w:trPr>
          <w:trHeight w:val="1097"/>
        </w:trPr>
        <w:tc>
          <w:tcPr>
            <w:tcW w:w="0" w:type="auto"/>
            <w:tcBorders>
              <w:bottom w:val="single" w:sz="4" w:space="0" w:color="808080"/>
            </w:tcBorders>
            <w:vAlign w:val="center"/>
          </w:tcPr>
          <w:p w14:paraId="68397104" w14:textId="2C59B16C" w:rsidR="0019451C" w:rsidRDefault="0019451C" w:rsidP="000838E4">
            <w:pPr>
              <w:spacing w:before="80" w:after="80"/>
              <w:jc w:val="center"/>
            </w:pPr>
            <w:r>
              <w:t>3</w:t>
            </w:r>
          </w:p>
        </w:tc>
        <w:tc>
          <w:tcPr>
            <w:tcW w:w="7613" w:type="dxa"/>
            <w:tcBorders>
              <w:left w:val="single" w:sz="4" w:space="0" w:color="auto"/>
              <w:bottom w:val="single" w:sz="4" w:space="0" w:color="808080"/>
            </w:tcBorders>
          </w:tcPr>
          <w:p w14:paraId="41509A17" w14:textId="77777777" w:rsidR="0019451C" w:rsidRDefault="0019451C" w:rsidP="0019451C">
            <w:pPr>
              <w:spacing w:before="80" w:after="80"/>
              <w:ind w:left="119"/>
            </w:pPr>
            <w:r w:rsidRPr="00DE6708">
              <w:t>Journal</w:t>
            </w:r>
            <w:r>
              <w:t xml:space="preserve"> </w:t>
            </w:r>
          </w:p>
          <w:p w14:paraId="3F2ABB3E" w14:textId="659E7856" w:rsidR="0019451C" w:rsidRDefault="00A63DE4" w:rsidP="0019451C">
            <w:pPr>
              <w:spacing w:before="80" w:after="80"/>
              <w:ind w:left="119"/>
            </w:pPr>
            <w:r>
              <w:t>Observations: IS + AP (3); CM + IS + AP (3)</w:t>
            </w:r>
            <w:r w:rsidR="0019451C">
              <w:t xml:space="preserve"> </w:t>
            </w:r>
          </w:p>
          <w:p w14:paraId="19CC8337" w14:textId="1D722537" w:rsidR="0019451C" w:rsidRDefault="0019451C" w:rsidP="00A63DE4">
            <w:pPr>
              <w:spacing w:before="80" w:after="80"/>
              <w:ind w:left="119"/>
            </w:pPr>
            <w:r>
              <w:t>Lesson Plans</w:t>
            </w:r>
            <w:r w:rsidR="001D33C8">
              <w:t xml:space="preserve">: </w:t>
            </w:r>
            <w:r w:rsidR="00A63DE4">
              <w:t>Main Activity (3)</w:t>
            </w:r>
          </w:p>
        </w:tc>
      </w:tr>
      <w:tr w:rsidR="0019451C" w14:paraId="53058DF5" w14:textId="65A5AEAC" w:rsidTr="00457AC2">
        <w:trPr>
          <w:trHeight w:val="800"/>
        </w:trPr>
        <w:tc>
          <w:tcPr>
            <w:tcW w:w="0" w:type="auto"/>
            <w:tcBorders>
              <w:bottom w:val="single" w:sz="4" w:space="0" w:color="808080"/>
            </w:tcBorders>
            <w:vAlign w:val="center"/>
          </w:tcPr>
          <w:p w14:paraId="07856929" w14:textId="07F836FB" w:rsidR="0019451C" w:rsidRDefault="0019451C" w:rsidP="000838E4">
            <w:pPr>
              <w:spacing w:before="80" w:after="80"/>
              <w:jc w:val="center"/>
            </w:pPr>
            <w:r>
              <w:t>4</w:t>
            </w:r>
          </w:p>
        </w:tc>
        <w:tc>
          <w:tcPr>
            <w:tcW w:w="7613" w:type="dxa"/>
            <w:tcBorders>
              <w:left w:val="single" w:sz="4" w:space="0" w:color="auto"/>
              <w:bottom w:val="single" w:sz="4" w:space="0" w:color="808080"/>
            </w:tcBorders>
          </w:tcPr>
          <w:p w14:paraId="2475E38A" w14:textId="77777777" w:rsidR="0019451C" w:rsidRDefault="0019451C" w:rsidP="0019451C">
            <w:pPr>
              <w:spacing w:before="80" w:after="80"/>
              <w:ind w:left="119"/>
            </w:pPr>
            <w:r w:rsidRPr="00DE6708">
              <w:t>Journal</w:t>
            </w:r>
            <w:r>
              <w:t xml:space="preserve"> </w:t>
            </w:r>
          </w:p>
          <w:p w14:paraId="202AEE4D" w14:textId="0F33145D" w:rsidR="0019451C" w:rsidRDefault="0019451C" w:rsidP="00A63DE4">
            <w:pPr>
              <w:spacing w:before="80" w:after="80"/>
              <w:ind w:left="119"/>
            </w:pPr>
            <w:r>
              <w:t>Lesson Plans</w:t>
            </w:r>
            <w:r w:rsidR="001D33C8">
              <w:t xml:space="preserve">: </w:t>
            </w:r>
            <w:r w:rsidR="00A63DE4">
              <w:t>Full Lesson (3)</w:t>
            </w:r>
          </w:p>
        </w:tc>
      </w:tr>
      <w:tr w:rsidR="0019451C" w14:paraId="659857BB" w14:textId="057C70DC" w:rsidTr="00457AC2">
        <w:trPr>
          <w:trHeight w:val="1727"/>
        </w:trPr>
        <w:tc>
          <w:tcPr>
            <w:tcW w:w="0" w:type="auto"/>
            <w:tcBorders>
              <w:bottom w:val="single" w:sz="4" w:space="0" w:color="808080"/>
            </w:tcBorders>
            <w:vAlign w:val="center"/>
          </w:tcPr>
          <w:p w14:paraId="1723C20E" w14:textId="18A0DF79" w:rsidR="0019451C" w:rsidRDefault="0019451C" w:rsidP="000838E4">
            <w:pPr>
              <w:spacing w:before="80" w:after="80"/>
              <w:jc w:val="center"/>
            </w:pPr>
            <w:r>
              <w:t>5: Mid-point</w:t>
            </w:r>
          </w:p>
        </w:tc>
        <w:tc>
          <w:tcPr>
            <w:tcW w:w="7613" w:type="dxa"/>
            <w:tcBorders>
              <w:left w:val="single" w:sz="4" w:space="0" w:color="auto"/>
              <w:bottom w:val="single" w:sz="4" w:space="0" w:color="808080"/>
            </w:tcBorders>
          </w:tcPr>
          <w:p w14:paraId="53DF9485" w14:textId="77777777" w:rsidR="0019451C" w:rsidRDefault="0019451C" w:rsidP="0019451C">
            <w:pPr>
              <w:spacing w:before="80" w:after="80"/>
              <w:ind w:left="119"/>
            </w:pPr>
            <w:r w:rsidRPr="00DE6708">
              <w:t>Journal</w:t>
            </w:r>
            <w:r>
              <w:t xml:space="preserve"> </w:t>
            </w:r>
          </w:p>
          <w:p w14:paraId="5119917D" w14:textId="29023F6D" w:rsidR="0019451C" w:rsidRDefault="00F75E76" w:rsidP="0019451C">
            <w:pPr>
              <w:spacing w:before="80" w:after="80"/>
              <w:ind w:left="119"/>
            </w:pPr>
            <w:r>
              <w:t>Lesson Plans: Full Responsibility</w:t>
            </w:r>
          </w:p>
          <w:p w14:paraId="0DCC0D4E" w14:textId="77777777" w:rsidR="0019451C" w:rsidRDefault="0019451C" w:rsidP="0019451C">
            <w:pPr>
              <w:spacing w:before="80" w:after="80"/>
              <w:ind w:left="119"/>
            </w:pPr>
            <w:r>
              <w:t xml:space="preserve">Mid-point reflection </w:t>
            </w:r>
          </w:p>
          <w:p w14:paraId="3D4B4058" w14:textId="77777777" w:rsidR="0019451C" w:rsidRDefault="0019451C" w:rsidP="0019451C">
            <w:pPr>
              <w:spacing w:before="80" w:after="80"/>
              <w:ind w:left="119"/>
            </w:pPr>
            <w:r>
              <w:t>Mid-point Conference</w:t>
            </w:r>
          </w:p>
          <w:p w14:paraId="120249A5" w14:textId="6A07F7AE" w:rsidR="0019451C" w:rsidRDefault="00DB6044" w:rsidP="00DB6044">
            <w:pPr>
              <w:spacing w:before="80" w:after="80"/>
              <w:ind w:left="119"/>
            </w:pPr>
            <w:r>
              <w:t>Clinical Experience Evaluation Survey</w:t>
            </w:r>
          </w:p>
        </w:tc>
      </w:tr>
      <w:tr w:rsidR="0019451C" w14:paraId="50CB241F" w14:textId="2525E1EF" w:rsidTr="00457AC2">
        <w:trPr>
          <w:trHeight w:val="2051"/>
        </w:trPr>
        <w:tc>
          <w:tcPr>
            <w:tcW w:w="0" w:type="auto"/>
            <w:vAlign w:val="center"/>
          </w:tcPr>
          <w:p w14:paraId="206A81AB" w14:textId="778DE0C4" w:rsidR="0019451C" w:rsidRDefault="0019451C" w:rsidP="000838E4">
            <w:pPr>
              <w:spacing w:before="80" w:after="80"/>
              <w:jc w:val="center"/>
            </w:pPr>
            <w:r>
              <w:t>6, 7, 8, and 9</w:t>
            </w:r>
          </w:p>
        </w:tc>
        <w:tc>
          <w:tcPr>
            <w:tcW w:w="7613" w:type="dxa"/>
            <w:tcBorders>
              <w:left w:val="single" w:sz="4" w:space="0" w:color="auto"/>
              <w:bottom w:val="single" w:sz="4" w:space="0" w:color="808080"/>
            </w:tcBorders>
            <w:vAlign w:val="center"/>
          </w:tcPr>
          <w:p w14:paraId="487B8F52" w14:textId="77777777" w:rsidR="0019451C" w:rsidRDefault="0019451C" w:rsidP="0019451C">
            <w:pPr>
              <w:spacing w:before="80" w:after="80"/>
              <w:ind w:left="119"/>
            </w:pPr>
            <w:r w:rsidRPr="00DE6708">
              <w:t>Journal</w:t>
            </w:r>
            <w:r>
              <w:t xml:space="preserve"> </w:t>
            </w:r>
          </w:p>
          <w:p w14:paraId="3CE0B759" w14:textId="71210D33" w:rsidR="0019451C" w:rsidRDefault="00F75E76" w:rsidP="0019451C">
            <w:pPr>
              <w:spacing w:before="80" w:after="80"/>
              <w:ind w:left="119"/>
            </w:pPr>
            <w:r>
              <w:t>Lesson Plans: Full Responsibility</w:t>
            </w:r>
          </w:p>
          <w:p w14:paraId="402D3E01" w14:textId="77777777" w:rsidR="0019451C" w:rsidRDefault="0019451C" w:rsidP="0019451C">
            <w:pPr>
              <w:spacing w:before="80" w:after="80"/>
              <w:ind w:left="119"/>
            </w:pPr>
            <w:r>
              <w:t>Assessment Analysis</w:t>
            </w:r>
          </w:p>
          <w:p w14:paraId="0BDDEC05" w14:textId="77777777" w:rsidR="0019451C" w:rsidRDefault="0019451C" w:rsidP="0019451C">
            <w:pPr>
              <w:spacing w:before="80" w:after="80"/>
              <w:ind w:left="119"/>
            </w:pPr>
            <w:r>
              <w:t xml:space="preserve">Technology Infusion Lesson </w:t>
            </w:r>
          </w:p>
          <w:p w14:paraId="7D6C9934" w14:textId="2B4E5806" w:rsidR="0019451C" w:rsidRDefault="00D86908" w:rsidP="0019451C">
            <w:pPr>
              <w:spacing w:before="80" w:after="80"/>
              <w:ind w:left="119"/>
            </w:pPr>
            <w:r>
              <w:t>Unit Plan</w:t>
            </w:r>
          </w:p>
          <w:p w14:paraId="3959669D" w14:textId="576939E9" w:rsidR="0019451C" w:rsidRDefault="0019451C" w:rsidP="0019451C">
            <w:pPr>
              <w:spacing w:before="80" w:after="80"/>
              <w:ind w:left="119"/>
            </w:pPr>
            <w:r>
              <w:t>Parent Contact Report</w:t>
            </w:r>
          </w:p>
        </w:tc>
      </w:tr>
      <w:tr w:rsidR="0019451C" w14:paraId="716CD947" w14:textId="02679808" w:rsidTr="00457AC2">
        <w:trPr>
          <w:trHeight w:val="2177"/>
        </w:trPr>
        <w:tc>
          <w:tcPr>
            <w:tcW w:w="0" w:type="auto"/>
            <w:vAlign w:val="center"/>
          </w:tcPr>
          <w:p w14:paraId="593C59F0" w14:textId="6EA9EE02" w:rsidR="0019451C" w:rsidRDefault="0019451C" w:rsidP="000838E4">
            <w:pPr>
              <w:spacing w:before="80" w:after="80"/>
              <w:jc w:val="center"/>
            </w:pPr>
            <w:r>
              <w:t>10: Final</w:t>
            </w:r>
          </w:p>
        </w:tc>
        <w:tc>
          <w:tcPr>
            <w:tcW w:w="7613" w:type="dxa"/>
            <w:tcBorders>
              <w:left w:val="single" w:sz="4" w:space="0" w:color="auto"/>
            </w:tcBorders>
          </w:tcPr>
          <w:p w14:paraId="043A3D45" w14:textId="77777777" w:rsidR="0019451C" w:rsidRDefault="0019451C" w:rsidP="0019451C">
            <w:pPr>
              <w:spacing w:before="80" w:after="80"/>
              <w:ind w:left="119"/>
            </w:pPr>
            <w:r w:rsidRPr="00DE6708">
              <w:t>Journal</w:t>
            </w:r>
            <w:r>
              <w:t xml:space="preserve"> </w:t>
            </w:r>
          </w:p>
          <w:p w14:paraId="19DD05E8" w14:textId="48B01069" w:rsidR="0019451C" w:rsidRDefault="00F75E76" w:rsidP="0019451C">
            <w:pPr>
              <w:spacing w:before="80" w:after="80"/>
              <w:ind w:left="119"/>
            </w:pPr>
            <w:r>
              <w:t>Lesson Plans</w:t>
            </w:r>
            <w:r w:rsidR="0031611F">
              <w:t>: Partial Responsibility</w:t>
            </w:r>
          </w:p>
          <w:p w14:paraId="7005F6A6" w14:textId="77777777" w:rsidR="0019451C" w:rsidRDefault="0019451C" w:rsidP="0019451C">
            <w:pPr>
              <w:spacing w:before="80" w:after="80"/>
              <w:ind w:left="119"/>
            </w:pPr>
            <w:r>
              <w:t xml:space="preserve">Final Reflection </w:t>
            </w:r>
          </w:p>
          <w:p w14:paraId="14632D5F" w14:textId="77777777" w:rsidR="0019451C" w:rsidRDefault="0019451C" w:rsidP="0019451C">
            <w:pPr>
              <w:spacing w:before="80" w:after="80"/>
              <w:ind w:left="119"/>
            </w:pPr>
            <w:r>
              <w:t xml:space="preserve">Final Conference </w:t>
            </w:r>
          </w:p>
          <w:p w14:paraId="34BB2745" w14:textId="090C0C22" w:rsidR="0019451C" w:rsidRDefault="002D27E0" w:rsidP="0019451C">
            <w:pPr>
              <w:spacing w:before="80" w:after="80"/>
              <w:ind w:left="119"/>
            </w:pPr>
            <w:r>
              <w:t>Clinical Experience Evaluation Survey</w:t>
            </w:r>
            <w:r w:rsidR="009B4A77">
              <w:t xml:space="preserve"> (CEES)</w:t>
            </w:r>
          </w:p>
          <w:p w14:paraId="5B400D86" w14:textId="021528FF" w:rsidR="0019451C" w:rsidRDefault="009B4A77" w:rsidP="0019451C">
            <w:pPr>
              <w:spacing w:before="80" w:after="80"/>
              <w:ind w:left="119"/>
            </w:pPr>
            <w:r>
              <w:t>E-Folio</w:t>
            </w:r>
            <w:r w:rsidR="0019451C">
              <w:t xml:space="preserve"> (Assignment uploads and Overall Reflection)</w:t>
            </w:r>
          </w:p>
        </w:tc>
      </w:tr>
      <w:tr w:rsidR="00615AE7" w14:paraId="6128DC07" w14:textId="77777777" w:rsidTr="00457AC2">
        <w:trPr>
          <w:trHeight w:val="800"/>
        </w:trPr>
        <w:tc>
          <w:tcPr>
            <w:tcW w:w="0" w:type="auto"/>
            <w:tcBorders>
              <w:bottom w:val="single" w:sz="4" w:space="0" w:color="808080"/>
            </w:tcBorders>
            <w:vAlign w:val="center"/>
          </w:tcPr>
          <w:p w14:paraId="65548F3C" w14:textId="545D2DC8" w:rsidR="00615AE7" w:rsidRDefault="00615AE7" w:rsidP="0019451C">
            <w:pPr>
              <w:spacing w:before="80" w:after="80"/>
            </w:pPr>
            <w:r>
              <w:t>11: Post supervision</w:t>
            </w:r>
          </w:p>
        </w:tc>
        <w:tc>
          <w:tcPr>
            <w:tcW w:w="7613" w:type="dxa"/>
            <w:tcBorders>
              <w:left w:val="single" w:sz="4" w:space="0" w:color="auto"/>
              <w:bottom w:val="single" w:sz="4" w:space="0" w:color="808080"/>
            </w:tcBorders>
          </w:tcPr>
          <w:p w14:paraId="245B0797" w14:textId="77777777" w:rsidR="00615AE7" w:rsidRDefault="00615AE7" w:rsidP="0019451C">
            <w:pPr>
              <w:spacing w:before="80" w:after="80"/>
              <w:ind w:left="119"/>
            </w:pPr>
            <w:r>
              <w:t>Complete all assignments and evaluations</w:t>
            </w:r>
          </w:p>
          <w:p w14:paraId="7807DFFD" w14:textId="565B54C7" w:rsidR="00615AE7" w:rsidRPr="00DE6708" w:rsidRDefault="00615AE7" w:rsidP="002D27E0">
            <w:pPr>
              <w:spacing w:before="80" w:after="80"/>
              <w:ind w:left="119"/>
            </w:pPr>
            <w:r>
              <w:t xml:space="preserve">Complete uploads to </w:t>
            </w:r>
            <w:r w:rsidR="002D27E0">
              <w:t>E-Folio</w:t>
            </w:r>
          </w:p>
        </w:tc>
      </w:tr>
      <w:tr w:rsidR="000838E4" w14:paraId="1835B8F7" w14:textId="77777777" w:rsidTr="00457AC2">
        <w:trPr>
          <w:trHeight w:val="206"/>
        </w:trPr>
        <w:tc>
          <w:tcPr>
            <w:tcW w:w="0" w:type="auto"/>
            <w:tcBorders>
              <w:left w:val="nil"/>
              <w:bottom w:val="nil"/>
              <w:right w:val="nil"/>
            </w:tcBorders>
          </w:tcPr>
          <w:p w14:paraId="61BE8B8B" w14:textId="77777777" w:rsidR="000838E4" w:rsidRDefault="000838E4" w:rsidP="000838E4"/>
        </w:tc>
        <w:tc>
          <w:tcPr>
            <w:tcW w:w="7613" w:type="dxa"/>
            <w:tcBorders>
              <w:left w:val="nil"/>
              <w:bottom w:val="nil"/>
              <w:right w:val="nil"/>
            </w:tcBorders>
          </w:tcPr>
          <w:p w14:paraId="65FC3979" w14:textId="77777777" w:rsidR="000838E4" w:rsidRDefault="000838E4" w:rsidP="000838E4">
            <w:pPr>
              <w:ind w:left="119"/>
            </w:pPr>
          </w:p>
        </w:tc>
      </w:tr>
    </w:tbl>
    <w:p w14:paraId="18B4F4EF" w14:textId="1F92BDAD" w:rsidR="00300A77" w:rsidRPr="008D64EC" w:rsidRDefault="00300A77">
      <w:r>
        <w:br w:type="page"/>
      </w:r>
    </w:p>
    <w:p w14:paraId="4E664B1B" w14:textId="655613E7" w:rsidR="00AB3E79" w:rsidRDefault="00AB3E79" w:rsidP="008D64EC">
      <w:pPr>
        <w:pStyle w:val="Heading1"/>
      </w:pPr>
      <w:bookmarkStart w:id="16" w:name="_Toc284668734"/>
      <w:bookmarkStart w:id="17" w:name="_Toc284676388"/>
      <w:bookmarkStart w:id="18" w:name="_Toc284676973"/>
      <w:bookmarkStart w:id="19" w:name="_Toc284683892"/>
      <w:r w:rsidRPr="005563AE">
        <w:lastRenderedPageBreak/>
        <w:t>Course</w:t>
      </w:r>
      <w:r w:rsidRPr="00945EF7">
        <w:t xml:space="preserve"> </w:t>
      </w:r>
      <w:r>
        <w:t>Requirements</w:t>
      </w:r>
      <w:bookmarkEnd w:id="16"/>
      <w:bookmarkEnd w:id="17"/>
      <w:bookmarkEnd w:id="18"/>
      <w:bookmarkEnd w:id="19"/>
    </w:p>
    <w:p w14:paraId="455C26F8" w14:textId="431F38CC" w:rsidR="00AB3E79" w:rsidRPr="001D5A7F" w:rsidRDefault="00AB3E79" w:rsidP="008D64EC">
      <w:pPr>
        <w:pStyle w:val="DissBodytext"/>
        <w:spacing w:before="120" w:after="120" w:line="240" w:lineRule="auto"/>
      </w:pPr>
      <w:r>
        <w:t xml:space="preserve">Remember that </w:t>
      </w:r>
      <w:r w:rsidR="00595CD0">
        <w:t>student teaching</w:t>
      </w:r>
      <w:r>
        <w:t xml:space="preserve"> is a university course required to complete your chosen program. As such, there are assignments that must be completed. </w:t>
      </w:r>
      <w:r w:rsidRPr="001D5A7F">
        <w:t xml:space="preserve">The following descriptions </w:t>
      </w:r>
      <w:r>
        <w:t>will</w:t>
      </w:r>
      <w:r w:rsidRPr="001D5A7F">
        <w:t xml:space="preserve"> help you fulfill the requirements for your </w:t>
      </w:r>
      <w:r w:rsidR="00595CD0">
        <w:t>student teaching</w:t>
      </w:r>
      <w:r w:rsidRPr="001D5A7F">
        <w:t xml:space="preserve"> and also </w:t>
      </w:r>
      <w:r>
        <w:t>produce</w:t>
      </w:r>
      <w:r w:rsidRPr="001D5A7F">
        <w:t xml:space="preserve"> artifacts that might be included in your </w:t>
      </w:r>
      <w:r>
        <w:t>E-Folio</w:t>
      </w:r>
      <w:r w:rsidRPr="001D5A7F">
        <w:t>.</w:t>
      </w:r>
    </w:p>
    <w:p w14:paraId="7B4FE1F7" w14:textId="30744F0E" w:rsidR="00AB3E79" w:rsidRPr="00CD0065" w:rsidRDefault="002D27E0" w:rsidP="00B940A5">
      <w:pPr>
        <w:pStyle w:val="DissBodytext"/>
        <w:numPr>
          <w:ilvl w:val="0"/>
          <w:numId w:val="22"/>
        </w:numPr>
        <w:spacing w:before="120" w:after="120" w:line="240" w:lineRule="auto"/>
      </w:pPr>
      <w:r>
        <w:rPr>
          <w:b/>
        </w:rPr>
        <w:t>E-Folio</w:t>
      </w:r>
      <w:r w:rsidR="00AB3E79" w:rsidRPr="00606233">
        <w:rPr>
          <w:b/>
        </w:rPr>
        <w:t xml:space="preserve">: </w:t>
      </w:r>
      <w:r w:rsidR="00AB3E79" w:rsidRPr="006D5686">
        <w:t xml:space="preserve"> </w:t>
      </w:r>
      <w:r w:rsidR="00AB3E79">
        <w:t>Creating and maintaining an E-Folio</w:t>
      </w:r>
      <w:r w:rsidR="00AB3E79" w:rsidRPr="002C2265">
        <w:t xml:space="preserve"> on </w:t>
      </w:r>
      <w:r w:rsidR="00AB3E79">
        <w:t>TaskStream (www.taskstream.com)</w:t>
      </w:r>
      <w:r w:rsidR="00AB3E79" w:rsidRPr="002C2265">
        <w:t xml:space="preserve"> </w:t>
      </w:r>
      <w:r w:rsidR="00AB3E79">
        <w:t xml:space="preserve">is a required component of all </w:t>
      </w:r>
      <w:r w:rsidR="003935B0">
        <w:t>B</w:t>
      </w:r>
      <w:r w:rsidR="00C74A11">
        <w:t>.</w:t>
      </w:r>
      <w:r w:rsidR="003935B0">
        <w:t>ED</w:t>
      </w:r>
      <w:r w:rsidR="00C74A11">
        <w:t>.</w:t>
      </w:r>
      <w:r w:rsidR="00AB3E79">
        <w:t xml:space="preserve"> programs in the College of Education. It will document your professional</w:t>
      </w:r>
      <w:r w:rsidR="00AB3E79" w:rsidRPr="002C2265">
        <w:t xml:space="preserve"> experiences across all methods courses a</w:t>
      </w:r>
      <w:r w:rsidR="00AB3E79" w:rsidRPr="00A05D4A">
        <w:t>nd field experiences, and show your competence in your chosen profession.</w:t>
      </w:r>
      <w:r w:rsidR="00A31842" w:rsidRPr="00A05D4A">
        <w:t xml:space="preserve"> The </w:t>
      </w:r>
      <w:r w:rsidRPr="00A05D4A">
        <w:t>E-Folio</w:t>
      </w:r>
      <w:r w:rsidR="00AB3E79" w:rsidRPr="00A05D4A">
        <w:t xml:space="preserve"> will be evaluated within your program, and</w:t>
      </w:r>
      <w:r w:rsidR="00AB3E79">
        <w:t xml:space="preserve"> details will be provided in the </w:t>
      </w:r>
      <w:r w:rsidR="00437BFE">
        <w:t>Student Teaching</w:t>
      </w:r>
      <w:r w:rsidR="00AB3E79">
        <w:t xml:space="preserve"> Seminar.</w:t>
      </w:r>
    </w:p>
    <w:p w14:paraId="429CB3D2" w14:textId="346523F1" w:rsidR="00AB3E79" w:rsidRPr="006D5686" w:rsidRDefault="00AB3E79" w:rsidP="00B940A5">
      <w:pPr>
        <w:pStyle w:val="DissBodytext"/>
        <w:numPr>
          <w:ilvl w:val="0"/>
          <w:numId w:val="22"/>
        </w:numPr>
        <w:spacing w:before="120" w:after="120" w:line="240" w:lineRule="auto"/>
      </w:pPr>
      <w:r w:rsidRPr="006D5686">
        <w:rPr>
          <w:b/>
        </w:rPr>
        <w:t>Notebook:</w:t>
      </w:r>
      <w:r w:rsidR="00437BFE">
        <w:t xml:space="preserve">  Organize a</w:t>
      </w:r>
      <w:r w:rsidRPr="006D5686">
        <w:t xml:space="preserve"> </w:t>
      </w:r>
      <w:r w:rsidR="00595CD0">
        <w:t>student teaching</w:t>
      </w:r>
      <w:r>
        <w:t xml:space="preserve"> notebook. </w:t>
      </w:r>
      <w:r w:rsidRPr="006D5686">
        <w:t>Keep this notebook on your desk so that when your supervisor comes to observe, she/he will be able to locate it</w:t>
      </w:r>
      <w:r w:rsidRPr="00AD16D7">
        <w:t xml:space="preserve"> </w:t>
      </w:r>
      <w:r w:rsidRPr="006D5686">
        <w:t>easily</w:t>
      </w:r>
      <w:r>
        <w:t xml:space="preserve">. </w:t>
      </w:r>
      <w:r w:rsidRPr="006D5686">
        <w:t xml:space="preserve">You will need a ring file with </w:t>
      </w:r>
      <w:r w:rsidR="00647E9E">
        <w:t>six</w:t>
      </w:r>
      <w:r w:rsidRPr="006D5686">
        <w:t xml:space="preserve"> </w:t>
      </w:r>
      <w:r>
        <w:t xml:space="preserve">section </w:t>
      </w:r>
      <w:r w:rsidRPr="006D5686">
        <w:t>dividers labeled as follows:</w:t>
      </w:r>
    </w:p>
    <w:p w14:paraId="10AB5922" w14:textId="77777777" w:rsidR="00AB3E79" w:rsidRDefault="00AB3E79" w:rsidP="00AB3E79">
      <w:pPr>
        <w:pStyle w:val="DissBodytext"/>
        <w:numPr>
          <w:ilvl w:val="0"/>
          <w:numId w:val="20"/>
        </w:numPr>
        <w:spacing w:before="120" w:after="120" w:line="240" w:lineRule="auto"/>
      </w:pPr>
      <w:r w:rsidRPr="006D5686">
        <w:rPr>
          <w:b/>
          <w:i/>
        </w:rPr>
        <w:t>General Information</w:t>
      </w:r>
      <w:r>
        <w:t xml:space="preserve">—Include items such as blank forms, </w:t>
      </w:r>
      <w:r w:rsidRPr="006D5686">
        <w:t>school and office memos, cal</w:t>
      </w:r>
      <w:r>
        <w:t>endars, and university information.</w:t>
      </w:r>
    </w:p>
    <w:p w14:paraId="450C7A27" w14:textId="00FB99C5" w:rsidR="00647E9E" w:rsidRPr="006D5686" w:rsidRDefault="00647E9E" w:rsidP="00AB3E79">
      <w:pPr>
        <w:pStyle w:val="DissBodytext"/>
        <w:numPr>
          <w:ilvl w:val="0"/>
          <w:numId w:val="20"/>
        </w:numPr>
        <w:spacing w:before="120" w:after="120" w:line="240" w:lineRule="auto"/>
      </w:pPr>
      <w:r>
        <w:rPr>
          <w:b/>
          <w:i/>
        </w:rPr>
        <w:t>Observations</w:t>
      </w:r>
      <w:r>
        <w:t xml:space="preserve">—Collect copies of the assigned observation forms for the first three weeks of </w:t>
      </w:r>
      <w:r w:rsidR="00595CD0">
        <w:t>student teaching</w:t>
      </w:r>
      <w:r>
        <w:t xml:space="preserve">. </w:t>
      </w:r>
      <w:r>
        <w:rPr>
          <w:b/>
          <w:i/>
        </w:rPr>
        <w:t>Guidelines and forms are available in the Appendix.</w:t>
      </w:r>
    </w:p>
    <w:p w14:paraId="188718AA" w14:textId="5B8DED3B" w:rsidR="00AB3E79" w:rsidRPr="006D5686" w:rsidRDefault="00AB3E79" w:rsidP="00AB3E79">
      <w:pPr>
        <w:pStyle w:val="DissBodytext"/>
        <w:numPr>
          <w:ilvl w:val="0"/>
          <w:numId w:val="20"/>
        </w:numPr>
        <w:spacing w:before="120" w:after="120" w:line="240" w:lineRule="auto"/>
      </w:pPr>
      <w:r w:rsidRPr="006D5686">
        <w:rPr>
          <w:b/>
          <w:i/>
        </w:rPr>
        <w:t>Lesson Plans</w:t>
      </w:r>
      <w:r>
        <w:t>—U</w:t>
      </w:r>
      <w:r w:rsidRPr="006D5686">
        <w:t>se the lesson</w:t>
      </w:r>
      <w:r>
        <w:t xml:space="preserve"> plan form provided in the Handbook Appendix for every lesson you teach and for the lessons that are part of your </w:t>
      </w:r>
      <w:r w:rsidR="00E265CE">
        <w:t>Unit Plan</w:t>
      </w:r>
      <w:r w:rsidRPr="006D5686">
        <w:t xml:space="preserve">. </w:t>
      </w:r>
      <w:r w:rsidRPr="005206DA">
        <w:t>Be sure to</w:t>
      </w:r>
      <w:r w:rsidRPr="006D5686">
        <w:t xml:space="preserve"> have your m</w:t>
      </w:r>
      <w:r>
        <w:t>entor teacher initial any lesson plans you keep in your</w:t>
      </w:r>
      <w:r w:rsidRPr="006D5686">
        <w:t xml:space="preserve"> notebook.  Keep the most recent lesson plans at the front of this section.  </w:t>
      </w:r>
      <w:r w:rsidRPr="002B5E57">
        <w:rPr>
          <w:b/>
        </w:rPr>
        <w:t>Reflections should be included</w:t>
      </w:r>
      <w:r>
        <w:rPr>
          <w:b/>
        </w:rPr>
        <w:t xml:space="preserve"> for every lesson you teach. </w:t>
      </w:r>
      <w:r w:rsidRPr="00E96B9C">
        <w:t>You may write your reflections</w:t>
      </w:r>
      <w:r w:rsidRPr="006D5686">
        <w:t xml:space="preserve"> on the back of the lesson </w:t>
      </w:r>
      <w:r>
        <w:t xml:space="preserve">plan </w:t>
      </w:r>
      <w:r w:rsidRPr="006D5686">
        <w:t>form or on a separate sheet of paper after teaching a lesson.</w:t>
      </w:r>
      <w:r>
        <w:t xml:space="preserve"> Put the </w:t>
      </w:r>
      <w:r w:rsidRPr="006D5686">
        <w:t>lesson plan</w:t>
      </w:r>
      <w:r>
        <w:t xml:space="preserve">—and the reflection—in </w:t>
      </w:r>
      <w:r w:rsidRPr="006D5686">
        <w:t xml:space="preserve">your notebook </w:t>
      </w:r>
      <w:r>
        <w:t>after teaching the lesson</w:t>
      </w:r>
      <w:r w:rsidRPr="006D5686">
        <w:t>.</w:t>
      </w:r>
    </w:p>
    <w:p w14:paraId="11C9E4CA" w14:textId="3834DCDB" w:rsidR="00AB3E79" w:rsidRPr="00457AC2" w:rsidRDefault="00AB3E79" w:rsidP="00DB6044">
      <w:pPr>
        <w:pStyle w:val="ListParagraph"/>
        <w:numPr>
          <w:ilvl w:val="0"/>
          <w:numId w:val="20"/>
        </w:numPr>
        <w:spacing w:before="80" w:after="80"/>
        <w:rPr>
          <w:rFonts w:ascii="Times New Roman" w:hAnsi="Times New Roman" w:cs="Times New Roman"/>
        </w:rPr>
      </w:pPr>
      <w:r w:rsidRPr="00457AC2">
        <w:rPr>
          <w:rFonts w:ascii="Times New Roman" w:hAnsi="Times New Roman" w:cs="Times New Roman"/>
          <w:b/>
          <w:i/>
        </w:rPr>
        <w:t>Mentor Teacher/Supervisor Evaluations and Feedback</w:t>
      </w:r>
      <w:r w:rsidRPr="00457AC2">
        <w:rPr>
          <w:rFonts w:ascii="Times New Roman" w:hAnsi="Times New Roman" w:cs="Times New Roman"/>
          <w:b/>
        </w:rPr>
        <w:t>—</w:t>
      </w:r>
      <w:r w:rsidRPr="00457AC2">
        <w:rPr>
          <w:rFonts w:ascii="Times New Roman" w:hAnsi="Times New Roman" w:cs="Times New Roman"/>
        </w:rPr>
        <w:t xml:space="preserve">Encourage your mentor teacher to evaluate you and give written feedback as often as possible (at least once each week).  </w:t>
      </w:r>
      <w:r w:rsidR="005F7630" w:rsidRPr="00457AC2">
        <w:rPr>
          <w:rFonts w:ascii="Times New Roman" w:hAnsi="Times New Roman" w:cs="Times New Roman"/>
        </w:rPr>
        <w:t>She/he</w:t>
      </w:r>
      <w:r w:rsidRPr="00457AC2">
        <w:rPr>
          <w:rFonts w:ascii="Times New Roman" w:hAnsi="Times New Roman" w:cs="Times New Roman"/>
        </w:rPr>
        <w:t xml:space="preserve"> may use the evaluation forms found in the Handbook Appendix. Keep a copy of the evaluation in your notebook. Also, every time your college supervisor visits, an evaluation will be completed on your performance. Keep copies of all your evaluations in this section of your notebook; originals will be kept by your mentor teacher and college supervisor. Evaluations that are more formal—using the </w:t>
      </w:r>
      <w:r w:rsidR="00DB6044" w:rsidRPr="00457AC2">
        <w:rPr>
          <w:rFonts w:ascii="Times New Roman" w:hAnsi="Times New Roman" w:cs="Times New Roman"/>
        </w:rPr>
        <w:t xml:space="preserve">Clinical Experience Evaluation Survey (CEES) </w:t>
      </w:r>
      <w:r w:rsidRPr="00457AC2">
        <w:rPr>
          <w:rFonts w:ascii="Times New Roman" w:hAnsi="Times New Roman" w:cs="Times New Roman"/>
        </w:rPr>
        <w:t xml:space="preserve">will also be conducted at the mid- and final points of your </w:t>
      </w:r>
      <w:r w:rsidR="00595CD0" w:rsidRPr="00457AC2">
        <w:rPr>
          <w:rFonts w:ascii="Times New Roman" w:hAnsi="Times New Roman" w:cs="Times New Roman"/>
        </w:rPr>
        <w:t>student teaching</w:t>
      </w:r>
      <w:r w:rsidRPr="00457AC2">
        <w:rPr>
          <w:rFonts w:ascii="Times New Roman" w:hAnsi="Times New Roman" w:cs="Times New Roman"/>
        </w:rPr>
        <w:t>.</w:t>
      </w:r>
    </w:p>
    <w:p w14:paraId="095AC140" w14:textId="7501F3A9" w:rsidR="00AB3E79" w:rsidRPr="006D5686" w:rsidRDefault="00AB3E79" w:rsidP="00AB3E79">
      <w:pPr>
        <w:pStyle w:val="DissBodytext"/>
        <w:numPr>
          <w:ilvl w:val="0"/>
          <w:numId w:val="20"/>
        </w:numPr>
        <w:spacing w:before="120" w:after="120" w:line="240" w:lineRule="auto"/>
      </w:pPr>
      <w:r w:rsidRPr="006D5686">
        <w:rPr>
          <w:b/>
          <w:i/>
        </w:rPr>
        <w:t>Journal</w:t>
      </w:r>
      <w:r w:rsidRPr="006D5686">
        <w:t xml:space="preserve"> - Make </w:t>
      </w:r>
      <w:r w:rsidR="00BC67F5">
        <w:t xml:space="preserve">reflective </w:t>
      </w:r>
      <w:r>
        <w:t xml:space="preserve">entries in your journal </w:t>
      </w:r>
      <w:r w:rsidR="00A31842">
        <w:t>each week</w:t>
      </w:r>
      <w:r>
        <w:t xml:space="preserve">. It is </w:t>
      </w:r>
      <w:r w:rsidRPr="006D5686">
        <w:t xml:space="preserve">a place for observations, reflections, and questions. The journal should be accessible to your </w:t>
      </w:r>
      <w:r>
        <w:t>college supervisor to</w:t>
      </w:r>
      <w:r w:rsidRPr="006D5686">
        <w:t xml:space="preserve"> comment on your observations and</w:t>
      </w:r>
      <w:r>
        <w:t xml:space="preserve"> to</w:t>
      </w:r>
      <w:r w:rsidRPr="006D5686">
        <w:t xml:space="preserve"> answer your questions.</w:t>
      </w:r>
    </w:p>
    <w:p w14:paraId="79B459A3" w14:textId="6949A3B0" w:rsidR="00AB3E79" w:rsidRPr="00BF5512" w:rsidRDefault="00AB3E79" w:rsidP="00AB3E79">
      <w:pPr>
        <w:pStyle w:val="DissBodytext"/>
        <w:numPr>
          <w:ilvl w:val="0"/>
          <w:numId w:val="20"/>
        </w:numPr>
        <w:spacing w:before="120" w:after="120" w:line="240" w:lineRule="auto"/>
      </w:pPr>
      <w:r w:rsidRPr="00BF5512">
        <w:rPr>
          <w:b/>
          <w:i/>
        </w:rPr>
        <w:t>Course Assignments</w:t>
      </w:r>
      <w:r>
        <w:t xml:space="preserve"> - Include documentation, with all forms filled in, f</w:t>
      </w:r>
      <w:r w:rsidRPr="00BF5512">
        <w:t xml:space="preserve">or all </w:t>
      </w:r>
      <w:r>
        <w:t xml:space="preserve">required </w:t>
      </w:r>
      <w:r w:rsidR="00595CD0">
        <w:t>student teaching</w:t>
      </w:r>
      <w:r>
        <w:t xml:space="preserve"> assignmen</w:t>
      </w:r>
      <w:r w:rsidR="00F55692">
        <w:t xml:space="preserve">ts, as listed in the paragraphs </w:t>
      </w:r>
      <w:r>
        <w:t xml:space="preserve">below. </w:t>
      </w:r>
      <w:r w:rsidRPr="00BF5512">
        <w:t>These must be accurately completed an</w:t>
      </w:r>
      <w:r>
        <w:t xml:space="preserve">d approved by your college supervisor. </w:t>
      </w:r>
      <w:r w:rsidRPr="00BF5512">
        <w:t xml:space="preserve">Make sure your </w:t>
      </w:r>
      <w:r>
        <w:t>college supervisor</w:t>
      </w:r>
      <w:r w:rsidRPr="00BF5512">
        <w:t xml:space="preserve"> initials each document. </w:t>
      </w:r>
      <w:r>
        <w:t>A chart with the assignment timeline is included in the Appendix.</w:t>
      </w:r>
    </w:p>
    <w:p w14:paraId="4439DB0B" w14:textId="369C26DD" w:rsidR="005F14BF" w:rsidRDefault="00AB3E79" w:rsidP="00B940A5">
      <w:pPr>
        <w:pStyle w:val="DissBodytext"/>
        <w:numPr>
          <w:ilvl w:val="0"/>
          <w:numId w:val="22"/>
        </w:numPr>
        <w:spacing w:before="120" w:after="120" w:line="240" w:lineRule="auto"/>
      </w:pPr>
      <w:r w:rsidRPr="005848A1">
        <w:rPr>
          <w:b/>
        </w:rPr>
        <w:t>Reflection</w:t>
      </w:r>
      <w:r w:rsidR="003D7AE2">
        <w:rPr>
          <w:b/>
        </w:rPr>
        <w:t>s</w:t>
      </w:r>
      <w:r w:rsidR="00E96B9C">
        <w:rPr>
          <w:b/>
        </w:rPr>
        <w:t xml:space="preserve"> (What and When)</w:t>
      </w:r>
      <w:r w:rsidRPr="005848A1">
        <w:rPr>
          <w:b/>
        </w:rPr>
        <w:t>:</w:t>
      </w:r>
      <w:r w:rsidRPr="005848A1">
        <w:t xml:space="preserve">  </w:t>
      </w:r>
    </w:p>
    <w:p w14:paraId="5F0319B8" w14:textId="77777777" w:rsidR="00EC05A0" w:rsidRDefault="005F14BF" w:rsidP="00B940A5">
      <w:pPr>
        <w:pStyle w:val="DissBodytext"/>
        <w:numPr>
          <w:ilvl w:val="0"/>
          <w:numId w:val="34"/>
        </w:numPr>
        <w:spacing w:before="120" w:line="240" w:lineRule="auto"/>
      </w:pPr>
      <w:r>
        <w:t>After teaching the lesson,</w:t>
      </w:r>
      <w:r w:rsidR="00AB3E79" w:rsidRPr="005F14BF">
        <w:t xml:space="preserve"> </w:t>
      </w:r>
      <w:r w:rsidR="005F7630">
        <w:t>reflect on</w:t>
      </w:r>
      <w:r w:rsidR="00EC05A0">
        <w:t xml:space="preserve"> these questions:</w:t>
      </w:r>
    </w:p>
    <w:p w14:paraId="06487FA4" w14:textId="77777777" w:rsidR="00EC05A0" w:rsidRPr="00701458" w:rsidRDefault="00EC05A0" w:rsidP="00B940A5">
      <w:pPr>
        <w:numPr>
          <w:ilvl w:val="1"/>
          <w:numId w:val="34"/>
        </w:numPr>
        <w:ind w:left="1440"/>
        <w:rPr>
          <w:i/>
        </w:rPr>
      </w:pPr>
      <w:r w:rsidRPr="00701458">
        <w:rPr>
          <w:i/>
        </w:rPr>
        <w:t>What went well in the lesson, and why do you think it went well?</w:t>
      </w:r>
    </w:p>
    <w:p w14:paraId="265573F2" w14:textId="77777777" w:rsidR="00EC05A0" w:rsidRPr="00701458" w:rsidRDefault="00EC05A0" w:rsidP="00B940A5">
      <w:pPr>
        <w:numPr>
          <w:ilvl w:val="1"/>
          <w:numId w:val="34"/>
        </w:numPr>
        <w:ind w:left="1440"/>
        <w:rPr>
          <w:i/>
        </w:rPr>
      </w:pPr>
      <w:r w:rsidRPr="00701458">
        <w:rPr>
          <w:i/>
        </w:rPr>
        <w:t>What can you do to improve the lesson for next time?</w:t>
      </w:r>
    </w:p>
    <w:p w14:paraId="4321FC85" w14:textId="374DDBB0" w:rsidR="005F14BF" w:rsidRPr="005F14BF" w:rsidRDefault="00EC05A0" w:rsidP="00B940A5">
      <w:pPr>
        <w:pStyle w:val="DissBodytext"/>
        <w:numPr>
          <w:ilvl w:val="1"/>
          <w:numId w:val="34"/>
        </w:numPr>
        <w:spacing w:line="240" w:lineRule="auto"/>
        <w:ind w:left="1440"/>
      </w:pPr>
      <w:r w:rsidRPr="00701458">
        <w:rPr>
          <w:i/>
        </w:rPr>
        <w:t>How did you evaluate student learning?</w:t>
      </w:r>
      <w:r w:rsidR="005F7630">
        <w:t xml:space="preserve"> </w:t>
      </w:r>
    </w:p>
    <w:p w14:paraId="21EDF0A8" w14:textId="58830C9D" w:rsidR="005F14BF" w:rsidRPr="005F14BF" w:rsidRDefault="00AB3E79" w:rsidP="00B940A5">
      <w:pPr>
        <w:pStyle w:val="DissBodytext"/>
        <w:numPr>
          <w:ilvl w:val="0"/>
          <w:numId w:val="34"/>
        </w:numPr>
        <w:spacing w:before="120" w:after="120" w:line="240" w:lineRule="auto"/>
      </w:pPr>
      <w:r w:rsidRPr="005F14BF">
        <w:t>Reflective Journal</w:t>
      </w:r>
      <w:r w:rsidR="005F14BF">
        <w:t xml:space="preserve">—record </w:t>
      </w:r>
      <w:r w:rsidRPr="005F14BF">
        <w:t xml:space="preserve">perspectives and interpretations </w:t>
      </w:r>
      <w:r w:rsidR="00E96B9C" w:rsidRPr="005F14BF">
        <w:t xml:space="preserve">on events </w:t>
      </w:r>
      <w:r w:rsidRPr="005F14BF">
        <w:t xml:space="preserve">of your </w:t>
      </w:r>
      <w:r w:rsidR="006909ED">
        <w:t>Student Teaching</w:t>
      </w:r>
      <w:r w:rsidRPr="005F14BF">
        <w:t xml:space="preserve">. </w:t>
      </w:r>
      <w:r w:rsidR="005F14BF">
        <w:t xml:space="preserve">See the rubric in the </w:t>
      </w:r>
      <w:r w:rsidR="005F14BF" w:rsidRPr="005F14BF">
        <w:rPr>
          <w:b/>
          <w:i/>
        </w:rPr>
        <w:t>Appendix</w:t>
      </w:r>
      <w:r w:rsidR="005F14BF">
        <w:t>.</w:t>
      </w:r>
    </w:p>
    <w:p w14:paraId="16DFB48F" w14:textId="2276D55C" w:rsidR="00AB3E79" w:rsidRPr="005F14BF" w:rsidRDefault="005F14BF" w:rsidP="00B940A5">
      <w:pPr>
        <w:pStyle w:val="DissBodytext"/>
        <w:numPr>
          <w:ilvl w:val="0"/>
          <w:numId w:val="34"/>
        </w:numPr>
        <w:spacing w:before="120" w:after="120" w:line="240" w:lineRule="auto"/>
      </w:pPr>
      <w:r>
        <w:t>Before m</w:t>
      </w:r>
      <w:r w:rsidR="00AB3E79" w:rsidRPr="005F14BF">
        <w:t>id-point a</w:t>
      </w:r>
      <w:r>
        <w:t xml:space="preserve">nd final evaluations—assess </w:t>
      </w:r>
      <w:r w:rsidR="00AB3E79" w:rsidRPr="005F14BF">
        <w:t xml:space="preserve">your overall teaching capabilities and performance. </w:t>
      </w:r>
      <w:r>
        <w:t xml:space="preserve">Compete these </w:t>
      </w:r>
      <w:r w:rsidR="00AB3E79" w:rsidRPr="005F14BF">
        <w:t xml:space="preserve">the week </w:t>
      </w:r>
      <w:r w:rsidR="00AB3E79" w:rsidRPr="005F7630">
        <w:rPr>
          <w:b/>
        </w:rPr>
        <w:t>before</w:t>
      </w:r>
      <w:r w:rsidR="00AB3E79" w:rsidRPr="005F14BF">
        <w:t xml:space="preserve"> the mid-point and final three-way conferences. </w:t>
      </w:r>
      <w:r>
        <w:t xml:space="preserve">Guiding questions and the rubric are included in the </w:t>
      </w:r>
      <w:r w:rsidRPr="005F14BF">
        <w:rPr>
          <w:b/>
          <w:i/>
        </w:rPr>
        <w:t>Appendix</w:t>
      </w:r>
      <w:r>
        <w:t>.</w:t>
      </w:r>
    </w:p>
    <w:p w14:paraId="6E1AF30C" w14:textId="77777777" w:rsidR="00C76CCA" w:rsidRDefault="00AB3E79" w:rsidP="00B940A5">
      <w:pPr>
        <w:pStyle w:val="DissBodytext"/>
        <w:numPr>
          <w:ilvl w:val="0"/>
          <w:numId w:val="22"/>
        </w:numPr>
        <w:spacing w:before="120" w:after="120" w:line="240" w:lineRule="auto"/>
      </w:pPr>
      <w:r w:rsidRPr="00C76CCA">
        <w:rPr>
          <w:b/>
        </w:rPr>
        <w:t xml:space="preserve">Parent </w:t>
      </w:r>
      <w:r w:rsidR="00C76CCA" w:rsidRPr="00C76CCA">
        <w:rPr>
          <w:b/>
        </w:rPr>
        <w:t>Contact</w:t>
      </w:r>
      <w:r w:rsidRPr="00C76CCA">
        <w:rPr>
          <w:b/>
        </w:rPr>
        <w:t xml:space="preserve"> Report</w:t>
      </w:r>
      <w:r w:rsidR="00C76CCA" w:rsidRPr="00C76CCA">
        <w:rPr>
          <w:b/>
        </w:rPr>
        <w:t xml:space="preserve"> and Log</w:t>
      </w:r>
      <w:r w:rsidRPr="00C76CCA">
        <w:rPr>
          <w:b/>
        </w:rPr>
        <w:t>:</w:t>
      </w:r>
      <w:r w:rsidRPr="006D5686">
        <w:t xml:space="preserve">  In consultation with your mentor teacher, schedule and conduct </w:t>
      </w:r>
      <w:r>
        <w:t>at least one parent conference.</w:t>
      </w:r>
      <w:r w:rsidRPr="006D5686">
        <w:t xml:space="preserve"> Document this conference on the </w:t>
      </w:r>
      <w:r w:rsidRPr="00C76CCA">
        <w:rPr>
          <w:i/>
        </w:rPr>
        <w:t xml:space="preserve">Parent Conference </w:t>
      </w:r>
      <w:r w:rsidRPr="00C76CCA">
        <w:rPr>
          <w:i/>
        </w:rPr>
        <w:lastRenderedPageBreak/>
        <w:t>Report Form</w:t>
      </w:r>
      <w:r w:rsidRPr="006D5686">
        <w:t xml:space="preserve"> included in </w:t>
      </w:r>
      <w:r>
        <w:t>the Handbook</w:t>
      </w:r>
      <w:r w:rsidRPr="006D5686">
        <w:t xml:space="preserve"> </w:t>
      </w:r>
      <w:r w:rsidRPr="00E96B9C">
        <w:rPr>
          <w:b/>
          <w:i/>
        </w:rPr>
        <w:t>Appendix</w:t>
      </w:r>
      <w:r w:rsidRPr="006D5686">
        <w:t>.</w:t>
      </w:r>
      <w:r w:rsidR="00C76CCA">
        <w:t xml:space="preserve"> </w:t>
      </w:r>
      <w:r w:rsidRPr="006D5686">
        <w:t>Keep a log of all parent contacts; this includes telephone calls (even attempted calls), informal chats in the hall, conferences, home visit</w:t>
      </w:r>
      <w:r>
        <w:t xml:space="preserve">s, and notes. </w:t>
      </w:r>
      <w:r w:rsidRPr="006D5686">
        <w:t>A log</w:t>
      </w:r>
      <w:r>
        <w:t xml:space="preserve"> template</w:t>
      </w:r>
      <w:r w:rsidRPr="006D5686">
        <w:t xml:space="preserve"> is included in </w:t>
      </w:r>
      <w:r>
        <w:t>the Handbook</w:t>
      </w:r>
      <w:r w:rsidRPr="006D5686">
        <w:t xml:space="preserve"> </w:t>
      </w:r>
      <w:r w:rsidRPr="00BF088A">
        <w:rPr>
          <w:b/>
          <w:i/>
        </w:rPr>
        <w:t>Appendix</w:t>
      </w:r>
      <w:r w:rsidRPr="006D5686">
        <w:t>.</w:t>
      </w:r>
    </w:p>
    <w:p w14:paraId="593445FE" w14:textId="64A9D581" w:rsidR="00F043A8" w:rsidRDefault="00D86908" w:rsidP="00B940A5">
      <w:pPr>
        <w:pStyle w:val="DissBodytext"/>
        <w:numPr>
          <w:ilvl w:val="0"/>
          <w:numId w:val="22"/>
        </w:numPr>
        <w:spacing w:before="120" w:after="120" w:line="240" w:lineRule="auto"/>
      </w:pPr>
      <w:r>
        <w:rPr>
          <w:b/>
        </w:rPr>
        <w:t>Unit Plan</w:t>
      </w:r>
      <w:r w:rsidR="00AB3E79" w:rsidRPr="006D5686">
        <w:t xml:space="preserve"> </w:t>
      </w:r>
    </w:p>
    <w:p w14:paraId="55077DF5" w14:textId="286188B2" w:rsidR="00AB3E79" w:rsidRDefault="00F043A8" w:rsidP="00B940A5">
      <w:pPr>
        <w:pStyle w:val="DissBodytext"/>
        <w:numPr>
          <w:ilvl w:val="1"/>
          <w:numId w:val="32"/>
        </w:numPr>
        <w:spacing w:before="120" w:after="120" w:line="240" w:lineRule="auto"/>
      </w:pPr>
      <w:r>
        <w:t xml:space="preserve">Purpose: </w:t>
      </w:r>
      <w:r w:rsidR="00AB3E79" w:rsidRPr="006D5686">
        <w:t>You will develop</w:t>
      </w:r>
      <w:r w:rsidR="00F55692">
        <w:t xml:space="preserve"> a </w:t>
      </w:r>
      <w:r w:rsidR="00E265CE">
        <w:t>Unit Plan</w:t>
      </w:r>
      <w:r w:rsidR="00F55692">
        <w:t>, made up of all lesson plans and supporting materials, targeting a concept in the curriculum. The goal of the unit is to develop rich, rigorous, engaging learning situations for students based on a targeted concept. It should include extensive use of technology for learning, multiple opportunities for active engagement by students, and carefully differentiated instruction and assessment to enable diverse learners to succeed.</w:t>
      </w:r>
    </w:p>
    <w:p w14:paraId="0009C8CA" w14:textId="77777777" w:rsidR="00182A62" w:rsidRDefault="00F043A8" w:rsidP="00B940A5">
      <w:pPr>
        <w:pStyle w:val="DissBodytext"/>
        <w:numPr>
          <w:ilvl w:val="1"/>
          <w:numId w:val="32"/>
        </w:numPr>
        <w:spacing w:before="120" w:after="120" w:line="240" w:lineRule="auto"/>
      </w:pPr>
      <w:r>
        <w:t xml:space="preserve">Specifics: </w:t>
      </w:r>
    </w:p>
    <w:p w14:paraId="08734154" w14:textId="03A3C4F7" w:rsidR="00F043A8" w:rsidRDefault="00F043A8" w:rsidP="00B940A5">
      <w:pPr>
        <w:pStyle w:val="DissBodytext"/>
        <w:numPr>
          <w:ilvl w:val="2"/>
          <w:numId w:val="32"/>
        </w:numPr>
        <w:spacing w:before="60" w:after="60" w:line="240" w:lineRule="auto"/>
      </w:pPr>
      <w:r>
        <w:t xml:space="preserve">The unit should be a set of sequenced lessons all related to </w:t>
      </w:r>
      <w:r w:rsidR="00182A62">
        <w:t>different topics within the concept.</w:t>
      </w:r>
      <w:r w:rsidR="00E96B9C">
        <w:t xml:space="preserve"> The sequence should be logical and appropriate to the concept.</w:t>
      </w:r>
    </w:p>
    <w:p w14:paraId="78DF7A3E" w14:textId="11975490" w:rsidR="00182A62" w:rsidRDefault="00182A62" w:rsidP="00B940A5">
      <w:pPr>
        <w:pStyle w:val="DissBodytext"/>
        <w:numPr>
          <w:ilvl w:val="2"/>
          <w:numId w:val="32"/>
        </w:numPr>
        <w:spacing w:before="60" w:after="60" w:line="240" w:lineRule="auto"/>
      </w:pPr>
      <w:r>
        <w:t xml:space="preserve">The unit should take four (4) to six (6) blocks of class time to complete. </w:t>
      </w:r>
    </w:p>
    <w:p w14:paraId="2C4FEF2D" w14:textId="7593C92A" w:rsidR="00182A62" w:rsidRDefault="00182A62" w:rsidP="00B940A5">
      <w:pPr>
        <w:pStyle w:val="DissBodytext"/>
        <w:numPr>
          <w:ilvl w:val="2"/>
          <w:numId w:val="32"/>
        </w:numPr>
        <w:spacing w:before="60" w:after="60" w:line="240" w:lineRule="auto"/>
      </w:pPr>
      <w:r>
        <w:t>The unit should align with the prescribed curriculum of the school and subject area.</w:t>
      </w:r>
    </w:p>
    <w:p w14:paraId="1B781246" w14:textId="3BFC9DA4" w:rsidR="00AB3E79" w:rsidRDefault="000F5468" w:rsidP="00B940A5">
      <w:pPr>
        <w:pStyle w:val="DissBodytext"/>
        <w:numPr>
          <w:ilvl w:val="0"/>
          <w:numId w:val="22"/>
        </w:numPr>
        <w:spacing w:before="120" w:after="120" w:line="240" w:lineRule="auto"/>
      </w:pPr>
      <w:r>
        <w:rPr>
          <w:b/>
        </w:rPr>
        <w:t>Student Teaching</w:t>
      </w:r>
      <w:r w:rsidR="00AB3E79">
        <w:rPr>
          <w:b/>
        </w:rPr>
        <w:t xml:space="preserve"> Seminar:</w:t>
      </w:r>
      <w:r w:rsidR="00AB3E79">
        <w:t xml:space="preserve"> See details in the Course Expectations section below.</w:t>
      </w:r>
    </w:p>
    <w:p w14:paraId="6861BAFA" w14:textId="77777777" w:rsidR="00AB3E79" w:rsidRPr="006D5686" w:rsidRDefault="00AB3E79" w:rsidP="00AB3E79">
      <w:pPr>
        <w:pStyle w:val="DissBodytext"/>
        <w:spacing w:before="120" w:after="120" w:line="240" w:lineRule="auto"/>
        <w:ind w:left="360" w:firstLine="0"/>
      </w:pPr>
    </w:p>
    <w:p w14:paraId="084F07D4" w14:textId="77777777" w:rsidR="00AB3E79" w:rsidRPr="00D06464" w:rsidRDefault="00AB3E79" w:rsidP="00AB3E79">
      <w:pPr>
        <w:pStyle w:val="Heading1"/>
      </w:pPr>
      <w:bookmarkStart w:id="20" w:name="_Toc284668735"/>
      <w:bookmarkStart w:id="21" w:name="_Toc284676389"/>
      <w:bookmarkStart w:id="22" w:name="_Toc284676974"/>
      <w:bookmarkStart w:id="23" w:name="_Toc284683893"/>
      <w:r w:rsidRPr="00D06464">
        <w:t>Course EXPECTATIONS</w:t>
      </w:r>
      <w:bookmarkEnd w:id="20"/>
      <w:bookmarkEnd w:id="21"/>
      <w:bookmarkEnd w:id="22"/>
      <w:bookmarkEnd w:id="23"/>
    </w:p>
    <w:p w14:paraId="5AEBFEEB" w14:textId="77777777" w:rsidR="00AB3E79" w:rsidRPr="00E461B1" w:rsidRDefault="00AB3E79" w:rsidP="00890585">
      <w:pPr>
        <w:pStyle w:val="DissBodytext"/>
        <w:spacing w:before="120" w:line="240" w:lineRule="auto"/>
        <w:ind w:firstLine="0"/>
        <w:rPr>
          <w:b/>
        </w:rPr>
      </w:pPr>
      <w:r>
        <w:rPr>
          <w:b/>
        </w:rPr>
        <w:t>School</w:t>
      </w:r>
      <w:r w:rsidRPr="00E461B1">
        <w:rPr>
          <w:b/>
        </w:rPr>
        <w:t xml:space="preserve"> Schedule</w:t>
      </w:r>
    </w:p>
    <w:p w14:paraId="2A9F7256" w14:textId="7158A4D5" w:rsidR="00AB3E79" w:rsidRPr="00E461B1" w:rsidRDefault="00AB3E79" w:rsidP="00AB3E79">
      <w:pPr>
        <w:pStyle w:val="DissBodytext"/>
      </w:pPr>
      <w:r w:rsidRPr="00E461B1">
        <w:t xml:space="preserve">During this ten-week </w:t>
      </w:r>
      <w:r>
        <w:t>period</w:t>
      </w:r>
      <w:r w:rsidRPr="00E461B1">
        <w:t xml:space="preserve">, your </w:t>
      </w:r>
      <w:r w:rsidR="00595CD0">
        <w:t>student teaching</w:t>
      </w:r>
      <w:r w:rsidRPr="00E461B1">
        <w:t xml:space="preserve"> begins at the time teachers are required to </w:t>
      </w:r>
      <w:r>
        <w:t>arrive</w:t>
      </w:r>
      <w:r w:rsidRPr="00E461B1">
        <w:t xml:space="preserve"> at your school until the time teachers are </w:t>
      </w:r>
      <w:r>
        <w:t>released at the end of the day—</w:t>
      </w:r>
      <w:r w:rsidRPr="00D06464">
        <w:rPr>
          <w:b/>
        </w:rPr>
        <w:t>Sunday</w:t>
      </w:r>
      <w:r>
        <w:t xml:space="preserve"> </w:t>
      </w:r>
      <w:r w:rsidRPr="00E461B1">
        <w:rPr>
          <w:b/>
        </w:rPr>
        <w:t>through Thursday.</w:t>
      </w:r>
      <w:r w:rsidR="00FD0B98">
        <w:rPr>
          <w:b/>
        </w:rPr>
        <w:t xml:space="preserve"> </w:t>
      </w:r>
    </w:p>
    <w:p w14:paraId="41F21579" w14:textId="3FA9ACC7" w:rsidR="00AB3E79" w:rsidRPr="00E461B1" w:rsidRDefault="001F258B" w:rsidP="00890585">
      <w:pPr>
        <w:pStyle w:val="DissBodytext"/>
        <w:spacing w:before="120" w:line="240" w:lineRule="auto"/>
        <w:ind w:firstLine="0"/>
        <w:rPr>
          <w:b/>
        </w:rPr>
      </w:pPr>
      <w:r>
        <w:rPr>
          <w:b/>
        </w:rPr>
        <w:t>Student Teaching</w:t>
      </w:r>
      <w:r w:rsidR="00AB3E79" w:rsidRPr="00E461B1">
        <w:rPr>
          <w:b/>
        </w:rPr>
        <w:t xml:space="preserve"> Seminar</w:t>
      </w:r>
    </w:p>
    <w:p w14:paraId="7F2EA0B0" w14:textId="6542A6FC" w:rsidR="00AB3E79" w:rsidRPr="00E461B1" w:rsidRDefault="00AB3E79" w:rsidP="00AB3E79">
      <w:pPr>
        <w:pStyle w:val="DissBodytext"/>
      </w:pPr>
      <w:r w:rsidRPr="00E461B1">
        <w:t xml:space="preserve">A weekly seminar is scheduled for </w:t>
      </w:r>
      <w:r w:rsidR="008F7B76">
        <w:t>student teacher</w:t>
      </w:r>
      <w:r w:rsidRPr="00E461B1">
        <w:t xml:space="preserve">s to meet </w:t>
      </w:r>
      <w:r>
        <w:t xml:space="preserve">as a group. </w:t>
      </w:r>
      <w:r w:rsidRPr="00E461B1">
        <w:t xml:space="preserve">The topics </w:t>
      </w:r>
      <w:r>
        <w:t xml:space="preserve">for the seminar </w:t>
      </w:r>
      <w:r w:rsidRPr="00E461B1">
        <w:t xml:space="preserve">include </w:t>
      </w:r>
      <w:r>
        <w:t xml:space="preserve">accessing resources to deal with unexpected situations that arise during the </w:t>
      </w:r>
      <w:r w:rsidR="00595CD0">
        <w:t>student teaching</w:t>
      </w:r>
      <w:r>
        <w:t xml:space="preserve">, </w:t>
      </w:r>
      <w:r w:rsidRPr="00E461B1">
        <w:t>continued professional development, and Qatar Unive</w:t>
      </w:r>
      <w:r>
        <w:t xml:space="preserve">rsity procedures required as part of each </w:t>
      </w:r>
      <w:r w:rsidR="001F258B">
        <w:t>BED</w:t>
      </w:r>
      <w:r>
        <w:t xml:space="preserve"> program, including the E-Folio.</w:t>
      </w:r>
    </w:p>
    <w:p w14:paraId="3AD7890F" w14:textId="77777777" w:rsidR="00AB3E79" w:rsidRPr="00E461B1" w:rsidRDefault="00AB3E79" w:rsidP="00890585">
      <w:pPr>
        <w:pStyle w:val="DissBodytext"/>
        <w:spacing w:before="120" w:line="240" w:lineRule="auto"/>
        <w:ind w:firstLine="0"/>
        <w:rPr>
          <w:b/>
        </w:rPr>
      </w:pPr>
      <w:r w:rsidRPr="00FF4E67">
        <w:rPr>
          <w:b/>
        </w:rPr>
        <w:t>Seminar Attendance</w:t>
      </w:r>
    </w:p>
    <w:p w14:paraId="79B1C782" w14:textId="3885A7C5" w:rsidR="00AB3E79" w:rsidRDefault="00AB3E79" w:rsidP="00AB3E79">
      <w:pPr>
        <w:pStyle w:val="DissBodytext"/>
      </w:pPr>
      <w:r w:rsidRPr="00E461B1">
        <w:t xml:space="preserve">The </w:t>
      </w:r>
      <w:r w:rsidR="00962D5D">
        <w:t>College of Education</w:t>
      </w:r>
      <w:r w:rsidRPr="00E461B1">
        <w:t xml:space="preserve"> views </w:t>
      </w:r>
      <w:r>
        <w:t>seminar</w:t>
      </w:r>
      <w:r w:rsidRPr="00E461B1">
        <w:t xml:space="preserve"> att</w:t>
      </w:r>
      <w:r>
        <w:t>endance as the</w:t>
      </w:r>
      <w:r w:rsidRPr="00E461B1">
        <w:t xml:space="preserve"> responsibility </w:t>
      </w:r>
      <w:r>
        <w:t xml:space="preserve">of </w:t>
      </w:r>
      <w:r w:rsidRPr="00E461B1">
        <w:t>individual student</w:t>
      </w:r>
      <w:r>
        <w:t>s, and you</w:t>
      </w:r>
      <w:r w:rsidRPr="00E461B1">
        <w:t xml:space="preserve"> are expected to attend </w:t>
      </w:r>
      <w:r>
        <w:t>the weekly seminars</w:t>
      </w:r>
      <w:r w:rsidRPr="00E461B1">
        <w:t xml:space="preserve">, </w:t>
      </w:r>
      <w:r>
        <w:t xml:space="preserve">to </w:t>
      </w:r>
      <w:r w:rsidRPr="00E461B1">
        <w:t>be on time, an</w:t>
      </w:r>
      <w:r>
        <w:t xml:space="preserve">d to complete all assignments as they are done in class. A </w:t>
      </w:r>
      <w:r w:rsidR="00F15448">
        <w:t xml:space="preserve">minimum of </w:t>
      </w:r>
      <w:r w:rsidR="00962D5D">
        <w:t>2-3</w:t>
      </w:r>
      <w:r>
        <w:t xml:space="preserve"> seminar session</w:t>
      </w:r>
      <w:r w:rsidR="00962D5D">
        <w:t>s</w:t>
      </w:r>
      <w:r>
        <w:t xml:space="preserve"> will be held </w:t>
      </w:r>
      <w:r>
        <w:rPr>
          <w:b/>
        </w:rPr>
        <w:t>after</w:t>
      </w:r>
      <w:r>
        <w:t xml:space="preserve"> the close of the school placement but </w:t>
      </w:r>
      <w:r>
        <w:rPr>
          <w:b/>
        </w:rPr>
        <w:t>before</w:t>
      </w:r>
      <w:r>
        <w:t xml:space="preserve"> the end of the semester to </w:t>
      </w:r>
      <w:r w:rsidR="00962D5D">
        <w:t xml:space="preserve">complete online requirements and to </w:t>
      </w:r>
      <w:r>
        <w:t xml:space="preserve">finalize paperwork and forms. </w:t>
      </w:r>
      <w:r w:rsidRPr="00E461B1">
        <w:t xml:space="preserve">University rules regarding absences will be followed. </w:t>
      </w:r>
      <w:r>
        <w:t xml:space="preserve">If an absence from Seminar is necessary, you should </w:t>
      </w:r>
      <w:r w:rsidRPr="00E461B1">
        <w:t xml:space="preserve">communicate </w:t>
      </w:r>
      <w:r>
        <w:t xml:space="preserve">with the seminar instructor(s) </w:t>
      </w:r>
      <w:r w:rsidRPr="00E461B1">
        <w:t xml:space="preserve">regarding </w:t>
      </w:r>
      <w:r>
        <w:t>the situation</w:t>
      </w:r>
      <w:r w:rsidRPr="00E461B1">
        <w:t xml:space="preserve">.  Failure to do so may result in a conference and/or termination of </w:t>
      </w:r>
      <w:r>
        <w:t>your</w:t>
      </w:r>
      <w:r w:rsidRPr="00E461B1">
        <w:t xml:space="preserve"> </w:t>
      </w:r>
      <w:r w:rsidR="00595CD0">
        <w:t>student teaching</w:t>
      </w:r>
      <w:r w:rsidRPr="00E461B1">
        <w:t>.</w:t>
      </w:r>
    </w:p>
    <w:p w14:paraId="343FB5DF" w14:textId="77777777" w:rsidR="00AB3E79" w:rsidRDefault="00AB3E79">
      <w:pPr>
        <w:rPr>
          <w:b/>
        </w:rPr>
      </w:pPr>
      <w:r>
        <w:rPr>
          <w:b/>
        </w:rPr>
        <w:br w:type="page"/>
      </w:r>
    </w:p>
    <w:p w14:paraId="0B30F85E" w14:textId="77777777" w:rsidR="00AB3E79" w:rsidRDefault="00AB3E79" w:rsidP="00AB3E79">
      <w:pPr>
        <w:pStyle w:val="Heading1"/>
      </w:pPr>
      <w:bookmarkStart w:id="24" w:name="_Toc284668736"/>
      <w:bookmarkStart w:id="25" w:name="_Toc284676390"/>
      <w:bookmarkStart w:id="26" w:name="_Toc284676975"/>
      <w:bookmarkStart w:id="27" w:name="_Toc284683894"/>
      <w:r w:rsidRPr="007F1590">
        <w:lastRenderedPageBreak/>
        <w:t>Assignment Values and Grade System</w:t>
      </w:r>
      <w:bookmarkEnd w:id="24"/>
      <w:bookmarkEnd w:id="25"/>
      <w:bookmarkEnd w:id="26"/>
      <w:bookmarkEnd w:id="27"/>
    </w:p>
    <w:p w14:paraId="70B4E525" w14:textId="103340B1" w:rsidR="00AB3E79" w:rsidRDefault="00AB3E79" w:rsidP="00532719">
      <w:pPr>
        <w:pStyle w:val="DissBodytext"/>
        <w:spacing w:before="120" w:after="120" w:line="240" w:lineRule="auto"/>
        <w:ind w:firstLine="0"/>
      </w:pPr>
      <w:r>
        <w:tab/>
        <w:t xml:space="preserve">Each assignment during your </w:t>
      </w:r>
      <w:r w:rsidR="001F258B">
        <w:t>Student Teaching</w:t>
      </w:r>
      <w:r>
        <w:t xml:space="preserve"> has a value in your overall grade, and the final grade is calculated and posted by your college supervisor.</w:t>
      </w:r>
    </w:p>
    <w:p w14:paraId="05CD7D75" w14:textId="77777777" w:rsidR="00DB6044" w:rsidRDefault="00DB6044" w:rsidP="00532719">
      <w:pPr>
        <w:pStyle w:val="DissBodytext"/>
        <w:spacing w:before="120" w:after="120" w:line="240" w:lineRule="auto"/>
        <w:ind w:firstLine="0"/>
      </w:pPr>
    </w:p>
    <w:tbl>
      <w:tblPr>
        <w:tblStyle w:val="TableGrid"/>
        <w:tblW w:w="0" w:type="auto"/>
        <w:tblLayout w:type="fixed"/>
        <w:tblLook w:val="04A0" w:firstRow="1" w:lastRow="0" w:firstColumn="1" w:lastColumn="0" w:noHBand="0" w:noVBand="1"/>
      </w:tblPr>
      <w:tblGrid>
        <w:gridCol w:w="4068"/>
        <w:gridCol w:w="2250"/>
        <w:gridCol w:w="1350"/>
      </w:tblGrid>
      <w:tr w:rsidR="00DB6044" w14:paraId="145D742D" w14:textId="77777777" w:rsidTr="009C71EB">
        <w:tc>
          <w:tcPr>
            <w:tcW w:w="4068" w:type="dxa"/>
          </w:tcPr>
          <w:p w14:paraId="6FD596EA" w14:textId="3BEF4CD5" w:rsidR="00DB6044" w:rsidRPr="009C71EB" w:rsidRDefault="00DB6044" w:rsidP="00532719">
            <w:pPr>
              <w:pStyle w:val="DissBodytext"/>
              <w:spacing w:before="120" w:after="120" w:line="240" w:lineRule="auto"/>
              <w:ind w:firstLine="0"/>
              <w:rPr>
                <w:sz w:val="20"/>
                <w:szCs w:val="20"/>
              </w:rPr>
            </w:pPr>
            <w:r w:rsidRPr="009C71EB">
              <w:rPr>
                <w:sz w:val="20"/>
                <w:szCs w:val="20"/>
              </w:rPr>
              <w:t>Assignment</w:t>
            </w:r>
          </w:p>
        </w:tc>
        <w:tc>
          <w:tcPr>
            <w:tcW w:w="2250" w:type="dxa"/>
          </w:tcPr>
          <w:p w14:paraId="700B7116" w14:textId="6A19A20C" w:rsidR="00DB6044" w:rsidRPr="009C71EB" w:rsidRDefault="009C71EB" w:rsidP="00DB6044">
            <w:pPr>
              <w:pStyle w:val="DissBodytext"/>
              <w:spacing w:before="120" w:after="120" w:line="240" w:lineRule="auto"/>
              <w:ind w:firstLine="0"/>
              <w:jc w:val="center"/>
              <w:rPr>
                <w:sz w:val="20"/>
                <w:szCs w:val="20"/>
              </w:rPr>
            </w:pPr>
            <w:r w:rsidRPr="009C71EB">
              <w:rPr>
                <w:sz w:val="20"/>
                <w:szCs w:val="20"/>
              </w:rPr>
              <w:t>Maximum</w:t>
            </w:r>
            <w:r w:rsidR="00DB6044" w:rsidRPr="009C71EB">
              <w:rPr>
                <w:sz w:val="20"/>
                <w:szCs w:val="20"/>
              </w:rPr>
              <w:t xml:space="preserve"> Score</w:t>
            </w:r>
          </w:p>
        </w:tc>
        <w:tc>
          <w:tcPr>
            <w:tcW w:w="1350" w:type="dxa"/>
          </w:tcPr>
          <w:p w14:paraId="01FE505B" w14:textId="0B568CE2" w:rsidR="00DB6044" w:rsidRPr="009C71EB" w:rsidRDefault="00DB6044" w:rsidP="00DB6044">
            <w:pPr>
              <w:pStyle w:val="DissBodytext"/>
              <w:spacing w:before="120" w:after="120" w:line="240" w:lineRule="auto"/>
              <w:ind w:firstLine="0"/>
              <w:jc w:val="center"/>
              <w:rPr>
                <w:sz w:val="20"/>
                <w:szCs w:val="20"/>
              </w:rPr>
            </w:pPr>
            <w:r w:rsidRPr="009C71EB">
              <w:rPr>
                <w:sz w:val="20"/>
                <w:szCs w:val="20"/>
              </w:rPr>
              <w:t>Grade Value</w:t>
            </w:r>
          </w:p>
        </w:tc>
      </w:tr>
      <w:tr w:rsidR="00DB6044" w14:paraId="37403D23" w14:textId="77777777" w:rsidTr="009C71EB">
        <w:tc>
          <w:tcPr>
            <w:tcW w:w="4068" w:type="dxa"/>
          </w:tcPr>
          <w:p w14:paraId="603E8FE8" w14:textId="6466E7D2" w:rsidR="00DB6044" w:rsidRPr="009C71EB" w:rsidRDefault="00DB6044" w:rsidP="00532719">
            <w:pPr>
              <w:pStyle w:val="DissBodytext"/>
              <w:spacing w:before="120" w:after="120" w:line="240" w:lineRule="auto"/>
              <w:ind w:firstLine="0"/>
              <w:rPr>
                <w:sz w:val="20"/>
                <w:szCs w:val="20"/>
              </w:rPr>
            </w:pPr>
            <w:r w:rsidRPr="009C71EB">
              <w:rPr>
                <w:sz w:val="20"/>
                <w:szCs w:val="20"/>
              </w:rPr>
              <w:t>Parent Conference Report</w:t>
            </w:r>
          </w:p>
        </w:tc>
        <w:tc>
          <w:tcPr>
            <w:tcW w:w="2250" w:type="dxa"/>
          </w:tcPr>
          <w:p w14:paraId="5B23928B" w14:textId="5EEDD08F" w:rsidR="00DB6044" w:rsidRPr="009C71EB" w:rsidRDefault="00DB6044" w:rsidP="00DB6044">
            <w:pPr>
              <w:pStyle w:val="DissBodytext"/>
              <w:spacing w:before="120" w:after="120" w:line="240" w:lineRule="auto"/>
              <w:ind w:firstLine="0"/>
              <w:jc w:val="center"/>
              <w:rPr>
                <w:sz w:val="20"/>
                <w:szCs w:val="20"/>
              </w:rPr>
            </w:pPr>
            <w:r w:rsidRPr="009C71EB">
              <w:rPr>
                <w:sz w:val="20"/>
                <w:szCs w:val="20"/>
              </w:rPr>
              <w:t>5</w:t>
            </w:r>
          </w:p>
        </w:tc>
        <w:tc>
          <w:tcPr>
            <w:tcW w:w="1350" w:type="dxa"/>
          </w:tcPr>
          <w:p w14:paraId="7EB9C179" w14:textId="5AD85661" w:rsidR="00DB6044" w:rsidRPr="009C71EB" w:rsidRDefault="00DB6044" w:rsidP="00DB6044">
            <w:pPr>
              <w:pStyle w:val="DissBodytext"/>
              <w:spacing w:before="120" w:after="120" w:line="240" w:lineRule="auto"/>
              <w:ind w:firstLine="0"/>
              <w:jc w:val="center"/>
              <w:rPr>
                <w:sz w:val="20"/>
                <w:szCs w:val="20"/>
              </w:rPr>
            </w:pPr>
            <w:r w:rsidRPr="009C71EB">
              <w:rPr>
                <w:sz w:val="20"/>
                <w:szCs w:val="20"/>
              </w:rPr>
              <w:t>5%</w:t>
            </w:r>
          </w:p>
        </w:tc>
      </w:tr>
      <w:tr w:rsidR="00DB6044" w14:paraId="33DAA749" w14:textId="77777777" w:rsidTr="009C71EB">
        <w:tc>
          <w:tcPr>
            <w:tcW w:w="4068" w:type="dxa"/>
          </w:tcPr>
          <w:p w14:paraId="36763D0F" w14:textId="3876A114" w:rsidR="00DB6044" w:rsidRPr="009C71EB" w:rsidRDefault="00DB6044" w:rsidP="00532719">
            <w:pPr>
              <w:pStyle w:val="DissBodytext"/>
              <w:spacing w:before="120" w:after="120" w:line="240" w:lineRule="auto"/>
              <w:ind w:firstLine="0"/>
              <w:rPr>
                <w:sz w:val="20"/>
                <w:szCs w:val="20"/>
              </w:rPr>
            </w:pPr>
            <w:r w:rsidRPr="009C71EB">
              <w:rPr>
                <w:sz w:val="20"/>
                <w:szCs w:val="20"/>
              </w:rPr>
              <w:t>Notebook and Weekly Journal</w:t>
            </w:r>
          </w:p>
        </w:tc>
        <w:tc>
          <w:tcPr>
            <w:tcW w:w="2250" w:type="dxa"/>
          </w:tcPr>
          <w:p w14:paraId="71113E04" w14:textId="3A0E4DF0" w:rsidR="00DB6044" w:rsidRPr="009C71EB" w:rsidRDefault="00DB6044" w:rsidP="00DB6044">
            <w:pPr>
              <w:pStyle w:val="DissBodytext"/>
              <w:spacing w:before="120" w:after="120" w:line="240" w:lineRule="auto"/>
              <w:ind w:firstLine="0"/>
              <w:jc w:val="center"/>
              <w:rPr>
                <w:sz w:val="20"/>
                <w:szCs w:val="20"/>
              </w:rPr>
            </w:pPr>
            <w:r w:rsidRPr="009C71EB">
              <w:rPr>
                <w:sz w:val="20"/>
                <w:szCs w:val="20"/>
              </w:rPr>
              <w:t>10</w:t>
            </w:r>
          </w:p>
        </w:tc>
        <w:tc>
          <w:tcPr>
            <w:tcW w:w="1350" w:type="dxa"/>
          </w:tcPr>
          <w:p w14:paraId="3D8509ED" w14:textId="51D0C994" w:rsidR="00DB6044" w:rsidRPr="009C71EB" w:rsidRDefault="00DB6044" w:rsidP="00DB6044">
            <w:pPr>
              <w:pStyle w:val="DissBodytext"/>
              <w:spacing w:before="120" w:after="120" w:line="240" w:lineRule="auto"/>
              <w:ind w:firstLine="0"/>
              <w:jc w:val="center"/>
              <w:rPr>
                <w:sz w:val="20"/>
                <w:szCs w:val="20"/>
              </w:rPr>
            </w:pPr>
            <w:r w:rsidRPr="009C71EB">
              <w:rPr>
                <w:sz w:val="20"/>
                <w:szCs w:val="20"/>
              </w:rPr>
              <w:t>5%</w:t>
            </w:r>
          </w:p>
        </w:tc>
      </w:tr>
      <w:tr w:rsidR="00DB6044" w14:paraId="43D2B00A" w14:textId="77777777" w:rsidTr="009C71EB">
        <w:tc>
          <w:tcPr>
            <w:tcW w:w="4068" w:type="dxa"/>
          </w:tcPr>
          <w:p w14:paraId="66505B5B" w14:textId="51D200FD" w:rsidR="00DB6044" w:rsidRPr="009C71EB" w:rsidRDefault="00DB6044" w:rsidP="00532719">
            <w:pPr>
              <w:pStyle w:val="DissBodytext"/>
              <w:spacing w:before="120" w:after="120" w:line="240" w:lineRule="auto"/>
              <w:ind w:firstLine="0"/>
              <w:rPr>
                <w:sz w:val="20"/>
                <w:szCs w:val="20"/>
              </w:rPr>
            </w:pPr>
            <w:r w:rsidRPr="009C71EB">
              <w:rPr>
                <w:sz w:val="20"/>
                <w:szCs w:val="20"/>
              </w:rPr>
              <w:t>Mid and Final Journal Report</w:t>
            </w:r>
          </w:p>
        </w:tc>
        <w:tc>
          <w:tcPr>
            <w:tcW w:w="2250" w:type="dxa"/>
          </w:tcPr>
          <w:p w14:paraId="33CDA8F9" w14:textId="5111C485" w:rsidR="00DB6044" w:rsidRPr="009C71EB" w:rsidRDefault="00DB6044" w:rsidP="00DB6044">
            <w:pPr>
              <w:pStyle w:val="DissBodytext"/>
              <w:spacing w:before="120" w:after="120" w:line="240" w:lineRule="auto"/>
              <w:ind w:firstLine="0"/>
              <w:jc w:val="center"/>
              <w:rPr>
                <w:sz w:val="20"/>
                <w:szCs w:val="20"/>
              </w:rPr>
            </w:pPr>
            <w:r w:rsidRPr="009C71EB">
              <w:rPr>
                <w:sz w:val="20"/>
                <w:szCs w:val="20"/>
              </w:rPr>
              <w:t>20</w:t>
            </w:r>
          </w:p>
        </w:tc>
        <w:tc>
          <w:tcPr>
            <w:tcW w:w="1350" w:type="dxa"/>
          </w:tcPr>
          <w:p w14:paraId="73D8160C" w14:textId="31AD0333" w:rsidR="00DB6044" w:rsidRPr="009C71EB" w:rsidRDefault="00DB6044" w:rsidP="00DB6044">
            <w:pPr>
              <w:pStyle w:val="DissBodytext"/>
              <w:spacing w:before="120" w:after="120" w:line="240" w:lineRule="auto"/>
              <w:ind w:firstLine="0"/>
              <w:jc w:val="center"/>
              <w:rPr>
                <w:sz w:val="20"/>
                <w:szCs w:val="20"/>
              </w:rPr>
            </w:pPr>
            <w:r w:rsidRPr="009C71EB">
              <w:rPr>
                <w:sz w:val="20"/>
                <w:szCs w:val="20"/>
              </w:rPr>
              <w:t>10%</w:t>
            </w:r>
          </w:p>
        </w:tc>
      </w:tr>
      <w:tr w:rsidR="00DB6044" w14:paraId="41CE1DD7" w14:textId="77777777" w:rsidTr="009C71EB">
        <w:tc>
          <w:tcPr>
            <w:tcW w:w="4068" w:type="dxa"/>
          </w:tcPr>
          <w:p w14:paraId="04B835D8" w14:textId="40C5EECE" w:rsidR="00DB6044" w:rsidRPr="009C71EB" w:rsidRDefault="009C71EB" w:rsidP="00532719">
            <w:pPr>
              <w:pStyle w:val="DissBodytext"/>
              <w:spacing w:before="120" w:after="120" w:line="240" w:lineRule="auto"/>
              <w:ind w:firstLine="0"/>
              <w:rPr>
                <w:sz w:val="20"/>
                <w:szCs w:val="20"/>
              </w:rPr>
            </w:pPr>
            <w:r>
              <w:rPr>
                <w:sz w:val="20"/>
                <w:szCs w:val="20"/>
              </w:rPr>
              <w:t>*</w:t>
            </w:r>
            <w:r w:rsidR="00E265CE">
              <w:rPr>
                <w:sz w:val="20"/>
                <w:szCs w:val="20"/>
              </w:rPr>
              <w:t>Unit Plan</w:t>
            </w:r>
          </w:p>
        </w:tc>
        <w:tc>
          <w:tcPr>
            <w:tcW w:w="2250" w:type="dxa"/>
          </w:tcPr>
          <w:p w14:paraId="29F65A84" w14:textId="08AD4724" w:rsidR="00DB6044" w:rsidRPr="009C71EB" w:rsidRDefault="00DB6044" w:rsidP="00DB6044">
            <w:pPr>
              <w:pStyle w:val="DissBodytext"/>
              <w:spacing w:before="120" w:after="120" w:line="240" w:lineRule="auto"/>
              <w:ind w:firstLine="0"/>
              <w:jc w:val="center"/>
              <w:rPr>
                <w:sz w:val="20"/>
                <w:szCs w:val="20"/>
              </w:rPr>
            </w:pPr>
            <w:r w:rsidRPr="009C71EB">
              <w:rPr>
                <w:sz w:val="20"/>
                <w:szCs w:val="20"/>
              </w:rPr>
              <w:t>20</w:t>
            </w:r>
          </w:p>
        </w:tc>
        <w:tc>
          <w:tcPr>
            <w:tcW w:w="1350" w:type="dxa"/>
          </w:tcPr>
          <w:p w14:paraId="6AFB3286" w14:textId="7A8EEE91" w:rsidR="00DB6044" w:rsidRPr="009C71EB" w:rsidRDefault="00DB6044" w:rsidP="00DB6044">
            <w:pPr>
              <w:pStyle w:val="DissBodytext"/>
              <w:spacing w:before="120" w:after="120" w:line="240" w:lineRule="auto"/>
              <w:ind w:firstLine="0"/>
              <w:jc w:val="center"/>
              <w:rPr>
                <w:sz w:val="20"/>
                <w:szCs w:val="20"/>
              </w:rPr>
            </w:pPr>
            <w:r w:rsidRPr="009C71EB">
              <w:rPr>
                <w:sz w:val="20"/>
                <w:szCs w:val="20"/>
              </w:rPr>
              <w:t>20%</w:t>
            </w:r>
          </w:p>
        </w:tc>
      </w:tr>
      <w:tr w:rsidR="00DB6044" w14:paraId="6DC831E2" w14:textId="77777777" w:rsidTr="009C71EB">
        <w:tc>
          <w:tcPr>
            <w:tcW w:w="4068" w:type="dxa"/>
          </w:tcPr>
          <w:p w14:paraId="1B5B8EF5" w14:textId="3D4B2F87" w:rsidR="00DB6044" w:rsidRPr="009C71EB" w:rsidRDefault="009C71EB" w:rsidP="00532719">
            <w:pPr>
              <w:pStyle w:val="DissBodytext"/>
              <w:spacing w:before="120" w:after="120" w:line="240" w:lineRule="auto"/>
              <w:ind w:firstLine="0"/>
              <w:rPr>
                <w:sz w:val="20"/>
                <w:szCs w:val="20"/>
              </w:rPr>
            </w:pPr>
            <w:r>
              <w:rPr>
                <w:sz w:val="20"/>
                <w:szCs w:val="20"/>
              </w:rPr>
              <w:t>*</w:t>
            </w:r>
            <w:r w:rsidRPr="009C71EB">
              <w:rPr>
                <w:sz w:val="20"/>
                <w:szCs w:val="20"/>
              </w:rPr>
              <w:t>CEES (Final Only)</w:t>
            </w:r>
          </w:p>
        </w:tc>
        <w:tc>
          <w:tcPr>
            <w:tcW w:w="2250" w:type="dxa"/>
          </w:tcPr>
          <w:p w14:paraId="22881C48" w14:textId="50FEAF22" w:rsidR="00DB6044" w:rsidRPr="009C71EB" w:rsidRDefault="009C71EB" w:rsidP="00DB6044">
            <w:pPr>
              <w:pStyle w:val="DissBodytext"/>
              <w:spacing w:before="120" w:after="120" w:line="240" w:lineRule="auto"/>
              <w:ind w:firstLine="0"/>
              <w:jc w:val="center"/>
              <w:rPr>
                <w:sz w:val="20"/>
                <w:szCs w:val="20"/>
              </w:rPr>
            </w:pPr>
            <w:r w:rsidRPr="009C71EB">
              <w:rPr>
                <w:sz w:val="20"/>
                <w:szCs w:val="20"/>
              </w:rPr>
              <w:t>4.00 Average</w:t>
            </w:r>
          </w:p>
        </w:tc>
        <w:tc>
          <w:tcPr>
            <w:tcW w:w="1350" w:type="dxa"/>
          </w:tcPr>
          <w:p w14:paraId="5AB1B060" w14:textId="5591826B" w:rsidR="00DB6044" w:rsidRPr="009C71EB" w:rsidRDefault="009C71EB" w:rsidP="00DB6044">
            <w:pPr>
              <w:pStyle w:val="DissBodytext"/>
              <w:spacing w:before="120" w:after="120" w:line="240" w:lineRule="auto"/>
              <w:ind w:firstLine="0"/>
              <w:jc w:val="center"/>
              <w:rPr>
                <w:sz w:val="20"/>
                <w:szCs w:val="20"/>
              </w:rPr>
            </w:pPr>
            <w:r w:rsidRPr="009C71EB">
              <w:rPr>
                <w:sz w:val="20"/>
                <w:szCs w:val="20"/>
              </w:rPr>
              <w:t>25%</w:t>
            </w:r>
          </w:p>
        </w:tc>
      </w:tr>
      <w:tr w:rsidR="00DB6044" w14:paraId="1CBEE79B" w14:textId="77777777" w:rsidTr="009C71EB">
        <w:tc>
          <w:tcPr>
            <w:tcW w:w="4068" w:type="dxa"/>
          </w:tcPr>
          <w:p w14:paraId="342E913B" w14:textId="4A451F42" w:rsidR="00DB6044" w:rsidRPr="009C71EB" w:rsidRDefault="009C71EB" w:rsidP="00532719">
            <w:pPr>
              <w:pStyle w:val="DissBodytext"/>
              <w:spacing w:before="120" w:after="120" w:line="240" w:lineRule="auto"/>
              <w:ind w:firstLine="0"/>
              <w:rPr>
                <w:sz w:val="20"/>
                <w:szCs w:val="20"/>
              </w:rPr>
            </w:pPr>
            <w:r w:rsidRPr="009C71EB">
              <w:rPr>
                <w:sz w:val="20"/>
                <w:szCs w:val="20"/>
              </w:rPr>
              <w:t>Technology Lesson</w:t>
            </w:r>
          </w:p>
        </w:tc>
        <w:tc>
          <w:tcPr>
            <w:tcW w:w="2250" w:type="dxa"/>
          </w:tcPr>
          <w:p w14:paraId="79864E16" w14:textId="746A93D4" w:rsidR="00DB6044" w:rsidRPr="009C71EB" w:rsidRDefault="009C71EB" w:rsidP="00DB6044">
            <w:pPr>
              <w:pStyle w:val="DissBodytext"/>
              <w:spacing w:before="120" w:after="120" w:line="240" w:lineRule="auto"/>
              <w:ind w:firstLine="0"/>
              <w:jc w:val="center"/>
              <w:rPr>
                <w:sz w:val="20"/>
                <w:szCs w:val="20"/>
              </w:rPr>
            </w:pPr>
            <w:r w:rsidRPr="009C71EB">
              <w:rPr>
                <w:sz w:val="20"/>
                <w:szCs w:val="20"/>
              </w:rPr>
              <w:t>20</w:t>
            </w:r>
          </w:p>
        </w:tc>
        <w:tc>
          <w:tcPr>
            <w:tcW w:w="1350" w:type="dxa"/>
          </w:tcPr>
          <w:p w14:paraId="306E910A" w14:textId="58CCFF64" w:rsidR="00DB6044" w:rsidRPr="009C71EB" w:rsidRDefault="009C71EB" w:rsidP="00DB6044">
            <w:pPr>
              <w:pStyle w:val="DissBodytext"/>
              <w:spacing w:before="120" w:after="120" w:line="240" w:lineRule="auto"/>
              <w:ind w:firstLine="0"/>
              <w:jc w:val="center"/>
              <w:rPr>
                <w:sz w:val="20"/>
                <w:szCs w:val="20"/>
              </w:rPr>
            </w:pPr>
            <w:r w:rsidRPr="009C71EB">
              <w:rPr>
                <w:sz w:val="20"/>
                <w:szCs w:val="20"/>
              </w:rPr>
              <w:t>10%</w:t>
            </w:r>
          </w:p>
        </w:tc>
      </w:tr>
      <w:tr w:rsidR="00DB6044" w14:paraId="2CA8AA75" w14:textId="77777777" w:rsidTr="009C71EB">
        <w:tc>
          <w:tcPr>
            <w:tcW w:w="4068" w:type="dxa"/>
          </w:tcPr>
          <w:p w14:paraId="62C7D6E9" w14:textId="37B61451" w:rsidR="00DB6044" w:rsidRPr="009C71EB" w:rsidRDefault="009C71EB" w:rsidP="00532719">
            <w:pPr>
              <w:pStyle w:val="DissBodytext"/>
              <w:spacing w:before="120" w:after="120" w:line="240" w:lineRule="auto"/>
              <w:ind w:firstLine="0"/>
              <w:rPr>
                <w:sz w:val="20"/>
                <w:szCs w:val="20"/>
              </w:rPr>
            </w:pPr>
            <w:r w:rsidRPr="009C71EB">
              <w:rPr>
                <w:sz w:val="20"/>
                <w:szCs w:val="20"/>
              </w:rPr>
              <w:t>Seminar</w:t>
            </w:r>
          </w:p>
        </w:tc>
        <w:tc>
          <w:tcPr>
            <w:tcW w:w="2250" w:type="dxa"/>
          </w:tcPr>
          <w:p w14:paraId="278C8BED" w14:textId="3557E803" w:rsidR="00DB6044" w:rsidRPr="009C71EB" w:rsidRDefault="00DB6044" w:rsidP="00DB6044">
            <w:pPr>
              <w:pStyle w:val="DissBodytext"/>
              <w:spacing w:before="120" w:after="120" w:line="240" w:lineRule="auto"/>
              <w:ind w:firstLine="0"/>
              <w:jc w:val="center"/>
              <w:rPr>
                <w:sz w:val="20"/>
                <w:szCs w:val="20"/>
              </w:rPr>
            </w:pPr>
          </w:p>
        </w:tc>
        <w:tc>
          <w:tcPr>
            <w:tcW w:w="1350" w:type="dxa"/>
          </w:tcPr>
          <w:p w14:paraId="55E0D06C" w14:textId="086C91B6" w:rsidR="00DB6044" w:rsidRPr="009C71EB" w:rsidRDefault="00DB6044" w:rsidP="00DB6044">
            <w:pPr>
              <w:pStyle w:val="DissBodytext"/>
              <w:spacing w:before="120" w:after="120" w:line="240" w:lineRule="auto"/>
              <w:ind w:firstLine="0"/>
              <w:jc w:val="center"/>
              <w:rPr>
                <w:sz w:val="20"/>
                <w:szCs w:val="20"/>
              </w:rPr>
            </w:pPr>
          </w:p>
        </w:tc>
      </w:tr>
      <w:tr w:rsidR="00DB6044" w14:paraId="613319D1" w14:textId="77777777" w:rsidTr="009C71EB">
        <w:tc>
          <w:tcPr>
            <w:tcW w:w="4068" w:type="dxa"/>
          </w:tcPr>
          <w:p w14:paraId="5DA02192" w14:textId="110E447A" w:rsidR="00DB6044" w:rsidRPr="009C71EB" w:rsidRDefault="009C71EB" w:rsidP="009C71EB">
            <w:pPr>
              <w:pStyle w:val="DissBodytext"/>
              <w:spacing w:before="120" w:after="120" w:line="240" w:lineRule="auto"/>
              <w:ind w:left="450" w:firstLine="0"/>
              <w:rPr>
                <w:sz w:val="20"/>
                <w:szCs w:val="20"/>
              </w:rPr>
            </w:pPr>
            <w:r>
              <w:rPr>
                <w:sz w:val="20"/>
                <w:szCs w:val="20"/>
              </w:rPr>
              <w:t>*Assessment Analysis</w:t>
            </w:r>
          </w:p>
        </w:tc>
        <w:tc>
          <w:tcPr>
            <w:tcW w:w="2250" w:type="dxa"/>
          </w:tcPr>
          <w:p w14:paraId="6334BA6C" w14:textId="57AB54A5" w:rsidR="00DB6044" w:rsidRPr="009C71EB" w:rsidRDefault="009C71EB" w:rsidP="00DB6044">
            <w:pPr>
              <w:pStyle w:val="DissBodytext"/>
              <w:spacing w:before="120" w:after="120" w:line="240" w:lineRule="auto"/>
              <w:ind w:firstLine="0"/>
              <w:jc w:val="center"/>
              <w:rPr>
                <w:sz w:val="20"/>
                <w:szCs w:val="20"/>
              </w:rPr>
            </w:pPr>
            <w:r>
              <w:rPr>
                <w:sz w:val="20"/>
                <w:szCs w:val="20"/>
              </w:rPr>
              <w:t>20</w:t>
            </w:r>
          </w:p>
        </w:tc>
        <w:tc>
          <w:tcPr>
            <w:tcW w:w="1350" w:type="dxa"/>
          </w:tcPr>
          <w:p w14:paraId="78E0C003" w14:textId="62DB2E8F" w:rsidR="00DB6044" w:rsidRPr="009C71EB" w:rsidRDefault="009C71EB" w:rsidP="00DB6044">
            <w:pPr>
              <w:pStyle w:val="DissBodytext"/>
              <w:spacing w:before="120" w:after="120" w:line="240" w:lineRule="auto"/>
              <w:ind w:firstLine="0"/>
              <w:jc w:val="center"/>
              <w:rPr>
                <w:sz w:val="20"/>
                <w:szCs w:val="20"/>
              </w:rPr>
            </w:pPr>
            <w:r>
              <w:rPr>
                <w:sz w:val="20"/>
                <w:szCs w:val="20"/>
              </w:rPr>
              <w:t>10%</w:t>
            </w:r>
          </w:p>
        </w:tc>
      </w:tr>
      <w:tr w:rsidR="00DB6044" w14:paraId="6152AE23" w14:textId="77777777" w:rsidTr="009C71EB">
        <w:tc>
          <w:tcPr>
            <w:tcW w:w="4068" w:type="dxa"/>
          </w:tcPr>
          <w:p w14:paraId="007241F8" w14:textId="086B2244" w:rsidR="00DB6044" w:rsidRPr="009C71EB" w:rsidRDefault="009C71EB" w:rsidP="009C71EB">
            <w:pPr>
              <w:pStyle w:val="DissBodytext"/>
              <w:spacing w:before="120" w:after="120" w:line="240" w:lineRule="auto"/>
              <w:ind w:left="450" w:firstLine="0"/>
              <w:rPr>
                <w:sz w:val="20"/>
                <w:szCs w:val="20"/>
              </w:rPr>
            </w:pPr>
            <w:r>
              <w:rPr>
                <w:sz w:val="20"/>
                <w:szCs w:val="20"/>
              </w:rPr>
              <w:t>*E-Folio</w:t>
            </w:r>
          </w:p>
        </w:tc>
        <w:tc>
          <w:tcPr>
            <w:tcW w:w="2250" w:type="dxa"/>
          </w:tcPr>
          <w:p w14:paraId="3A596ECE" w14:textId="42ABD93A" w:rsidR="00DB6044" w:rsidRPr="009C71EB" w:rsidRDefault="009C71EB" w:rsidP="00DB6044">
            <w:pPr>
              <w:pStyle w:val="DissBodytext"/>
              <w:spacing w:before="120" w:after="120" w:line="240" w:lineRule="auto"/>
              <w:ind w:firstLine="0"/>
              <w:jc w:val="center"/>
              <w:rPr>
                <w:sz w:val="20"/>
                <w:szCs w:val="20"/>
              </w:rPr>
            </w:pPr>
            <w:r>
              <w:rPr>
                <w:sz w:val="20"/>
                <w:szCs w:val="20"/>
              </w:rPr>
              <w:t>60</w:t>
            </w:r>
          </w:p>
        </w:tc>
        <w:tc>
          <w:tcPr>
            <w:tcW w:w="1350" w:type="dxa"/>
          </w:tcPr>
          <w:p w14:paraId="13FCB905" w14:textId="55B95724" w:rsidR="00DB6044" w:rsidRPr="009C71EB" w:rsidRDefault="009C71EB" w:rsidP="00DB6044">
            <w:pPr>
              <w:pStyle w:val="DissBodytext"/>
              <w:spacing w:before="120" w:after="120" w:line="240" w:lineRule="auto"/>
              <w:ind w:firstLine="0"/>
              <w:jc w:val="center"/>
              <w:rPr>
                <w:sz w:val="20"/>
                <w:szCs w:val="20"/>
              </w:rPr>
            </w:pPr>
            <w:r>
              <w:rPr>
                <w:sz w:val="20"/>
                <w:szCs w:val="20"/>
              </w:rPr>
              <w:t>10%</w:t>
            </w:r>
          </w:p>
        </w:tc>
      </w:tr>
      <w:tr w:rsidR="009C71EB" w14:paraId="062EAB1C" w14:textId="77777777" w:rsidTr="009C71EB">
        <w:tc>
          <w:tcPr>
            <w:tcW w:w="4068" w:type="dxa"/>
          </w:tcPr>
          <w:p w14:paraId="78A17A22" w14:textId="3A1709E2" w:rsidR="009C71EB" w:rsidRPr="009C71EB" w:rsidRDefault="009C71EB" w:rsidP="009C71EB">
            <w:pPr>
              <w:pStyle w:val="DissBodytext"/>
              <w:spacing w:before="120" w:after="120" w:line="240" w:lineRule="auto"/>
              <w:ind w:left="450" w:firstLine="0"/>
              <w:rPr>
                <w:sz w:val="20"/>
                <w:szCs w:val="20"/>
              </w:rPr>
            </w:pPr>
            <w:r>
              <w:rPr>
                <w:sz w:val="20"/>
                <w:szCs w:val="20"/>
              </w:rPr>
              <w:t>Other Seminar Assignments</w:t>
            </w:r>
          </w:p>
        </w:tc>
        <w:tc>
          <w:tcPr>
            <w:tcW w:w="2250" w:type="dxa"/>
          </w:tcPr>
          <w:p w14:paraId="65D7605D" w14:textId="53803026" w:rsidR="009C71EB" w:rsidRPr="009C71EB" w:rsidRDefault="009C71EB" w:rsidP="00DB6044">
            <w:pPr>
              <w:pStyle w:val="DissBodytext"/>
              <w:spacing w:before="120" w:after="120" w:line="240" w:lineRule="auto"/>
              <w:ind w:firstLine="0"/>
              <w:jc w:val="center"/>
              <w:rPr>
                <w:sz w:val="20"/>
                <w:szCs w:val="20"/>
              </w:rPr>
            </w:pPr>
            <w:r>
              <w:rPr>
                <w:sz w:val="20"/>
                <w:szCs w:val="20"/>
              </w:rPr>
              <w:t>20</w:t>
            </w:r>
          </w:p>
        </w:tc>
        <w:tc>
          <w:tcPr>
            <w:tcW w:w="1350" w:type="dxa"/>
          </w:tcPr>
          <w:p w14:paraId="1298ACED" w14:textId="25B0C0A5" w:rsidR="009C71EB" w:rsidRPr="009C71EB" w:rsidRDefault="009C71EB" w:rsidP="00DB6044">
            <w:pPr>
              <w:pStyle w:val="DissBodytext"/>
              <w:spacing w:before="120" w:after="120" w:line="240" w:lineRule="auto"/>
              <w:ind w:firstLine="0"/>
              <w:jc w:val="center"/>
              <w:rPr>
                <w:sz w:val="20"/>
                <w:szCs w:val="20"/>
              </w:rPr>
            </w:pPr>
            <w:r>
              <w:rPr>
                <w:sz w:val="20"/>
                <w:szCs w:val="20"/>
              </w:rPr>
              <w:t>5</w:t>
            </w:r>
            <w:r w:rsidR="007E5529">
              <w:rPr>
                <w:sz w:val="20"/>
                <w:szCs w:val="20"/>
              </w:rPr>
              <w:t>%</w:t>
            </w:r>
          </w:p>
        </w:tc>
      </w:tr>
    </w:tbl>
    <w:p w14:paraId="3752A2CF" w14:textId="3D91D6F8" w:rsidR="00DB6044" w:rsidRDefault="009C71EB" w:rsidP="00532719">
      <w:pPr>
        <w:pStyle w:val="DissBodytext"/>
        <w:spacing w:before="120" w:after="120" w:line="240" w:lineRule="auto"/>
        <w:ind w:firstLine="0"/>
      </w:pPr>
      <w:r>
        <w:t>*Note: These assignments must be complete at the satisfactory level or above to achi</w:t>
      </w:r>
      <w:r w:rsidR="00490996">
        <w:t>e</w:t>
      </w:r>
      <w:r>
        <w:t xml:space="preserve">ve a passing grade in student teaching. </w:t>
      </w:r>
    </w:p>
    <w:p w14:paraId="375813CF" w14:textId="77777777" w:rsidR="009C71EB" w:rsidRDefault="009C71EB" w:rsidP="00532719">
      <w:pPr>
        <w:pStyle w:val="DissBodytext"/>
        <w:spacing w:before="120" w:after="120" w:line="240" w:lineRule="auto"/>
        <w:ind w:firstLine="0"/>
      </w:pPr>
    </w:p>
    <w:p w14:paraId="21831F1F" w14:textId="77777777" w:rsidR="009C71EB" w:rsidRPr="000B6FBC" w:rsidRDefault="009C71EB" w:rsidP="00532719">
      <w:pPr>
        <w:pStyle w:val="DissBodytext"/>
        <w:spacing w:before="120" w:after="120" w:line="240" w:lineRule="auto"/>
        <w:ind w:firstLine="0"/>
      </w:pPr>
    </w:p>
    <w:tbl>
      <w:tblPr>
        <w:tblW w:w="0" w:type="auto"/>
        <w:tblLook w:val="00A0" w:firstRow="1" w:lastRow="0" w:firstColumn="1" w:lastColumn="0" w:noHBand="0" w:noVBand="0"/>
      </w:tblPr>
      <w:tblGrid>
        <w:gridCol w:w="3822"/>
      </w:tblGrid>
      <w:tr w:rsidR="009C71EB" w:rsidRPr="008E0777" w14:paraId="6BE03D20" w14:textId="77777777">
        <w:tc>
          <w:tcPr>
            <w:tcW w:w="3822" w:type="dxa"/>
          </w:tcPr>
          <w:p w14:paraId="13BA4470" w14:textId="77777777" w:rsidR="009C71EB" w:rsidRPr="00EB5434" w:rsidRDefault="009C71EB" w:rsidP="00AB3E79">
            <w:pPr>
              <w:pStyle w:val="DissBodytext"/>
              <w:spacing w:after="120" w:line="240" w:lineRule="auto"/>
              <w:ind w:firstLine="0"/>
              <w:rPr>
                <w:b/>
                <w:sz w:val="20"/>
              </w:rPr>
            </w:pPr>
            <w:r w:rsidRPr="00EB5434">
              <w:rPr>
                <w:b/>
                <w:sz w:val="20"/>
              </w:rPr>
              <w:t>QU Grading System</w:t>
            </w:r>
          </w:p>
        </w:tc>
      </w:tr>
      <w:tr w:rsidR="009C71EB" w:rsidRPr="008E0777" w14:paraId="2B4D04D7" w14:textId="77777777">
        <w:tc>
          <w:tcPr>
            <w:tcW w:w="3822" w:type="dxa"/>
          </w:tcPr>
          <w:p w14:paraId="66B538D4" w14:textId="77777777" w:rsidR="009C71EB" w:rsidRPr="00EB5434" w:rsidRDefault="009C71EB" w:rsidP="00AB3E79">
            <w:pPr>
              <w:pStyle w:val="DissBodytext"/>
              <w:spacing w:before="40" w:after="40" w:line="240" w:lineRule="auto"/>
              <w:ind w:firstLine="0"/>
              <w:rPr>
                <w:sz w:val="20"/>
                <w:szCs w:val="20"/>
              </w:rPr>
            </w:pPr>
            <w:r w:rsidRPr="00EB5434">
              <w:rPr>
                <w:sz w:val="20"/>
                <w:szCs w:val="20"/>
              </w:rPr>
              <w:t xml:space="preserve">A   </w:t>
            </w:r>
            <w:r w:rsidRPr="00EB5434">
              <w:rPr>
                <w:sz w:val="20"/>
                <w:szCs w:val="20"/>
              </w:rPr>
              <w:tab/>
              <w:t xml:space="preserve">= </w:t>
            </w:r>
            <w:r w:rsidRPr="00EB5434">
              <w:rPr>
                <w:sz w:val="20"/>
                <w:szCs w:val="20"/>
              </w:rPr>
              <w:tab/>
              <w:t>100 - 90</w:t>
            </w:r>
          </w:p>
          <w:p w14:paraId="515207F0" w14:textId="77777777" w:rsidR="009C71EB" w:rsidRPr="00EB5434" w:rsidRDefault="009C71EB" w:rsidP="00AB3E79">
            <w:pPr>
              <w:pStyle w:val="DissBodytext"/>
              <w:spacing w:before="40" w:after="40" w:line="240" w:lineRule="auto"/>
              <w:ind w:firstLine="0"/>
              <w:rPr>
                <w:sz w:val="20"/>
                <w:szCs w:val="20"/>
              </w:rPr>
            </w:pPr>
            <w:r w:rsidRPr="00EB5434">
              <w:rPr>
                <w:sz w:val="20"/>
                <w:szCs w:val="20"/>
              </w:rPr>
              <w:t xml:space="preserve">B+ </w:t>
            </w:r>
            <w:r w:rsidRPr="00EB5434">
              <w:rPr>
                <w:sz w:val="20"/>
                <w:szCs w:val="20"/>
              </w:rPr>
              <w:tab/>
              <w:t xml:space="preserve">= </w:t>
            </w:r>
            <w:r w:rsidRPr="00EB5434">
              <w:rPr>
                <w:sz w:val="20"/>
                <w:szCs w:val="20"/>
              </w:rPr>
              <w:tab/>
              <w:t>89.99 - 85</w:t>
            </w:r>
          </w:p>
          <w:p w14:paraId="530763BE" w14:textId="77777777" w:rsidR="009C71EB" w:rsidRPr="00EB5434" w:rsidRDefault="009C71EB" w:rsidP="00AB3E79">
            <w:pPr>
              <w:pStyle w:val="DissBodytext"/>
              <w:spacing w:before="40" w:after="40" w:line="240" w:lineRule="auto"/>
              <w:ind w:firstLine="0"/>
              <w:rPr>
                <w:sz w:val="20"/>
                <w:szCs w:val="20"/>
              </w:rPr>
            </w:pPr>
            <w:r w:rsidRPr="00EB5434">
              <w:rPr>
                <w:sz w:val="20"/>
                <w:szCs w:val="20"/>
              </w:rPr>
              <w:t xml:space="preserve">B   </w:t>
            </w:r>
            <w:r w:rsidRPr="00EB5434">
              <w:rPr>
                <w:sz w:val="20"/>
                <w:szCs w:val="20"/>
              </w:rPr>
              <w:tab/>
              <w:t xml:space="preserve">= </w:t>
            </w:r>
            <w:r w:rsidRPr="00EB5434">
              <w:rPr>
                <w:sz w:val="20"/>
                <w:szCs w:val="20"/>
              </w:rPr>
              <w:tab/>
              <w:t>84.99 - 80</w:t>
            </w:r>
          </w:p>
          <w:p w14:paraId="5D8A5CE5" w14:textId="77777777" w:rsidR="009C71EB" w:rsidRPr="00EB5434" w:rsidRDefault="009C71EB" w:rsidP="00AB3E79">
            <w:pPr>
              <w:pStyle w:val="DissBodytext"/>
              <w:spacing w:before="40" w:after="40" w:line="240" w:lineRule="auto"/>
              <w:ind w:firstLine="0"/>
              <w:rPr>
                <w:sz w:val="20"/>
                <w:szCs w:val="20"/>
              </w:rPr>
            </w:pPr>
            <w:r w:rsidRPr="00EB5434">
              <w:rPr>
                <w:sz w:val="20"/>
                <w:szCs w:val="20"/>
              </w:rPr>
              <w:t xml:space="preserve">C+ </w:t>
            </w:r>
            <w:r w:rsidRPr="00EB5434">
              <w:rPr>
                <w:sz w:val="20"/>
                <w:szCs w:val="20"/>
              </w:rPr>
              <w:tab/>
              <w:t xml:space="preserve">= </w:t>
            </w:r>
            <w:r w:rsidRPr="00EB5434">
              <w:rPr>
                <w:sz w:val="20"/>
                <w:szCs w:val="20"/>
              </w:rPr>
              <w:tab/>
              <w:t>79.99 - 75</w:t>
            </w:r>
          </w:p>
          <w:p w14:paraId="201A941C" w14:textId="77777777" w:rsidR="009C71EB" w:rsidRPr="00EB5434" w:rsidRDefault="009C71EB" w:rsidP="00AB3E79">
            <w:pPr>
              <w:pStyle w:val="DissBodytext"/>
              <w:spacing w:before="40" w:after="40" w:line="240" w:lineRule="auto"/>
              <w:ind w:firstLine="0"/>
              <w:rPr>
                <w:sz w:val="20"/>
                <w:szCs w:val="20"/>
              </w:rPr>
            </w:pPr>
            <w:r w:rsidRPr="00EB5434">
              <w:rPr>
                <w:sz w:val="20"/>
                <w:szCs w:val="20"/>
              </w:rPr>
              <w:t xml:space="preserve">C   </w:t>
            </w:r>
            <w:r w:rsidRPr="00EB5434">
              <w:rPr>
                <w:sz w:val="20"/>
                <w:szCs w:val="20"/>
              </w:rPr>
              <w:tab/>
              <w:t xml:space="preserve">= </w:t>
            </w:r>
            <w:r w:rsidRPr="00EB5434">
              <w:rPr>
                <w:sz w:val="20"/>
                <w:szCs w:val="20"/>
              </w:rPr>
              <w:tab/>
              <w:t>74.99 - 70</w:t>
            </w:r>
          </w:p>
          <w:p w14:paraId="36B0C49F" w14:textId="77777777" w:rsidR="009C71EB" w:rsidRPr="00EB5434" w:rsidRDefault="009C71EB" w:rsidP="00AB3E79">
            <w:pPr>
              <w:pStyle w:val="DissBodytext"/>
              <w:spacing w:before="40" w:after="40" w:line="240" w:lineRule="auto"/>
              <w:ind w:firstLine="0"/>
              <w:rPr>
                <w:sz w:val="20"/>
                <w:szCs w:val="20"/>
              </w:rPr>
            </w:pPr>
            <w:r w:rsidRPr="00EB5434">
              <w:rPr>
                <w:sz w:val="20"/>
                <w:szCs w:val="20"/>
              </w:rPr>
              <w:t xml:space="preserve">D+ </w:t>
            </w:r>
            <w:r w:rsidRPr="00EB5434">
              <w:rPr>
                <w:sz w:val="20"/>
                <w:szCs w:val="20"/>
              </w:rPr>
              <w:tab/>
              <w:t xml:space="preserve">= </w:t>
            </w:r>
            <w:r w:rsidRPr="00EB5434">
              <w:rPr>
                <w:sz w:val="20"/>
                <w:szCs w:val="20"/>
              </w:rPr>
              <w:tab/>
              <w:t>69.99 - 65</w:t>
            </w:r>
          </w:p>
          <w:p w14:paraId="3673E86C" w14:textId="77777777" w:rsidR="009C71EB" w:rsidRPr="00EB5434" w:rsidRDefault="009C71EB" w:rsidP="00AB3E79">
            <w:pPr>
              <w:pStyle w:val="DissBodytext"/>
              <w:spacing w:before="40" w:after="40" w:line="240" w:lineRule="auto"/>
              <w:ind w:firstLine="0"/>
              <w:rPr>
                <w:sz w:val="20"/>
                <w:szCs w:val="20"/>
              </w:rPr>
            </w:pPr>
            <w:r w:rsidRPr="00EB5434">
              <w:rPr>
                <w:sz w:val="20"/>
                <w:szCs w:val="20"/>
              </w:rPr>
              <w:t xml:space="preserve">D   </w:t>
            </w:r>
            <w:r w:rsidRPr="00EB5434">
              <w:rPr>
                <w:sz w:val="20"/>
                <w:szCs w:val="20"/>
              </w:rPr>
              <w:tab/>
              <w:t xml:space="preserve">= </w:t>
            </w:r>
            <w:r w:rsidRPr="00EB5434">
              <w:rPr>
                <w:sz w:val="20"/>
                <w:szCs w:val="20"/>
              </w:rPr>
              <w:tab/>
              <w:t>64.99 - 60</w:t>
            </w:r>
          </w:p>
          <w:p w14:paraId="17A836DA" w14:textId="77777777" w:rsidR="009C71EB" w:rsidRPr="00EB5434" w:rsidRDefault="009C71EB" w:rsidP="00AB3E79">
            <w:pPr>
              <w:pStyle w:val="DissBodytext"/>
              <w:spacing w:before="40" w:after="40" w:line="240" w:lineRule="auto"/>
              <w:ind w:firstLine="0"/>
              <w:rPr>
                <w:sz w:val="20"/>
              </w:rPr>
            </w:pPr>
            <w:r w:rsidRPr="00EB5434">
              <w:rPr>
                <w:sz w:val="20"/>
                <w:szCs w:val="20"/>
              </w:rPr>
              <w:t xml:space="preserve">F  </w:t>
            </w:r>
            <w:r w:rsidRPr="00EB5434">
              <w:rPr>
                <w:sz w:val="20"/>
                <w:szCs w:val="20"/>
              </w:rPr>
              <w:tab/>
              <w:t xml:space="preserve">= </w:t>
            </w:r>
            <w:r w:rsidRPr="00EB5434">
              <w:rPr>
                <w:sz w:val="20"/>
                <w:szCs w:val="20"/>
              </w:rPr>
              <w:tab/>
              <w:t>59.99 - 0</w:t>
            </w:r>
          </w:p>
        </w:tc>
      </w:tr>
    </w:tbl>
    <w:p w14:paraId="44BF760F" w14:textId="2D3AE401" w:rsidR="00AB3E79" w:rsidRPr="0007697B" w:rsidRDefault="00AB3E79" w:rsidP="00AB3E79">
      <w:pPr>
        <w:pStyle w:val="Heading1"/>
      </w:pPr>
      <w:r>
        <w:rPr>
          <w:highlight w:val="cyan"/>
        </w:rPr>
        <w:br w:type="page"/>
      </w:r>
      <w:bookmarkStart w:id="28" w:name="_Toc284668737"/>
      <w:bookmarkStart w:id="29" w:name="_Toc284676391"/>
      <w:bookmarkStart w:id="30" w:name="_Toc284676976"/>
      <w:bookmarkStart w:id="31" w:name="_Toc284683895"/>
      <w:r w:rsidR="00D74B36">
        <w:lastRenderedPageBreak/>
        <w:t>STUDENT TEACHING</w:t>
      </w:r>
      <w:r>
        <w:t xml:space="preserve"> </w:t>
      </w:r>
      <w:r w:rsidRPr="0007697B">
        <w:t>Policies and Procedures</w:t>
      </w:r>
      <w:bookmarkEnd w:id="28"/>
      <w:bookmarkEnd w:id="29"/>
      <w:bookmarkEnd w:id="30"/>
      <w:bookmarkEnd w:id="31"/>
    </w:p>
    <w:p w14:paraId="0D56B111" w14:textId="77777777" w:rsidR="00AB3E79" w:rsidRPr="00575790" w:rsidRDefault="00AB3E79" w:rsidP="007A1D88">
      <w:pPr>
        <w:pStyle w:val="DissBodytext"/>
        <w:spacing w:before="120" w:line="240" w:lineRule="auto"/>
        <w:ind w:firstLine="0"/>
        <w:rPr>
          <w:b/>
        </w:rPr>
      </w:pPr>
      <w:r>
        <w:rPr>
          <w:b/>
        </w:rPr>
        <w:t xml:space="preserve">School </w:t>
      </w:r>
      <w:r w:rsidRPr="00575790">
        <w:rPr>
          <w:b/>
        </w:rPr>
        <w:t>Attendance</w:t>
      </w:r>
    </w:p>
    <w:p w14:paraId="51D37E57" w14:textId="098AAB81" w:rsidR="00AB3E79" w:rsidRPr="00F15448" w:rsidRDefault="00AB3E79" w:rsidP="00AB3E79">
      <w:pPr>
        <w:pStyle w:val="DissBodytext"/>
      </w:pPr>
      <w:r>
        <w:t xml:space="preserve">Since the </w:t>
      </w:r>
      <w:r w:rsidR="00595CD0">
        <w:t>student teaching</w:t>
      </w:r>
      <w:r>
        <w:t xml:space="preserve"> is a university course and is a required part of the </w:t>
      </w:r>
      <w:r w:rsidR="00C0212D">
        <w:t>BED</w:t>
      </w:r>
      <w:r>
        <w:t xml:space="preserve"> programs, the attendance policy—including the Seminar—is in</w:t>
      </w:r>
      <w:r w:rsidRPr="00800D2F">
        <w:t xml:space="preserve"> accordance </w:t>
      </w:r>
      <w:r>
        <w:t>with</w:t>
      </w:r>
      <w:r w:rsidRPr="00800D2F">
        <w:t xml:space="preserve"> Qatar</w:t>
      </w:r>
      <w:r>
        <w:t xml:space="preserve"> University’s attendance policy, </w:t>
      </w:r>
      <w:r w:rsidR="00BF088A">
        <w:t>which</w:t>
      </w:r>
      <w:r>
        <w:t xml:space="preserve"> is fully described in the QU Student Handbook.</w:t>
      </w:r>
      <w:r w:rsidR="00F15448">
        <w:t xml:space="preserve"> </w:t>
      </w:r>
      <w:r w:rsidR="00BF088A">
        <w:t>Some modifications to the University policy are in place. T</w:t>
      </w:r>
      <w:r w:rsidR="00F15448">
        <w:t>hree days’ absence for illness or other urgent circumstances are permitted; however, if you miss more than three</w:t>
      </w:r>
      <w:r w:rsidR="00BF088A">
        <w:t xml:space="preserve"> days,</w:t>
      </w:r>
      <w:r w:rsidR="00F15448">
        <w:t xml:space="preserve"> you must make up the time. If a serious condition requires that you miss an extended number of days, be sure to discuss it with your college supervisor </w:t>
      </w:r>
      <w:r w:rsidR="00F15448">
        <w:rPr>
          <w:b/>
        </w:rPr>
        <w:t>before</w:t>
      </w:r>
      <w:r w:rsidR="00F15448">
        <w:t xml:space="preserve"> your absence, if at all possible. </w:t>
      </w:r>
      <w:r w:rsidR="00472C6F">
        <w:t xml:space="preserve">Arrangements can be made for you to complete your </w:t>
      </w:r>
      <w:r w:rsidR="00595CD0">
        <w:t>student teaching</w:t>
      </w:r>
      <w:r w:rsidR="00472C6F">
        <w:t xml:space="preserve"> based on your specific situation.</w:t>
      </w:r>
    </w:p>
    <w:p w14:paraId="6A6AD7DA" w14:textId="23F13A01" w:rsidR="00C6244E" w:rsidRPr="00E461B1" w:rsidRDefault="00D74B36" w:rsidP="00C6244E">
      <w:pPr>
        <w:pStyle w:val="DissBodytext"/>
      </w:pPr>
      <w:r>
        <w:t>As a</w:t>
      </w:r>
      <w:r w:rsidR="00AB3E79">
        <w:t xml:space="preserve"> </w:t>
      </w:r>
      <w:r w:rsidR="008F7B76">
        <w:t>student teacher</w:t>
      </w:r>
      <w:r w:rsidR="00AB3E79">
        <w:t>, you</w:t>
      </w:r>
      <w:r w:rsidR="00AB3E79" w:rsidRPr="00800D2F">
        <w:t xml:space="preserve"> are expected to be in attendance at </w:t>
      </w:r>
      <w:r w:rsidR="00AB3E79">
        <w:t>your</w:t>
      </w:r>
      <w:r w:rsidR="00AB3E79" w:rsidRPr="00800D2F">
        <w:t xml:space="preserve"> </w:t>
      </w:r>
      <w:r w:rsidR="00AB3E79">
        <w:t>placement</w:t>
      </w:r>
      <w:r w:rsidR="00AB3E79" w:rsidRPr="00800D2F">
        <w:t xml:space="preserve"> school according to the calendar for that specific school. Leaving the school campus during the school day is not permitted </w:t>
      </w:r>
      <w:r w:rsidR="00AB3E79">
        <w:t>without prior approval</w:t>
      </w:r>
      <w:r w:rsidR="00FD0B98">
        <w:t xml:space="preserve"> from your college supervisor</w:t>
      </w:r>
      <w:r w:rsidR="00AB3E79">
        <w:t>.  It is you</w:t>
      </w:r>
      <w:r w:rsidR="00FD0B98">
        <w:t>r</w:t>
      </w:r>
      <w:r w:rsidR="00AB3E79">
        <w:t xml:space="preserve"> responsibility </w:t>
      </w:r>
      <w:r w:rsidR="00AB3E79" w:rsidRPr="00800D2F">
        <w:t xml:space="preserve">to inform the mentor teacher, </w:t>
      </w:r>
      <w:r w:rsidR="00AB3E79">
        <w:t>college supervisor</w:t>
      </w:r>
      <w:r w:rsidR="00AB3E79" w:rsidRPr="00800D2F">
        <w:t xml:space="preserve">, </w:t>
      </w:r>
      <w:r w:rsidR="00AB3E79" w:rsidRPr="00C12229">
        <w:rPr>
          <w:b/>
        </w:rPr>
        <w:t>and</w:t>
      </w:r>
      <w:r w:rsidR="00AB3E79" w:rsidRPr="00800D2F">
        <w:t xml:space="preserve"> </w:t>
      </w:r>
      <w:r w:rsidR="00AB3E79">
        <w:t xml:space="preserve">the </w:t>
      </w:r>
      <w:r w:rsidR="00AB3E79" w:rsidRPr="00800D2F">
        <w:t xml:space="preserve">school office as early as possible in case of an illness or </w:t>
      </w:r>
      <w:r w:rsidR="00AB3E79">
        <w:t xml:space="preserve">other </w:t>
      </w:r>
      <w:r w:rsidR="00AB3E79" w:rsidRPr="00800D2F">
        <w:t xml:space="preserve">forced absence. </w:t>
      </w:r>
      <w:r w:rsidR="00C6244E">
        <w:t xml:space="preserve">Be sure to arrange communication details with both your mentor teacher and college supervisor, e.g., e-mail, phone, or SMS, at the beginning of your </w:t>
      </w:r>
      <w:r w:rsidR="00595CD0">
        <w:t>student teaching</w:t>
      </w:r>
      <w:r w:rsidR="00C6244E">
        <w:t xml:space="preserve"> in</w:t>
      </w:r>
      <w:r>
        <w:t xml:space="preserve"> </w:t>
      </w:r>
      <w:r w:rsidR="00C6244E">
        <w:t>case something arises that will interfere with the normal schedule.</w:t>
      </w:r>
    </w:p>
    <w:p w14:paraId="32FCD109" w14:textId="77777777" w:rsidR="00AB3E79" w:rsidRDefault="00AB3E79" w:rsidP="007A1D88">
      <w:pPr>
        <w:pStyle w:val="DissBodytext"/>
        <w:spacing w:before="120" w:line="240" w:lineRule="auto"/>
        <w:ind w:firstLine="0"/>
        <w:rPr>
          <w:b/>
        </w:rPr>
      </w:pPr>
      <w:r>
        <w:rPr>
          <w:b/>
        </w:rPr>
        <w:t>Holidays a</w:t>
      </w:r>
      <w:r w:rsidRPr="00575790">
        <w:rPr>
          <w:b/>
        </w:rPr>
        <w:t>nd Staff Development Days</w:t>
      </w:r>
    </w:p>
    <w:p w14:paraId="27EC25F4" w14:textId="54D2AFE3" w:rsidR="00AB3E79" w:rsidRPr="00800D2F" w:rsidRDefault="00AB3E79" w:rsidP="00AB3E79">
      <w:pPr>
        <w:pStyle w:val="DissBodytext"/>
      </w:pPr>
      <w:r w:rsidRPr="00800D2F">
        <w:t xml:space="preserve">During the </w:t>
      </w:r>
      <w:r w:rsidR="00595CD0">
        <w:t>student teaching</w:t>
      </w:r>
      <w:r w:rsidRPr="00800D2F">
        <w:t xml:space="preserve"> </w:t>
      </w:r>
      <w:r>
        <w:t>period</w:t>
      </w:r>
      <w:r w:rsidRPr="00800D2F">
        <w:t xml:space="preserve">, </w:t>
      </w:r>
      <w:r>
        <w:t>you</w:t>
      </w:r>
      <w:r w:rsidRPr="00800D2F">
        <w:t xml:space="preserve"> will observe the holidays scheduled by the school to which </w:t>
      </w:r>
      <w:r>
        <w:t>you</w:t>
      </w:r>
      <w:r w:rsidRPr="00800D2F">
        <w:t xml:space="preserve"> are assigned</w:t>
      </w:r>
      <w:r>
        <w:t>,</w:t>
      </w:r>
      <w:r w:rsidRPr="00800D2F">
        <w:t xml:space="preserve"> regardless of the holidays</w:t>
      </w:r>
      <w:r>
        <w:t xml:space="preserve"> observed by Qatar University. You</w:t>
      </w:r>
      <w:r w:rsidRPr="00800D2F">
        <w:t xml:space="preserve"> are expected to be at school on staff development days and to participate in professional development programs when appropriate. </w:t>
      </w:r>
    </w:p>
    <w:p w14:paraId="2978D9C2" w14:textId="77777777" w:rsidR="00AB3E79" w:rsidRPr="007B012B" w:rsidRDefault="00AB3E79" w:rsidP="007A1D88">
      <w:pPr>
        <w:pStyle w:val="DissBodytext"/>
        <w:spacing w:before="120" w:line="240" w:lineRule="auto"/>
        <w:ind w:firstLine="0"/>
        <w:rPr>
          <w:b/>
        </w:rPr>
      </w:pPr>
      <w:r w:rsidRPr="007B012B">
        <w:rPr>
          <w:b/>
        </w:rPr>
        <w:t>Evaluations</w:t>
      </w:r>
    </w:p>
    <w:p w14:paraId="1C46B255" w14:textId="77777777" w:rsidR="00AB3E79" w:rsidRPr="007B012B" w:rsidRDefault="00AB3E79" w:rsidP="00AB3E79">
      <w:pPr>
        <w:pStyle w:val="DissBodytext"/>
      </w:pPr>
      <w:r>
        <w:t>Written documentation of your</w:t>
      </w:r>
      <w:r w:rsidRPr="007B012B">
        <w:t xml:space="preserve"> performance is vital and should be specific, systematic, and includ</w:t>
      </w:r>
      <w:r>
        <w:t>e suggestions for improvement. College supervisor</w:t>
      </w:r>
      <w:r w:rsidRPr="007B012B">
        <w:t xml:space="preserve">s and mentor teachers use </w:t>
      </w:r>
      <w:r>
        <w:t xml:space="preserve">the </w:t>
      </w:r>
      <w:r w:rsidRPr="007B012B">
        <w:t>evaluation forms</w:t>
      </w:r>
      <w:r>
        <w:t>,</w:t>
      </w:r>
      <w:r w:rsidRPr="007B012B">
        <w:t xml:space="preserve"> </w:t>
      </w:r>
      <w:r>
        <w:t xml:space="preserve">found in the Appendix, </w:t>
      </w:r>
      <w:r w:rsidRPr="007B012B">
        <w:t xml:space="preserve">for </w:t>
      </w:r>
      <w:r>
        <w:t xml:space="preserve">regular </w:t>
      </w:r>
      <w:r w:rsidRPr="007B012B">
        <w:t xml:space="preserve">written evaluations. </w:t>
      </w:r>
      <w:r>
        <w:t xml:space="preserve">Making multiple </w:t>
      </w:r>
      <w:r w:rsidRPr="007B012B">
        <w:t xml:space="preserve">copies of </w:t>
      </w:r>
      <w:r>
        <w:t xml:space="preserve">the completed </w:t>
      </w:r>
      <w:r w:rsidRPr="007B012B">
        <w:t xml:space="preserve">evaluation forms allow </w:t>
      </w:r>
      <w:r>
        <w:t>them</w:t>
      </w:r>
      <w:r w:rsidRPr="007B012B">
        <w:t xml:space="preserve"> to be shared </w:t>
      </w:r>
      <w:r>
        <w:t xml:space="preserve">with you </w:t>
      </w:r>
      <w:r w:rsidRPr="007B012B">
        <w:t xml:space="preserve">by </w:t>
      </w:r>
      <w:r>
        <w:t xml:space="preserve">both </w:t>
      </w:r>
      <w:r w:rsidRPr="007B012B">
        <w:t xml:space="preserve">the </w:t>
      </w:r>
      <w:r>
        <w:t>college supervisor</w:t>
      </w:r>
      <w:r w:rsidRPr="007B012B">
        <w:t xml:space="preserve"> and the mentor teacher.  </w:t>
      </w:r>
    </w:p>
    <w:p w14:paraId="411A714D" w14:textId="5892E29F" w:rsidR="006422E8" w:rsidRDefault="00AB3E79" w:rsidP="006422E8">
      <w:pPr>
        <w:pStyle w:val="DissBodytext"/>
      </w:pPr>
      <w:r w:rsidRPr="007B012B">
        <w:t xml:space="preserve">The supervisor and mentor teacher will each complete </w:t>
      </w:r>
      <w:r w:rsidR="006422E8">
        <w:t xml:space="preserve">several evaluation forms regarding your progress. The Mid-point Evaluation is held during the fifth week on your progress to date. If you have not made sufficient progress, a plan must be developed with collaboration among the mentor, the supervisor, </w:t>
      </w:r>
      <w:r w:rsidR="007A1D88">
        <w:t xml:space="preserve">and you (the candidate), and the plan </w:t>
      </w:r>
      <w:r w:rsidR="006422E8">
        <w:t xml:space="preserve">must be signed by all members. This will be the guide for your continued progress during the second half of </w:t>
      </w:r>
      <w:r w:rsidR="00595CD0">
        <w:t>student teaching</w:t>
      </w:r>
      <w:r w:rsidR="006422E8">
        <w:t>. The Final Evaluation (during the 10</w:t>
      </w:r>
      <w:r w:rsidR="006422E8" w:rsidRPr="006422E8">
        <w:rPr>
          <w:vertAlign w:val="superscript"/>
        </w:rPr>
        <w:t>th</w:t>
      </w:r>
      <w:r w:rsidR="006422E8">
        <w:t xml:space="preserve"> week) is your summary evaluation and will be the focus of the Final Conference. </w:t>
      </w:r>
    </w:p>
    <w:p w14:paraId="5F342BF6" w14:textId="140596D4" w:rsidR="00AB3E79" w:rsidRPr="007B012B" w:rsidRDefault="00AB3E79" w:rsidP="006422E8">
      <w:pPr>
        <w:pStyle w:val="DissBodytext"/>
      </w:pPr>
      <w:r>
        <w:t>You should review both</w:t>
      </w:r>
      <w:r w:rsidRPr="007B012B">
        <w:t xml:space="preserve"> evaluation</w:t>
      </w:r>
      <w:r w:rsidR="007A1D88">
        <w:t>s.</w:t>
      </w:r>
      <w:r>
        <w:t xml:space="preserve"> </w:t>
      </w:r>
      <w:r w:rsidR="007A1D88">
        <w:t>S</w:t>
      </w:r>
      <w:r>
        <w:t>ign and date them</w:t>
      </w:r>
      <w:r w:rsidRPr="007B012B">
        <w:t xml:space="preserve"> and </w:t>
      </w:r>
      <w:r>
        <w:t xml:space="preserve">make sure </w:t>
      </w:r>
      <w:r w:rsidRPr="007B012B">
        <w:t>the evaluator</w:t>
      </w:r>
      <w:r>
        <w:t xml:space="preserve">s also sign. You and the </w:t>
      </w:r>
      <w:r w:rsidRPr="007B012B">
        <w:t xml:space="preserve">evaluators each receive a copy of </w:t>
      </w:r>
      <w:r>
        <w:t xml:space="preserve">every completed form. </w:t>
      </w:r>
      <w:r w:rsidRPr="007B012B">
        <w:t xml:space="preserve">These forms </w:t>
      </w:r>
      <w:r>
        <w:t>are added to</w:t>
      </w:r>
      <w:r w:rsidRPr="007B012B">
        <w:t xml:space="preserve"> </w:t>
      </w:r>
      <w:r>
        <w:t>your</w:t>
      </w:r>
      <w:r w:rsidRPr="007B012B">
        <w:t xml:space="preserve"> academic file when they are sent to the program office after all signatures are added. </w:t>
      </w:r>
    </w:p>
    <w:p w14:paraId="6F876856" w14:textId="00F87CBC" w:rsidR="00AB3E79" w:rsidRDefault="00AB3E79" w:rsidP="00AB3E79">
      <w:pPr>
        <w:pStyle w:val="DissBodytext"/>
      </w:pPr>
      <w:r w:rsidRPr="007B012B">
        <w:t xml:space="preserve">It is also requested that </w:t>
      </w:r>
      <w:r w:rsidR="008F7B76">
        <w:t>student teacher</w:t>
      </w:r>
      <w:r>
        <w:t>s</w:t>
      </w:r>
      <w:r w:rsidRPr="007B012B">
        <w:t xml:space="preserve">, supervisors, mentor teachers, and other school personnel involved with </w:t>
      </w:r>
      <w:r w:rsidR="00595CD0">
        <w:t>student teaching</w:t>
      </w:r>
      <w:r w:rsidRPr="007B012B">
        <w:t xml:space="preserve"> assignments complete a program evaluation form in order to provide </w:t>
      </w:r>
      <w:r w:rsidRPr="007B012B">
        <w:lastRenderedPageBreak/>
        <w:t>information about the strengths and weaknesses in the teacher preparation program.</w:t>
      </w:r>
      <w:r>
        <w:t xml:space="preserve"> These program evaluation forms will be available in a Seminar session near the end of the semester.</w:t>
      </w:r>
    </w:p>
    <w:p w14:paraId="71ECA148" w14:textId="3D0C8112" w:rsidR="00145574" w:rsidRDefault="00145574" w:rsidP="00145574">
      <w:pPr>
        <w:pStyle w:val="Heading1"/>
      </w:pPr>
    </w:p>
    <w:p w14:paraId="6AD77706" w14:textId="78B522A2" w:rsidR="00AB3E79" w:rsidRPr="00711FE1" w:rsidRDefault="00AB3E79" w:rsidP="008C7BFE">
      <w:pPr>
        <w:pStyle w:val="Heading1"/>
      </w:pPr>
      <w:bookmarkStart w:id="32" w:name="_Toc284668738"/>
      <w:bookmarkStart w:id="33" w:name="_Toc284676392"/>
      <w:bookmarkStart w:id="34" w:name="_Toc284676977"/>
      <w:bookmarkStart w:id="35" w:name="_Toc284683896"/>
      <w:r>
        <w:t xml:space="preserve">Re-assignment or termination of </w:t>
      </w:r>
      <w:r w:rsidR="009111A5">
        <w:t>STUDENT TEACHING</w:t>
      </w:r>
      <w:bookmarkEnd w:id="32"/>
      <w:bookmarkEnd w:id="33"/>
      <w:bookmarkEnd w:id="34"/>
      <w:bookmarkEnd w:id="35"/>
    </w:p>
    <w:p w14:paraId="66FE23B4" w14:textId="1E12DE79" w:rsidR="00AB3E79" w:rsidRDefault="00145574" w:rsidP="00AB3E79">
      <w:pPr>
        <w:pStyle w:val="DissBodytext"/>
      </w:pPr>
      <w:r>
        <w:t>If a</w:t>
      </w:r>
      <w:r w:rsidR="00AB3E79">
        <w:t xml:space="preserve"> </w:t>
      </w:r>
      <w:r w:rsidR="00C93EB7">
        <w:t>candidate</w:t>
      </w:r>
      <w:r w:rsidR="00AB3E79">
        <w:t xml:space="preserve"> is experiencing significant difficulty during the semester, there are procedures and practices that provide options. If either you or your college supervisor has serious concerns about your placement, the situation must be documented before any action can be taken. If the problems cannot be resolved with your mentor and school, and depending on your specific situation, the following alternatives are possible:</w:t>
      </w:r>
    </w:p>
    <w:p w14:paraId="3EAC9A6A" w14:textId="77777777" w:rsidR="00AB3E79" w:rsidRPr="003D64D7" w:rsidRDefault="00AB3E79" w:rsidP="00B940A5">
      <w:pPr>
        <w:numPr>
          <w:ilvl w:val="0"/>
          <w:numId w:val="25"/>
        </w:numPr>
        <w:spacing w:before="120" w:after="120"/>
        <w:rPr>
          <w:szCs w:val="24"/>
        </w:rPr>
      </w:pPr>
      <w:r>
        <w:rPr>
          <w:szCs w:val="24"/>
        </w:rPr>
        <w:t>You might be r</w:t>
      </w:r>
      <w:r w:rsidRPr="003D64D7">
        <w:rPr>
          <w:szCs w:val="24"/>
        </w:rPr>
        <w:t>e</w:t>
      </w:r>
      <w:r>
        <w:rPr>
          <w:szCs w:val="24"/>
        </w:rPr>
        <w:t>-assigned</w:t>
      </w:r>
      <w:r w:rsidRPr="003D64D7">
        <w:rPr>
          <w:szCs w:val="24"/>
        </w:rPr>
        <w:t xml:space="preserve"> to another classroom for the remainder of the semester</w:t>
      </w:r>
      <w:r>
        <w:rPr>
          <w:szCs w:val="24"/>
        </w:rPr>
        <w:t xml:space="preserve">—possibly in </w:t>
      </w:r>
      <w:r w:rsidRPr="003D64D7">
        <w:rPr>
          <w:szCs w:val="24"/>
        </w:rPr>
        <w:t>another school.</w:t>
      </w:r>
    </w:p>
    <w:p w14:paraId="7EACAF2B" w14:textId="1412AA6A" w:rsidR="00AB3E79" w:rsidRPr="003D64D7" w:rsidRDefault="00AB3E79" w:rsidP="00B940A5">
      <w:pPr>
        <w:numPr>
          <w:ilvl w:val="0"/>
          <w:numId w:val="25"/>
        </w:numPr>
        <w:spacing w:before="120" w:after="120"/>
        <w:rPr>
          <w:szCs w:val="24"/>
        </w:rPr>
      </w:pPr>
      <w:r>
        <w:rPr>
          <w:szCs w:val="24"/>
        </w:rPr>
        <w:t>You might withdraw with the option of</w:t>
      </w:r>
      <w:r w:rsidRPr="003D64D7">
        <w:rPr>
          <w:szCs w:val="24"/>
        </w:rPr>
        <w:t xml:space="preserve"> </w:t>
      </w:r>
      <w:r>
        <w:rPr>
          <w:szCs w:val="24"/>
        </w:rPr>
        <w:t xml:space="preserve">repeating the </w:t>
      </w:r>
      <w:r w:rsidR="00595CD0">
        <w:rPr>
          <w:szCs w:val="24"/>
        </w:rPr>
        <w:t>student teaching</w:t>
      </w:r>
      <w:r>
        <w:rPr>
          <w:szCs w:val="24"/>
        </w:rPr>
        <w:t xml:space="preserve"> the following semester.</w:t>
      </w:r>
    </w:p>
    <w:p w14:paraId="41C8FC95" w14:textId="5D008A0B" w:rsidR="00AB3E79" w:rsidRDefault="00AB3E79" w:rsidP="000253A5">
      <w:pPr>
        <w:numPr>
          <w:ilvl w:val="0"/>
          <w:numId w:val="25"/>
        </w:numPr>
        <w:spacing w:before="120" w:after="120"/>
        <w:rPr>
          <w:szCs w:val="24"/>
        </w:rPr>
      </w:pPr>
      <w:r>
        <w:rPr>
          <w:szCs w:val="24"/>
        </w:rPr>
        <w:t>You might stop</w:t>
      </w:r>
      <w:r w:rsidRPr="003D64D7">
        <w:rPr>
          <w:szCs w:val="24"/>
        </w:rPr>
        <w:t xml:space="preserve"> the </w:t>
      </w:r>
      <w:r w:rsidR="00595CD0">
        <w:rPr>
          <w:szCs w:val="24"/>
        </w:rPr>
        <w:t>student teaching</w:t>
      </w:r>
      <w:r w:rsidRPr="003D64D7">
        <w:rPr>
          <w:szCs w:val="24"/>
        </w:rPr>
        <w:t xml:space="preserve"> with a grade of “Incomplete.” If and when </w:t>
      </w:r>
      <w:r>
        <w:rPr>
          <w:szCs w:val="24"/>
        </w:rPr>
        <w:t>you complete</w:t>
      </w:r>
      <w:r w:rsidRPr="003D64D7">
        <w:rPr>
          <w:szCs w:val="24"/>
        </w:rPr>
        <w:t xml:space="preserve"> the requirements for the </w:t>
      </w:r>
      <w:r w:rsidR="00595CD0">
        <w:rPr>
          <w:szCs w:val="24"/>
        </w:rPr>
        <w:t>student teaching</w:t>
      </w:r>
      <w:r w:rsidRPr="003D64D7">
        <w:rPr>
          <w:szCs w:val="24"/>
        </w:rPr>
        <w:t>, the “Incomplete” can be changed to a grade.</w:t>
      </w:r>
      <w:r w:rsidR="000253A5">
        <w:rPr>
          <w:szCs w:val="24"/>
        </w:rPr>
        <w:t xml:space="preserve"> If the work is not satisfactorily completed the incomplete changes to an F. </w:t>
      </w:r>
    </w:p>
    <w:p w14:paraId="568EB2A0" w14:textId="512B5510" w:rsidR="00AB3E79" w:rsidRPr="006276C2" w:rsidRDefault="00AB3E79" w:rsidP="00AB3E79">
      <w:pPr>
        <w:pStyle w:val="DissBodytext"/>
      </w:pPr>
      <w:r w:rsidRPr="006276C2">
        <w:t xml:space="preserve">Sometimes </w:t>
      </w:r>
      <w:r w:rsidR="009111A5">
        <w:t>a</w:t>
      </w:r>
      <w:r w:rsidRPr="006276C2">
        <w:t xml:space="preserve"> </w:t>
      </w:r>
      <w:r w:rsidR="008F7B76">
        <w:t>student teacher</w:t>
      </w:r>
      <w:r w:rsidRPr="006276C2">
        <w:t xml:space="preserve"> is unable to finish his/her </w:t>
      </w:r>
      <w:r w:rsidR="00595CD0">
        <w:t>student teaching</w:t>
      </w:r>
      <w:r w:rsidRPr="006276C2">
        <w:t xml:space="preserve"> for a variety o</w:t>
      </w:r>
      <w:r w:rsidR="009111A5">
        <w:t>f reasons. On rare occasions, a</w:t>
      </w:r>
      <w:r w:rsidRPr="006276C2">
        <w:t xml:space="preserve"> </w:t>
      </w:r>
      <w:r w:rsidR="008F7B76">
        <w:t>student teacher</w:t>
      </w:r>
      <w:r w:rsidRPr="006276C2">
        <w:t xml:space="preserve"> must be asked to leave the program completely. The following are the basis for such an action:</w:t>
      </w:r>
    </w:p>
    <w:p w14:paraId="3B677D71" w14:textId="00F94356" w:rsidR="00AB3E79" w:rsidRPr="002F004E" w:rsidRDefault="00AB3E79" w:rsidP="00B940A5">
      <w:pPr>
        <w:numPr>
          <w:ilvl w:val="0"/>
          <w:numId w:val="26"/>
        </w:numPr>
        <w:spacing w:before="120" w:after="120"/>
        <w:rPr>
          <w:szCs w:val="24"/>
        </w:rPr>
      </w:pPr>
      <w:r>
        <w:rPr>
          <w:szCs w:val="24"/>
        </w:rPr>
        <w:t>If there is m</w:t>
      </w:r>
      <w:r w:rsidRPr="002F004E">
        <w:rPr>
          <w:szCs w:val="24"/>
        </w:rPr>
        <w:t xml:space="preserve">utual consent and agreement by the </w:t>
      </w:r>
      <w:r w:rsidR="008F7B76">
        <w:rPr>
          <w:szCs w:val="24"/>
        </w:rPr>
        <w:t>student teacher</w:t>
      </w:r>
      <w:r w:rsidRPr="002F004E">
        <w:rPr>
          <w:szCs w:val="24"/>
        </w:rPr>
        <w:t xml:space="preserve">, cooperating school, and college supervisor for reasons of illness, injury, or other unforeseen problem.  </w:t>
      </w:r>
    </w:p>
    <w:p w14:paraId="0C441F50" w14:textId="0774370E" w:rsidR="00AB3E79" w:rsidRPr="002F004E" w:rsidRDefault="00AB3E79" w:rsidP="00B940A5">
      <w:pPr>
        <w:numPr>
          <w:ilvl w:val="0"/>
          <w:numId w:val="26"/>
        </w:numPr>
        <w:spacing w:before="120" w:after="120"/>
        <w:rPr>
          <w:szCs w:val="24"/>
        </w:rPr>
      </w:pPr>
      <w:r w:rsidRPr="002F004E">
        <w:rPr>
          <w:szCs w:val="24"/>
        </w:rPr>
        <w:t xml:space="preserve">If the </w:t>
      </w:r>
      <w:r w:rsidR="008F7B76">
        <w:rPr>
          <w:szCs w:val="24"/>
        </w:rPr>
        <w:t>student teacher</w:t>
      </w:r>
      <w:r w:rsidRPr="002F004E">
        <w:rPr>
          <w:szCs w:val="24"/>
        </w:rPr>
        <w:t xml:space="preserve"> cannot establish and maintain a satisfactory performance level in classroom instruction and management, and this continues after repeated conferences and support from the mentor teacher and college supervisor.</w:t>
      </w:r>
    </w:p>
    <w:p w14:paraId="2C71E993" w14:textId="512BF66A" w:rsidR="00AB3E79" w:rsidRPr="002F004E" w:rsidRDefault="00AB3E79" w:rsidP="00B940A5">
      <w:pPr>
        <w:numPr>
          <w:ilvl w:val="0"/>
          <w:numId w:val="26"/>
        </w:numPr>
        <w:spacing w:before="120" w:after="120"/>
        <w:rPr>
          <w:szCs w:val="24"/>
        </w:rPr>
      </w:pPr>
      <w:r w:rsidRPr="002F004E">
        <w:rPr>
          <w:szCs w:val="24"/>
        </w:rPr>
        <w:t xml:space="preserve">If the </w:t>
      </w:r>
      <w:r w:rsidR="008F7B76">
        <w:rPr>
          <w:szCs w:val="24"/>
        </w:rPr>
        <w:t>student teacher</w:t>
      </w:r>
      <w:r w:rsidRPr="002F004E">
        <w:rPr>
          <w:szCs w:val="24"/>
        </w:rPr>
        <w:t xml:space="preserve"> does not to abide by the policies of the cooperating school.</w:t>
      </w:r>
    </w:p>
    <w:p w14:paraId="291A7802" w14:textId="757478E5" w:rsidR="00AB3E79" w:rsidRDefault="00AB3E79" w:rsidP="00B940A5">
      <w:pPr>
        <w:numPr>
          <w:ilvl w:val="0"/>
          <w:numId w:val="26"/>
        </w:numPr>
        <w:spacing w:before="120" w:after="120"/>
        <w:rPr>
          <w:szCs w:val="24"/>
        </w:rPr>
      </w:pPr>
      <w:r w:rsidRPr="002F004E">
        <w:rPr>
          <w:szCs w:val="24"/>
        </w:rPr>
        <w:t xml:space="preserve">If the </w:t>
      </w:r>
      <w:r w:rsidR="008F7B76">
        <w:rPr>
          <w:szCs w:val="24"/>
        </w:rPr>
        <w:t>student teacher</w:t>
      </w:r>
      <w:r w:rsidRPr="002F004E">
        <w:rPr>
          <w:szCs w:val="24"/>
        </w:rPr>
        <w:t xml:space="preserve"> demonstrates unprofessional conduct towards supervisors, school personnel, or students.</w:t>
      </w:r>
    </w:p>
    <w:p w14:paraId="777AA2C4" w14:textId="711BF3C3" w:rsidR="00AB3E79" w:rsidRPr="006276C2" w:rsidRDefault="00AB3E79" w:rsidP="00AB3E79">
      <w:pPr>
        <w:pStyle w:val="DissBodytext"/>
      </w:pPr>
      <w:r w:rsidRPr="006276C2">
        <w:t>If it b</w:t>
      </w:r>
      <w:r w:rsidR="009111A5">
        <w:t>ecomes necessary to terminate a</w:t>
      </w:r>
      <w:r w:rsidRPr="006276C2">
        <w:t xml:space="preserve"> </w:t>
      </w:r>
      <w:r w:rsidR="008F7B76">
        <w:t>student teacher</w:t>
      </w:r>
      <w:r w:rsidRPr="006276C2">
        <w:t>’s placement, specific policies and procedures are in place to finalize the process. Details of the process are outlined in the QU Student Handbook.</w:t>
      </w:r>
    </w:p>
    <w:p w14:paraId="36C32254" w14:textId="77777777" w:rsidR="00AB3E79" w:rsidRDefault="00AB3E79" w:rsidP="00AB3E79">
      <w:pPr>
        <w:rPr>
          <w:rFonts w:eastAsia="Times"/>
          <w:bCs/>
          <w:iCs/>
          <w:caps/>
          <w:sz w:val="24"/>
        </w:rPr>
      </w:pPr>
    </w:p>
    <w:p w14:paraId="7708C45B" w14:textId="77777777" w:rsidR="00AB3E79" w:rsidRPr="002F004E" w:rsidRDefault="00AB3E79" w:rsidP="00AB3E79">
      <w:pPr>
        <w:sectPr w:rsidR="00AB3E79" w:rsidRPr="002F004E">
          <w:pgSz w:w="11904" w:h="16834" w:code="1"/>
          <w:pgMar w:top="1080" w:right="1080" w:bottom="720" w:left="1440" w:header="720" w:footer="720" w:gutter="0"/>
          <w:cols w:space="720"/>
          <w:titlePg/>
          <w:docGrid w:linePitch="326"/>
        </w:sectPr>
      </w:pPr>
    </w:p>
    <w:p w14:paraId="34082A96" w14:textId="23B4D5FD" w:rsidR="00344364" w:rsidRPr="00EC0207" w:rsidRDefault="00344364" w:rsidP="00344364">
      <w:pPr>
        <w:pStyle w:val="Heading1"/>
      </w:pPr>
      <w:bookmarkStart w:id="36" w:name="_Toc284676393"/>
      <w:bookmarkStart w:id="37" w:name="_Toc284676978"/>
      <w:bookmarkStart w:id="38" w:name="_Toc284683897"/>
      <w:r w:rsidRPr="00EC0207">
        <w:lastRenderedPageBreak/>
        <w:t>Responsibilities</w:t>
      </w:r>
      <w:r>
        <w:t xml:space="preserve"> – Student Teacher</w:t>
      </w:r>
      <w:bookmarkEnd w:id="36"/>
      <w:bookmarkEnd w:id="37"/>
      <w:bookmarkEnd w:id="38"/>
    </w:p>
    <w:p w14:paraId="611401C3" w14:textId="77777777" w:rsidR="00CE4157" w:rsidRDefault="00CE4157"/>
    <w:tbl>
      <w:tblPr>
        <w:tblW w:w="5000" w:type="pct"/>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ook w:val="00A0" w:firstRow="1" w:lastRow="0" w:firstColumn="1" w:lastColumn="0" w:noHBand="0" w:noVBand="0"/>
      </w:tblPr>
      <w:tblGrid>
        <w:gridCol w:w="9600"/>
      </w:tblGrid>
      <w:tr w:rsidR="00CE4157" w:rsidRPr="00D3128B" w14:paraId="215C9730" w14:textId="77777777" w:rsidTr="00A27F36">
        <w:tc>
          <w:tcPr>
            <w:tcW w:w="5000" w:type="pct"/>
          </w:tcPr>
          <w:p w14:paraId="1A93A41C" w14:textId="77777777" w:rsidR="00CE4157" w:rsidRPr="00D3128B" w:rsidRDefault="00CE4157" w:rsidP="007707CA">
            <w:pPr>
              <w:spacing w:before="60" w:after="120"/>
            </w:pPr>
            <w:r w:rsidRPr="00D3128B">
              <w:rPr>
                <w:b/>
              </w:rPr>
              <w:t>Dedication</w:t>
            </w:r>
          </w:p>
          <w:p w14:paraId="2D0B86B0" w14:textId="6DB15C06"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 xml:space="preserve">Make </w:t>
            </w:r>
            <w:r w:rsidR="00595CD0">
              <w:rPr>
                <w:rFonts w:ascii="Times New Roman" w:hAnsi="Times New Roman"/>
              </w:rPr>
              <w:t>student teaching</w:t>
            </w:r>
            <w:r w:rsidRPr="00D3128B">
              <w:rPr>
                <w:rFonts w:ascii="Times New Roman" w:hAnsi="Times New Roman"/>
              </w:rPr>
              <w:t xml:space="preserve"> a top priority for the semester.</w:t>
            </w:r>
          </w:p>
          <w:p w14:paraId="2E3AD07A"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Report to school on time, and remain until the designated end of the school day.</w:t>
            </w:r>
          </w:p>
        </w:tc>
      </w:tr>
      <w:tr w:rsidR="00CE4157" w:rsidRPr="00D3128B" w14:paraId="08244435" w14:textId="77777777" w:rsidTr="00A27F36">
        <w:tc>
          <w:tcPr>
            <w:tcW w:w="5000" w:type="pct"/>
          </w:tcPr>
          <w:p w14:paraId="7820CF1F" w14:textId="77777777" w:rsidR="00CE4157" w:rsidRPr="00D3128B" w:rsidRDefault="00CE4157" w:rsidP="007707CA">
            <w:pPr>
              <w:spacing w:before="60" w:after="120"/>
              <w:rPr>
                <w:b/>
              </w:rPr>
            </w:pPr>
            <w:r w:rsidRPr="00D3128B">
              <w:rPr>
                <w:b/>
              </w:rPr>
              <w:t>Organization</w:t>
            </w:r>
          </w:p>
          <w:p w14:paraId="1DB6CB6E" w14:textId="4200E9F2" w:rsidR="00CE4157" w:rsidRPr="00D3128B" w:rsidRDefault="00CE4157" w:rsidP="00C93EB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 xml:space="preserve">Turn in a weekly teaching schedule to your college supervisor. Notify him/her if </w:t>
            </w:r>
            <w:r w:rsidR="00C93EB7">
              <w:rPr>
                <w:rFonts w:ascii="Times New Roman" w:hAnsi="Times New Roman"/>
              </w:rPr>
              <w:t>changes occur in this schedule.</w:t>
            </w:r>
          </w:p>
          <w:p w14:paraId="08A6F57C"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Notify the school, the mentor teacher, and the college supervisor as soon as possible if absence due to illness is necessary.</w:t>
            </w:r>
          </w:p>
        </w:tc>
      </w:tr>
      <w:tr w:rsidR="00CE4157" w:rsidRPr="00D3128B" w14:paraId="2C834899" w14:textId="77777777" w:rsidTr="00A27F36">
        <w:tc>
          <w:tcPr>
            <w:tcW w:w="5000" w:type="pct"/>
          </w:tcPr>
          <w:p w14:paraId="72595488" w14:textId="77777777" w:rsidR="00CE4157" w:rsidRPr="00D3128B" w:rsidRDefault="00CE4157" w:rsidP="007707CA">
            <w:pPr>
              <w:spacing w:before="60" w:after="120"/>
              <w:rPr>
                <w:b/>
              </w:rPr>
            </w:pPr>
            <w:r w:rsidRPr="00D3128B">
              <w:rPr>
                <w:b/>
              </w:rPr>
              <w:t>Preparation</w:t>
            </w:r>
          </w:p>
          <w:p w14:paraId="680CD6D8" w14:textId="381BBFAF"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Provide the mentor teacher with copies of your written lesson plans in advance of your planned time to teach the lesson(s).</w:t>
            </w:r>
          </w:p>
          <w:p w14:paraId="4F9B1CF8"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Prepare all teaching materials/technology in advance to alleviate misuse of time and misbehavior of students.</w:t>
            </w:r>
          </w:p>
          <w:p w14:paraId="0CB343A4"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Read a variety of resource materials beyond the text materials in order to add enrichment to the lesson.</w:t>
            </w:r>
          </w:p>
          <w:p w14:paraId="5436B37C"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Plan for the most efficient methods for carrying out classroom procedures and lesson transitions.</w:t>
            </w:r>
          </w:p>
          <w:p w14:paraId="51906BC5"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Allow for flexibility in teaching by planning for interruptions or time constraints.</w:t>
            </w:r>
          </w:p>
        </w:tc>
      </w:tr>
      <w:tr w:rsidR="00CE4157" w:rsidRPr="00D3128B" w14:paraId="01106FB9" w14:textId="77777777" w:rsidTr="00A27F36">
        <w:tc>
          <w:tcPr>
            <w:tcW w:w="5000" w:type="pct"/>
          </w:tcPr>
          <w:p w14:paraId="4384DBDD" w14:textId="77777777" w:rsidR="00CE4157" w:rsidRPr="00D3128B" w:rsidRDefault="00CE4157" w:rsidP="007707CA">
            <w:pPr>
              <w:spacing w:before="60" w:after="120"/>
              <w:rPr>
                <w:b/>
              </w:rPr>
            </w:pPr>
            <w:r w:rsidRPr="00D3128B">
              <w:rPr>
                <w:b/>
              </w:rPr>
              <w:t>Teaching</w:t>
            </w:r>
          </w:p>
          <w:p w14:paraId="5AF395A9" w14:textId="33E52B3B"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 xml:space="preserve">Know and understand the </w:t>
            </w:r>
            <w:r w:rsidR="000253A5">
              <w:rPr>
                <w:rFonts w:ascii="Times New Roman" w:hAnsi="Times New Roman"/>
              </w:rPr>
              <w:t xml:space="preserve">appropriate content knowledge including </w:t>
            </w:r>
            <w:r w:rsidRPr="00D3128B">
              <w:rPr>
                <w:rFonts w:ascii="Times New Roman" w:hAnsi="Times New Roman"/>
              </w:rPr>
              <w:t>major principles and concepts of the material to ensure high levels of teaching competence.</w:t>
            </w:r>
          </w:p>
          <w:p w14:paraId="4DC14F35" w14:textId="3D33571B"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 xml:space="preserve">Sequence </w:t>
            </w:r>
            <w:r w:rsidR="000253A5">
              <w:rPr>
                <w:rFonts w:ascii="Times New Roman" w:hAnsi="Times New Roman"/>
              </w:rPr>
              <w:t xml:space="preserve">pedagogical content knowledge in </w:t>
            </w:r>
            <w:r w:rsidRPr="00D3128B">
              <w:rPr>
                <w:rFonts w:ascii="Times New Roman" w:hAnsi="Times New Roman"/>
              </w:rPr>
              <w:t>instructional events to enhance student understanding.</w:t>
            </w:r>
          </w:p>
          <w:p w14:paraId="0C0883CA"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Observe the behavior and learning styles of students from diverse cultures in order to create a classroom atmosphere that enhances multicultural understanding.</w:t>
            </w:r>
          </w:p>
          <w:p w14:paraId="3DB4A690"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Incorporate a variety of teaching strategies to provide for individual learning styles and to better develop inquiry and problem-solving skills.</w:t>
            </w:r>
          </w:p>
          <w:p w14:paraId="5666B568"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Become competent in creating and using instructional materials and techniques that are consistent with the developmental level of the students.</w:t>
            </w:r>
          </w:p>
          <w:p w14:paraId="3D4A417B"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Present directions in a clear, sequential manner.</w:t>
            </w:r>
          </w:p>
          <w:p w14:paraId="64BED855"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 xml:space="preserve">Develop critical thinking </w:t>
            </w:r>
            <w:r>
              <w:rPr>
                <w:rFonts w:ascii="Times New Roman" w:hAnsi="Times New Roman"/>
              </w:rPr>
              <w:t>by using</w:t>
            </w:r>
            <w:r w:rsidRPr="00D3128B">
              <w:rPr>
                <w:rFonts w:ascii="Times New Roman" w:hAnsi="Times New Roman"/>
              </w:rPr>
              <w:t xml:space="preserve"> higher-level questions.</w:t>
            </w:r>
          </w:p>
          <w:p w14:paraId="087E2E1E"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Choose a variety of assessment tools and teach students to use self-evaluation.</w:t>
            </w:r>
          </w:p>
          <w:p w14:paraId="6BBBE453"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Provide lesson activities that require cooperation and teamwork.</w:t>
            </w:r>
          </w:p>
          <w:p w14:paraId="22334388"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Encourage creativity by accepting students’ ideas to enrich class experiences.</w:t>
            </w:r>
          </w:p>
          <w:p w14:paraId="23B28A28" w14:textId="77777777" w:rsidR="00CE4157" w:rsidRPr="00D3128B" w:rsidRDefault="00CE4157" w:rsidP="007707CA">
            <w:pPr>
              <w:spacing w:before="60" w:after="120"/>
            </w:pPr>
            <w:r w:rsidRPr="00D3128B">
              <w:rPr>
                <w:b/>
              </w:rPr>
              <w:t>Student Relations</w:t>
            </w:r>
          </w:p>
          <w:p w14:paraId="136ADA87"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Create and maintain a positive learning environment by demonstrating respect for each and every student.</w:t>
            </w:r>
          </w:p>
          <w:p w14:paraId="054E3727"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Pr>
                <w:rFonts w:ascii="Times New Roman" w:hAnsi="Times New Roman"/>
              </w:rPr>
              <w:t>W</w:t>
            </w:r>
            <w:r w:rsidRPr="00D3128B">
              <w:rPr>
                <w:rFonts w:ascii="Times New Roman" w:hAnsi="Times New Roman"/>
              </w:rPr>
              <w:t>ith the mentor teacher</w:t>
            </w:r>
            <w:r>
              <w:rPr>
                <w:rFonts w:ascii="Times New Roman" w:hAnsi="Times New Roman"/>
              </w:rPr>
              <w:t>,</w:t>
            </w:r>
            <w:r w:rsidRPr="00D3128B">
              <w:rPr>
                <w:rFonts w:ascii="Times New Roman" w:hAnsi="Times New Roman"/>
              </w:rPr>
              <w:t xml:space="preserve"> </w:t>
            </w:r>
            <w:r>
              <w:rPr>
                <w:rFonts w:ascii="Times New Roman" w:hAnsi="Times New Roman"/>
              </w:rPr>
              <w:t>d</w:t>
            </w:r>
            <w:r w:rsidRPr="00D3128B">
              <w:rPr>
                <w:rFonts w:ascii="Times New Roman" w:hAnsi="Times New Roman"/>
              </w:rPr>
              <w:t>evelop a specific classroom management plan that complements both the existing plan and your strengths as a new teacher.</w:t>
            </w:r>
          </w:p>
          <w:p w14:paraId="24A678EF"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Maintain a firm, but friendly relationship with each student.</w:t>
            </w:r>
          </w:p>
          <w:p w14:paraId="217A3148"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 xml:space="preserve">Be aware of the students’ social and emotional needs. </w:t>
            </w:r>
          </w:p>
          <w:p w14:paraId="67C1636E"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Be a respectful listener.</w:t>
            </w:r>
          </w:p>
        </w:tc>
      </w:tr>
      <w:tr w:rsidR="00CE4157" w:rsidRPr="00D3128B" w14:paraId="777722E8" w14:textId="77777777" w:rsidTr="00A27F36">
        <w:tblPrEx>
          <w:tblBorders>
            <w:insideH w:val="single" w:sz="6" w:space="0" w:color="808080"/>
            <w:insideV w:val="single" w:sz="6" w:space="0" w:color="808080"/>
          </w:tblBorders>
        </w:tblPrEx>
        <w:tc>
          <w:tcPr>
            <w:tcW w:w="5000" w:type="pct"/>
          </w:tcPr>
          <w:p w14:paraId="6E9AA9E0" w14:textId="77777777" w:rsidR="00CE4157" w:rsidRPr="00D3128B" w:rsidRDefault="00CE4157" w:rsidP="007707CA">
            <w:pPr>
              <w:spacing w:before="60" w:after="120"/>
              <w:rPr>
                <w:b/>
              </w:rPr>
            </w:pPr>
            <w:r w:rsidRPr="00D3128B">
              <w:rPr>
                <w:b/>
              </w:rPr>
              <w:t xml:space="preserve">Scholarship </w:t>
            </w:r>
          </w:p>
          <w:p w14:paraId="3E73F3E2"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Be aware of opportunities to participate in discussions with other teachers about the profession of teaching.</w:t>
            </w:r>
          </w:p>
          <w:p w14:paraId="015FEDB6"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Be aware of current research in a field of education that interests you.</w:t>
            </w:r>
          </w:p>
          <w:p w14:paraId="582F12F7"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lastRenderedPageBreak/>
              <w:t>Be aware of opportunities to extend student learning beyond the classroom and into the community.</w:t>
            </w:r>
          </w:p>
          <w:p w14:paraId="20F7823F"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Continuously try to add new research-based strategies to your collection.</w:t>
            </w:r>
          </w:p>
          <w:p w14:paraId="524C7B22"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Be aware of advances in formative and summative assessments and their effective application in the classroom.</w:t>
            </w:r>
          </w:p>
          <w:p w14:paraId="5B1CB5CB" w14:textId="77777777" w:rsidR="00CE4157" w:rsidRPr="00D3128B" w:rsidRDefault="00CE4157" w:rsidP="00CE4157">
            <w:pPr>
              <w:pStyle w:val="ListParagraph"/>
              <w:numPr>
                <w:ilvl w:val="0"/>
                <w:numId w:val="21"/>
              </w:numPr>
              <w:spacing w:before="60" w:after="60" w:line="240" w:lineRule="auto"/>
              <w:ind w:left="187" w:hanging="187"/>
              <w:contextualSpacing w:val="0"/>
            </w:pPr>
            <w:r w:rsidRPr="00D3128B">
              <w:rPr>
                <w:rFonts w:ascii="Times New Roman" w:hAnsi="Times New Roman"/>
              </w:rPr>
              <w:t>Be aware of and use resources and resource people already available at your placement school, e.g., IT specialist, librarian, school nurse or doctor, art and music teachers, etc.</w:t>
            </w:r>
          </w:p>
        </w:tc>
      </w:tr>
      <w:tr w:rsidR="00CE4157" w:rsidRPr="00D3128B" w14:paraId="77DB8EC3" w14:textId="77777777" w:rsidTr="00A27F36">
        <w:tblPrEx>
          <w:tblBorders>
            <w:insideH w:val="single" w:sz="6" w:space="0" w:color="808080"/>
            <w:insideV w:val="single" w:sz="6" w:space="0" w:color="808080"/>
          </w:tblBorders>
        </w:tblPrEx>
        <w:tc>
          <w:tcPr>
            <w:tcW w:w="5000" w:type="pct"/>
          </w:tcPr>
          <w:p w14:paraId="30830948" w14:textId="77777777" w:rsidR="00CE4157" w:rsidRPr="00D3128B" w:rsidRDefault="00CE4157" w:rsidP="007707CA">
            <w:pPr>
              <w:spacing w:before="60" w:after="120"/>
              <w:rPr>
                <w:b/>
              </w:rPr>
            </w:pPr>
            <w:r w:rsidRPr="00D3128B">
              <w:rPr>
                <w:b/>
              </w:rPr>
              <w:lastRenderedPageBreak/>
              <w:t>Leadership</w:t>
            </w:r>
          </w:p>
          <w:p w14:paraId="2E07D152"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Wear appropriate professional attire.</w:t>
            </w:r>
          </w:p>
          <w:p w14:paraId="7CF5F92C"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Welcome constructive suggestions and incorporate them in subsequent planning and teaching.</w:t>
            </w:r>
          </w:p>
          <w:p w14:paraId="03650AA5"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Be discreet with any confidential information.</w:t>
            </w:r>
          </w:p>
          <w:p w14:paraId="56560095"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Become familiar with Qatari school organizations and programs by attending school and/or parent meetings when appropriate.</w:t>
            </w:r>
          </w:p>
          <w:p w14:paraId="3C612726" w14:textId="316B6E8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 xml:space="preserve">Attend all </w:t>
            </w:r>
            <w:r w:rsidR="00595CD0">
              <w:rPr>
                <w:rFonts w:ascii="Times New Roman" w:hAnsi="Times New Roman"/>
              </w:rPr>
              <w:t>student teaching</w:t>
            </w:r>
            <w:r w:rsidRPr="00D3128B">
              <w:rPr>
                <w:rFonts w:ascii="Times New Roman" w:hAnsi="Times New Roman"/>
              </w:rPr>
              <w:t xml:space="preserve"> seminars. </w:t>
            </w:r>
          </w:p>
          <w:p w14:paraId="7627C088" w14:textId="0B8A3000"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 xml:space="preserve">Collaborate with other faculty members or </w:t>
            </w:r>
            <w:r w:rsidR="008F7B76">
              <w:rPr>
                <w:rFonts w:ascii="Times New Roman" w:hAnsi="Times New Roman"/>
              </w:rPr>
              <w:t>student teacher</w:t>
            </w:r>
            <w:r w:rsidRPr="00D3128B">
              <w:rPr>
                <w:rFonts w:ascii="Times New Roman" w:hAnsi="Times New Roman"/>
              </w:rPr>
              <w:t>s within your building in sharing instructional ideas, materials</w:t>
            </w:r>
            <w:r w:rsidR="002656F7">
              <w:rPr>
                <w:rFonts w:ascii="Times New Roman" w:hAnsi="Times New Roman"/>
              </w:rPr>
              <w:t>,</w:t>
            </w:r>
            <w:r w:rsidRPr="00D3128B">
              <w:rPr>
                <w:rFonts w:ascii="Times New Roman" w:hAnsi="Times New Roman"/>
              </w:rPr>
              <w:t xml:space="preserve"> and technology.</w:t>
            </w:r>
          </w:p>
          <w:p w14:paraId="6E12188A" w14:textId="4F60201A"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Establish professional relationships by interacting with school personnel (administrators, faculty, and support staff), students</w:t>
            </w:r>
            <w:r w:rsidR="002656F7">
              <w:rPr>
                <w:rFonts w:ascii="Times New Roman" w:hAnsi="Times New Roman"/>
              </w:rPr>
              <w:t>,</w:t>
            </w:r>
            <w:r w:rsidRPr="00D3128B">
              <w:rPr>
                <w:rFonts w:ascii="Times New Roman" w:hAnsi="Times New Roman"/>
              </w:rPr>
              <w:t xml:space="preserve"> and parents.</w:t>
            </w:r>
          </w:p>
          <w:p w14:paraId="47445F24"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Be familiar with school policies and procedures.</w:t>
            </w:r>
          </w:p>
          <w:p w14:paraId="2502CF68" w14:textId="77777777" w:rsidR="00CE4157" w:rsidRPr="00D3128B" w:rsidRDefault="00CE4157" w:rsidP="00CE4157">
            <w:pPr>
              <w:pStyle w:val="ListParagraph"/>
              <w:numPr>
                <w:ilvl w:val="0"/>
                <w:numId w:val="21"/>
              </w:numPr>
              <w:spacing w:before="60" w:after="60" w:line="240" w:lineRule="auto"/>
              <w:ind w:left="187" w:hanging="187"/>
              <w:contextualSpacing w:val="0"/>
              <w:rPr>
                <w:rFonts w:ascii="Times New Roman" w:hAnsi="Times New Roman"/>
              </w:rPr>
            </w:pPr>
            <w:r w:rsidRPr="00D3128B">
              <w:rPr>
                <w:rFonts w:ascii="Times New Roman" w:hAnsi="Times New Roman"/>
              </w:rPr>
              <w:t xml:space="preserve">Be immersed in teaching experiences that allow for a smooth transition from the role of </w:t>
            </w:r>
            <w:r>
              <w:rPr>
                <w:rFonts w:ascii="Times New Roman" w:hAnsi="Times New Roman"/>
              </w:rPr>
              <w:t xml:space="preserve">being </w:t>
            </w:r>
            <w:r w:rsidRPr="00D3128B">
              <w:rPr>
                <w:rFonts w:ascii="Times New Roman" w:hAnsi="Times New Roman"/>
              </w:rPr>
              <w:t xml:space="preserve">the student to the role of </w:t>
            </w:r>
            <w:r>
              <w:rPr>
                <w:rFonts w:ascii="Times New Roman" w:hAnsi="Times New Roman"/>
              </w:rPr>
              <w:t xml:space="preserve">being </w:t>
            </w:r>
            <w:r w:rsidRPr="00D3128B">
              <w:rPr>
                <w:rFonts w:ascii="Times New Roman" w:hAnsi="Times New Roman"/>
              </w:rPr>
              <w:t>the classroom teacher.</w:t>
            </w:r>
          </w:p>
        </w:tc>
      </w:tr>
    </w:tbl>
    <w:p w14:paraId="3D00C1B5" w14:textId="77777777" w:rsidR="00CE4157" w:rsidRDefault="00CE4157" w:rsidP="00CE4157"/>
    <w:p w14:paraId="56A3EB10" w14:textId="77777777" w:rsidR="00AB3E79" w:rsidRDefault="00AB3E79"/>
    <w:p w14:paraId="697DB43B" w14:textId="77777777" w:rsidR="00AB3E79" w:rsidRDefault="00AB3E79"/>
    <w:p w14:paraId="49D3FB81" w14:textId="77777777" w:rsidR="00EC0207" w:rsidRDefault="00EC0207" w:rsidP="00EC0207">
      <w:pPr>
        <w:rPr>
          <w:b/>
        </w:rPr>
        <w:sectPr w:rsidR="00EC0207">
          <w:headerReference w:type="even" r:id="rId17"/>
          <w:headerReference w:type="default" r:id="rId18"/>
          <w:footerReference w:type="default" r:id="rId19"/>
          <w:headerReference w:type="first" r:id="rId20"/>
          <w:pgSz w:w="11904" w:h="16834" w:code="1"/>
          <w:pgMar w:top="1080" w:right="1080" w:bottom="720" w:left="1440" w:header="720" w:footer="720" w:gutter="0"/>
          <w:cols w:space="720"/>
          <w:docGrid w:linePitch="326"/>
        </w:sectPr>
      </w:pPr>
    </w:p>
    <w:p w14:paraId="4F35057D" w14:textId="3CF6C3DD" w:rsidR="00672CE2" w:rsidRPr="00EC0207" w:rsidRDefault="00672CE2" w:rsidP="00672CE2">
      <w:pPr>
        <w:pStyle w:val="Heading1"/>
      </w:pPr>
      <w:bookmarkStart w:id="39" w:name="_Toc284676394"/>
      <w:bookmarkStart w:id="40" w:name="_Toc284676979"/>
      <w:bookmarkStart w:id="41" w:name="_Toc284683898"/>
      <w:r w:rsidRPr="00EC0207">
        <w:lastRenderedPageBreak/>
        <w:t>Responsibilities</w:t>
      </w:r>
      <w:r>
        <w:t xml:space="preserve"> -- Mentor Teacher</w:t>
      </w:r>
      <w:bookmarkEnd w:id="39"/>
      <w:bookmarkEnd w:id="40"/>
      <w:bookmarkEnd w:id="41"/>
    </w:p>
    <w:p w14:paraId="16781919" w14:textId="7F9DFC9C" w:rsidR="00AB3E79" w:rsidRDefault="00AB3E79"/>
    <w:tbl>
      <w:tblPr>
        <w:tblW w:w="5000" w:type="pct"/>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ook w:val="00A0" w:firstRow="1" w:lastRow="0" w:firstColumn="1" w:lastColumn="0" w:noHBand="0" w:noVBand="0"/>
      </w:tblPr>
      <w:tblGrid>
        <w:gridCol w:w="9600"/>
      </w:tblGrid>
      <w:tr w:rsidR="007707CA" w:rsidRPr="009B721B" w14:paraId="7DA38287" w14:textId="77777777" w:rsidTr="007707CA">
        <w:tc>
          <w:tcPr>
            <w:tcW w:w="5000" w:type="pct"/>
          </w:tcPr>
          <w:p w14:paraId="5B30608F" w14:textId="77777777" w:rsidR="007707CA" w:rsidRPr="00A27867" w:rsidRDefault="007707CA" w:rsidP="007707CA">
            <w:pPr>
              <w:spacing w:before="60" w:after="120"/>
            </w:pPr>
            <w:r w:rsidRPr="00A27867">
              <w:rPr>
                <w:b/>
              </w:rPr>
              <w:t xml:space="preserve">Dedication </w:t>
            </w:r>
          </w:p>
          <w:p w14:paraId="69F53832" w14:textId="1F6E918B" w:rsidR="007707CA" w:rsidRPr="00A27867" w:rsidRDefault="007707CA" w:rsidP="007707CA">
            <w:pPr>
              <w:pStyle w:val="ListParagraph"/>
              <w:numPr>
                <w:ilvl w:val="0"/>
                <w:numId w:val="21"/>
              </w:numPr>
              <w:spacing w:before="120" w:after="120" w:line="240" w:lineRule="auto"/>
              <w:ind w:left="187" w:hanging="187"/>
              <w:rPr>
                <w:rFonts w:ascii="Times New Roman" w:hAnsi="Times New Roman"/>
              </w:rPr>
            </w:pPr>
            <w:r w:rsidRPr="00A27867">
              <w:rPr>
                <w:rFonts w:ascii="Times New Roman" w:hAnsi="Times New Roman"/>
              </w:rPr>
              <w:t xml:space="preserve">Be friendly but professional with your </w:t>
            </w:r>
            <w:r w:rsidR="008F7B76">
              <w:rPr>
                <w:rFonts w:ascii="Times New Roman" w:hAnsi="Times New Roman"/>
              </w:rPr>
              <w:t>student teacher</w:t>
            </w:r>
            <w:r w:rsidRPr="00A27867">
              <w:rPr>
                <w:rFonts w:ascii="Times New Roman" w:hAnsi="Times New Roman"/>
              </w:rPr>
              <w:t>.</w:t>
            </w:r>
          </w:p>
          <w:p w14:paraId="7F79C5BB" w14:textId="77777777" w:rsidR="007707CA" w:rsidRPr="00A27867" w:rsidRDefault="007707CA" w:rsidP="007707CA">
            <w:pPr>
              <w:pStyle w:val="ListParagraph"/>
              <w:numPr>
                <w:ilvl w:val="0"/>
                <w:numId w:val="21"/>
              </w:numPr>
              <w:spacing w:before="120" w:after="120" w:line="240" w:lineRule="auto"/>
              <w:ind w:left="187" w:hanging="187"/>
            </w:pPr>
            <w:r w:rsidRPr="00A27867">
              <w:rPr>
                <w:rFonts w:ascii="Times New Roman" w:hAnsi="Times New Roman"/>
              </w:rPr>
              <w:t>Complete your evaluations and other paperwork in a timely fashion.</w:t>
            </w:r>
          </w:p>
        </w:tc>
      </w:tr>
      <w:tr w:rsidR="007707CA" w:rsidRPr="009B721B" w14:paraId="6B5A3086" w14:textId="77777777" w:rsidTr="007707CA">
        <w:tc>
          <w:tcPr>
            <w:tcW w:w="5000" w:type="pct"/>
          </w:tcPr>
          <w:p w14:paraId="04D36EF5" w14:textId="77777777" w:rsidR="007707CA" w:rsidRPr="00A27867" w:rsidRDefault="007707CA" w:rsidP="007707CA">
            <w:pPr>
              <w:spacing w:before="60" w:after="120"/>
              <w:rPr>
                <w:b/>
              </w:rPr>
            </w:pPr>
            <w:r w:rsidRPr="00A27867">
              <w:rPr>
                <w:b/>
              </w:rPr>
              <w:t>Orientation</w:t>
            </w:r>
          </w:p>
          <w:p w14:paraId="3E544E7F" w14:textId="48F0342B" w:rsidR="007707CA" w:rsidRPr="00A27867"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 xml:space="preserve">Attend the QU Orientation with your </w:t>
            </w:r>
            <w:r w:rsidR="008F7B76">
              <w:rPr>
                <w:rFonts w:ascii="Times New Roman" w:hAnsi="Times New Roman"/>
              </w:rPr>
              <w:t>student teacher</w:t>
            </w:r>
            <w:r w:rsidRPr="00A27867">
              <w:rPr>
                <w:rFonts w:ascii="Times New Roman" w:hAnsi="Times New Roman"/>
              </w:rPr>
              <w:t>.</w:t>
            </w:r>
          </w:p>
          <w:p w14:paraId="43543F65" w14:textId="01FF72EC" w:rsidR="007707CA" w:rsidRPr="00A27867"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 xml:space="preserve">Orient the </w:t>
            </w:r>
            <w:r w:rsidR="008F7B76">
              <w:rPr>
                <w:rFonts w:ascii="Times New Roman" w:hAnsi="Times New Roman"/>
              </w:rPr>
              <w:t>student teacher</w:t>
            </w:r>
            <w:r w:rsidRPr="00A27867">
              <w:rPr>
                <w:rFonts w:ascii="Times New Roman" w:hAnsi="Times New Roman"/>
              </w:rPr>
              <w:t xml:space="preserve"> to:</w:t>
            </w:r>
          </w:p>
          <w:p w14:paraId="1210D6B1" w14:textId="77777777" w:rsidR="007707CA" w:rsidRPr="00A27867" w:rsidRDefault="007707CA" w:rsidP="00B940A5">
            <w:pPr>
              <w:pStyle w:val="ListParagraph"/>
              <w:numPr>
                <w:ilvl w:val="1"/>
                <w:numId w:val="33"/>
              </w:numPr>
              <w:spacing w:before="120" w:after="120" w:line="240" w:lineRule="auto"/>
              <w:rPr>
                <w:rFonts w:ascii="Times New Roman" w:hAnsi="Times New Roman"/>
              </w:rPr>
            </w:pPr>
            <w:r w:rsidRPr="00A27867">
              <w:rPr>
                <w:rFonts w:ascii="Times New Roman" w:hAnsi="Times New Roman"/>
              </w:rPr>
              <w:t>The students</w:t>
            </w:r>
          </w:p>
          <w:p w14:paraId="2B090557" w14:textId="77777777" w:rsidR="007707CA" w:rsidRPr="00A27867" w:rsidRDefault="007707CA" w:rsidP="00B940A5">
            <w:pPr>
              <w:pStyle w:val="ListParagraph"/>
              <w:numPr>
                <w:ilvl w:val="1"/>
                <w:numId w:val="33"/>
              </w:numPr>
              <w:spacing w:before="120" w:after="120" w:line="240" w:lineRule="auto"/>
              <w:rPr>
                <w:rFonts w:ascii="Times New Roman" w:hAnsi="Times New Roman"/>
              </w:rPr>
            </w:pPr>
            <w:r w:rsidRPr="00A27867">
              <w:rPr>
                <w:rFonts w:ascii="Times New Roman" w:hAnsi="Times New Roman"/>
              </w:rPr>
              <w:t>The school calendar and daily schedule</w:t>
            </w:r>
          </w:p>
          <w:p w14:paraId="141EA78F" w14:textId="77777777" w:rsidR="007707CA" w:rsidRPr="00A27867" w:rsidRDefault="007707CA" w:rsidP="00B940A5">
            <w:pPr>
              <w:pStyle w:val="ListParagraph"/>
              <w:numPr>
                <w:ilvl w:val="1"/>
                <w:numId w:val="33"/>
              </w:numPr>
              <w:spacing w:before="120" w:after="120" w:line="240" w:lineRule="auto"/>
              <w:rPr>
                <w:rFonts w:ascii="Times New Roman" w:hAnsi="Times New Roman"/>
              </w:rPr>
            </w:pPr>
            <w:r w:rsidRPr="00A27867">
              <w:rPr>
                <w:rFonts w:ascii="Times New Roman" w:hAnsi="Times New Roman"/>
              </w:rPr>
              <w:t>The building facilities and resources</w:t>
            </w:r>
          </w:p>
          <w:p w14:paraId="770EE154" w14:textId="77777777" w:rsidR="007707CA" w:rsidRPr="00A27867" w:rsidRDefault="007707CA" w:rsidP="00B940A5">
            <w:pPr>
              <w:pStyle w:val="ListParagraph"/>
              <w:numPr>
                <w:ilvl w:val="1"/>
                <w:numId w:val="33"/>
              </w:numPr>
              <w:spacing w:before="120" w:after="120" w:line="240" w:lineRule="auto"/>
              <w:rPr>
                <w:rFonts w:ascii="Times New Roman" w:hAnsi="Times New Roman"/>
              </w:rPr>
            </w:pPr>
            <w:r w:rsidRPr="00A27867">
              <w:rPr>
                <w:rFonts w:ascii="Times New Roman" w:hAnsi="Times New Roman"/>
              </w:rPr>
              <w:t>The personnel – administrators, faculty, and staff</w:t>
            </w:r>
          </w:p>
          <w:p w14:paraId="10E73F31" w14:textId="77777777" w:rsidR="007707CA" w:rsidRPr="00A27867" w:rsidRDefault="007707CA" w:rsidP="00B940A5">
            <w:pPr>
              <w:pStyle w:val="ListParagraph"/>
              <w:numPr>
                <w:ilvl w:val="1"/>
                <w:numId w:val="33"/>
              </w:numPr>
              <w:spacing w:before="120" w:after="120" w:line="240" w:lineRule="auto"/>
              <w:rPr>
                <w:rFonts w:ascii="Times New Roman" w:hAnsi="Times New Roman"/>
              </w:rPr>
            </w:pPr>
            <w:r w:rsidRPr="00A27867">
              <w:rPr>
                <w:rFonts w:ascii="Times New Roman" w:hAnsi="Times New Roman"/>
              </w:rPr>
              <w:t>School policies and procedures</w:t>
            </w:r>
          </w:p>
          <w:p w14:paraId="126FEF07" w14:textId="77777777" w:rsidR="007707CA" w:rsidRPr="00A27867" w:rsidRDefault="007707CA" w:rsidP="00B940A5">
            <w:pPr>
              <w:pStyle w:val="ListParagraph"/>
              <w:numPr>
                <w:ilvl w:val="1"/>
                <w:numId w:val="33"/>
              </w:numPr>
              <w:spacing w:before="120" w:after="120" w:line="240" w:lineRule="auto"/>
              <w:rPr>
                <w:rFonts w:ascii="Times New Roman" w:hAnsi="Times New Roman"/>
              </w:rPr>
            </w:pPr>
            <w:r w:rsidRPr="00A27867">
              <w:rPr>
                <w:rFonts w:ascii="Times New Roman" w:hAnsi="Times New Roman"/>
              </w:rPr>
              <w:t>The nature of the community</w:t>
            </w:r>
          </w:p>
          <w:p w14:paraId="6B31AA2B" w14:textId="77777777" w:rsidR="007707CA" w:rsidRPr="00A27867" w:rsidRDefault="007707CA" w:rsidP="00B940A5">
            <w:pPr>
              <w:pStyle w:val="ListParagraph"/>
              <w:numPr>
                <w:ilvl w:val="1"/>
                <w:numId w:val="33"/>
              </w:numPr>
              <w:spacing w:before="120" w:after="120" w:line="240" w:lineRule="auto"/>
              <w:rPr>
                <w:rFonts w:ascii="Times New Roman" w:hAnsi="Times New Roman"/>
              </w:rPr>
            </w:pPr>
            <w:r w:rsidRPr="00A27867">
              <w:rPr>
                <w:rFonts w:ascii="Times New Roman" w:hAnsi="Times New Roman"/>
              </w:rPr>
              <w:t>Professional opportunities</w:t>
            </w:r>
          </w:p>
        </w:tc>
      </w:tr>
      <w:tr w:rsidR="007707CA" w:rsidRPr="009B721B" w14:paraId="50F6F4EC" w14:textId="77777777" w:rsidTr="007707CA">
        <w:tc>
          <w:tcPr>
            <w:tcW w:w="5000" w:type="pct"/>
          </w:tcPr>
          <w:p w14:paraId="7E047D16" w14:textId="77777777" w:rsidR="007707CA" w:rsidRPr="00A27867" w:rsidRDefault="007707CA" w:rsidP="007707CA">
            <w:pPr>
              <w:spacing w:before="60" w:after="120"/>
              <w:rPr>
                <w:b/>
              </w:rPr>
            </w:pPr>
            <w:r w:rsidRPr="00A27867">
              <w:rPr>
                <w:b/>
              </w:rPr>
              <w:t>Preparation</w:t>
            </w:r>
          </w:p>
          <w:p w14:paraId="0D3FB14D" w14:textId="5205983C" w:rsidR="007707CA" w:rsidRPr="00A27867"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 xml:space="preserve">Prepare the classroom students to receive the </w:t>
            </w:r>
            <w:r w:rsidR="008F7B76">
              <w:rPr>
                <w:rFonts w:ascii="Times New Roman" w:hAnsi="Times New Roman"/>
              </w:rPr>
              <w:t>student teacher</w:t>
            </w:r>
            <w:r w:rsidRPr="00A27867">
              <w:rPr>
                <w:rFonts w:ascii="Times New Roman" w:hAnsi="Times New Roman"/>
              </w:rPr>
              <w:t xml:space="preserve"> as a professional co-worker.</w:t>
            </w:r>
          </w:p>
          <w:p w14:paraId="5F8197A2" w14:textId="204CE9DF" w:rsidR="007707CA" w:rsidRPr="00A27867"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 xml:space="preserve">Prepare a workspace for the </w:t>
            </w:r>
            <w:r w:rsidR="008F7B76">
              <w:rPr>
                <w:rFonts w:ascii="Times New Roman" w:hAnsi="Times New Roman"/>
              </w:rPr>
              <w:t>student teacher</w:t>
            </w:r>
            <w:r w:rsidRPr="00A27867">
              <w:rPr>
                <w:rFonts w:ascii="Times New Roman" w:hAnsi="Times New Roman"/>
              </w:rPr>
              <w:t xml:space="preserve"> with a desk, chair, shelves, curriculum guides, and teaching materials.</w:t>
            </w:r>
          </w:p>
          <w:p w14:paraId="09A318B1" w14:textId="509F4E5B" w:rsidR="007707CA" w:rsidRPr="00A27867"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 xml:space="preserve">Discuss the new </w:t>
            </w:r>
            <w:r w:rsidR="008F7B76">
              <w:rPr>
                <w:rFonts w:ascii="Times New Roman" w:hAnsi="Times New Roman"/>
              </w:rPr>
              <w:t>student teacher</w:t>
            </w:r>
            <w:r w:rsidRPr="00A27867">
              <w:rPr>
                <w:rFonts w:ascii="Times New Roman" w:hAnsi="Times New Roman"/>
              </w:rPr>
              <w:t>’s placement with the college supervisor, and be sure to bring up any concerns.</w:t>
            </w:r>
          </w:p>
        </w:tc>
      </w:tr>
      <w:tr w:rsidR="007707CA" w:rsidRPr="009B721B" w14:paraId="5CAE7D4B" w14:textId="77777777" w:rsidTr="007707CA">
        <w:tc>
          <w:tcPr>
            <w:tcW w:w="5000" w:type="pct"/>
          </w:tcPr>
          <w:p w14:paraId="2D1EEB89" w14:textId="77777777" w:rsidR="007707CA" w:rsidRPr="00A27867" w:rsidRDefault="007707CA" w:rsidP="007707CA">
            <w:pPr>
              <w:spacing w:before="60" w:after="120"/>
              <w:rPr>
                <w:b/>
              </w:rPr>
            </w:pPr>
            <w:r w:rsidRPr="00A27867">
              <w:rPr>
                <w:b/>
              </w:rPr>
              <w:t xml:space="preserve">Teaching </w:t>
            </w:r>
          </w:p>
          <w:p w14:paraId="163EAC88" w14:textId="77777777" w:rsidR="007707CA" w:rsidRPr="00A27867"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Provide a gradual induction to the teaching process by modeling appropriate planning and teaching, as well as explaining the purpose of various strategies.</w:t>
            </w:r>
          </w:p>
          <w:p w14:paraId="7D6D9500" w14:textId="77777777" w:rsidR="007707CA" w:rsidRPr="00A27867"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Demonstrate methods and resources for creating daily lesson plans that are sequential and integrated.</w:t>
            </w:r>
          </w:p>
          <w:p w14:paraId="6FFA18A8" w14:textId="77777777" w:rsidR="007707CA" w:rsidRPr="00A27867"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Demonstrate the use of curriculum guides, teachers’ manuals, and other resources for your grade/subject level.</w:t>
            </w:r>
          </w:p>
          <w:p w14:paraId="6890E861" w14:textId="7D8A571A" w:rsidR="007707CA" w:rsidRPr="00A27867"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 xml:space="preserve">Explain the philosophy of classroom management, the specific techniques that you use, and how management is to occur when you and the </w:t>
            </w:r>
            <w:r w:rsidR="008F7B76">
              <w:rPr>
                <w:rFonts w:ascii="Times New Roman" w:hAnsi="Times New Roman"/>
              </w:rPr>
              <w:t>student teacher</w:t>
            </w:r>
            <w:r w:rsidRPr="00A27867">
              <w:rPr>
                <w:rFonts w:ascii="Times New Roman" w:hAnsi="Times New Roman"/>
              </w:rPr>
              <w:t xml:space="preserve"> are both in the classroom.</w:t>
            </w:r>
          </w:p>
          <w:p w14:paraId="1A2FBB1D" w14:textId="77777777" w:rsidR="007707CA" w:rsidRPr="00A27867"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Choose a specific time for planning together on a daily/weekly basis.</w:t>
            </w:r>
          </w:p>
          <w:p w14:paraId="342A1443" w14:textId="77777777" w:rsidR="007707CA" w:rsidRPr="00A27867"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Explain the methods of keeping records for attendance, tardiness, grades, conduct, and any others required by the school.</w:t>
            </w:r>
          </w:p>
          <w:p w14:paraId="4D58282E" w14:textId="3CBE6E19" w:rsidR="007707CA" w:rsidRPr="00A27867"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 xml:space="preserve">Discuss emergency and health procedures, such as fire drills, </w:t>
            </w:r>
            <w:r w:rsidR="00B55598">
              <w:rPr>
                <w:rFonts w:ascii="Times New Roman" w:hAnsi="Times New Roman"/>
              </w:rPr>
              <w:t xml:space="preserve">sudden </w:t>
            </w:r>
            <w:r w:rsidRPr="00A27867">
              <w:rPr>
                <w:rFonts w:ascii="Times New Roman" w:hAnsi="Times New Roman"/>
              </w:rPr>
              <w:t>illness, and fighting.</w:t>
            </w:r>
          </w:p>
          <w:p w14:paraId="4A0A3E62" w14:textId="7092888D" w:rsidR="007707CA" w:rsidRPr="00A27867"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 xml:space="preserve">Guide the </w:t>
            </w:r>
            <w:r w:rsidR="008F7B76">
              <w:rPr>
                <w:rFonts w:ascii="Times New Roman" w:hAnsi="Times New Roman"/>
              </w:rPr>
              <w:t>student teacher</w:t>
            </w:r>
            <w:r w:rsidRPr="00A27867">
              <w:rPr>
                <w:rFonts w:ascii="Times New Roman" w:hAnsi="Times New Roman"/>
              </w:rPr>
              <w:t xml:space="preserve"> toward </w:t>
            </w:r>
            <w:r w:rsidR="00B55598">
              <w:rPr>
                <w:rFonts w:ascii="Times New Roman" w:hAnsi="Times New Roman"/>
              </w:rPr>
              <w:t xml:space="preserve">greater </w:t>
            </w:r>
            <w:r w:rsidRPr="00A27867">
              <w:rPr>
                <w:rFonts w:ascii="Times New Roman" w:hAnsi="Times New Roman"/>
              </w:rPr>
              <w:t>effectiveness by:</w:t>
            </w:r>
          </w:p>
          <w:p w14:paraId="06080EFF" w14:textId="77777777" w:rsidR="007707CA" w:rsidRPr="00A27867" w:rsidRDefault="007707CA" w:rsidP="00B940A5">
            <w:pPr>
              <w:pStyle w:val="ListParagraph"/>
              <w:numPr>
                <w:ilvl w:val="1"/>
                <w:numId w:val="33"/>
              </w:numPr>
              <w:spacing w:before="120" w:after="120" w:line="240" w:lineRule="auto"/>
              <w:rPr>
                <w:rFonts w:ascii="Times New Roman" w:hAnsi="Times New Roman"/>
              </w:rPr>
            </w:pPr>
            <w:r w:rsidRPr="00A27867">
              <w:rPr>
                <w:rFonts w:ascii="Times New Roman" w:hAnsi="Times New Roman"/>
              </w:rPr>
              <w:t>Monitoring effective use of time</w:t>
            </w:r>
          </w:p>
          <w:p w14:paraId="7E33F47F" w14:textId="408D7066" w:rsidR="007707CA" w:rsidRPr="00A27867" w:rsidRDefault="007707CA" w:rsidP="00B940A5">
            <w:pPr>
              <w:pStyle w:val="ListParagraph"/>
              <w:numPr>
                <w:ilvl w:val="1"/>
                <w:numId w:val="33"/>
              </w:numPr>
              <w:spacing w:before="120" w:after="120" w:line="240" w:lineRule="auto"/>
              <w:rPr>
                <w:rFonts w:ascii="Times New Roman" w:hAnsi="Times New Roman"/>
              </w:rPr>
            </w:pPr>
            <w:r w:rsidRPr="00A27867">
              <w:rPr>
                <w:rFonts w:ascii="Times New Roman" w:hAnsi="Times New Roman"/>
              </w:rPr>
              <w:t>Requiring written lesson plans in advance of teaching</w:t>
            </w:r>
          </w:p>
          <w:p w14:paraId="2A379E41" w14:textId="77777777" w:rsidR="007707CA" w:rsidRPr="00A27867" w:rsidRDefault="007707CA" w:rsidP="00B940A5">
            <w:pPr>
              <w:pStyle w:val="ListParagraph"/>
              <w:numPr>
                <w:ilvl w:val="1"/>
                <w:numId w:val="33"/>
              </w:numPr>
              <w:spacing w:before="120" w:after="120" w:line="240" w:lineRule="auto"/>
              <w:rPr>
                <w:rFonts w:ascii="Times New Roman" w:hAnsi="Times New Roman"/>
              </w:rPr>
            </w:pPr>
            <w:r w:rsidRPr="00A27867">
              <w:rPr>
                <w:rFonts w:ascii="Times New Roman" w:hAnsi="Times New Roman"/>
              </w:rPr>
              <w:t>Creating a climate that encourages questioning and self-reflection</w:t>
            </w:r>
          </w:p>
          <w:p w14:paraId="32BEEFAB" w14:textId="77777777" w:rsidR="007707CA" w:rsidRPr="00A27867" w:rsidRDefault="007707CA" w:rsidP="00B940A5">
            <w:pPr>
              <w:pStyle w:val="ListParagraph"/>
              <w:numPr>
                <w:ilvl w:val="1"/>
                <w:numId w:val="33"/>
              </w:numPr>
              <w:spacing w:before="120" w:after="120" w:line="240" w:lineRule="auto"/>
              <w:rPr>
                <w:rFonts w:ascii="Times New Roman" w:hAnsi="Times New Roman"/>
              </w:rPr>
            </w:pPr>
            <w:r w:rsidRPr="00A27867">
              <w:rPr>
                <w:rFonts w:ascii="Times New Roman" w:hAnsi="Times New Roman"/>
              </w:rPr>
              <w:t>Praising and encouraging</w:t>
            </w:r>
          </w:p>
          <w:p w14:paraId="61FD349B" w14:textId="77777777" w:rsidR="007707CA" w:rsidRPr="00A27867" w:rsidRDefault="007707CA" w:rsidP="00B940A5">
            <w:pPr>
              <w:pStyle w:val="ListParagraph"/>
              <w:numPr>
                <w:ilvl w:val="1"/>
                <w:numId w:val="33"/>
              </w:numPr>
              <w:spacing w:before="120" w:after="120" w:line="240" w:lineRule="auto"/>
              <w:rPr>
                <w:rFonts w:ascii="Times New Roman" w:hAnsi="Times New Roman"/>
              </w:rPr>
            </w:pPr>
            <w:r w:rsidRPr="00A27867">
              <w:rPr>
                <w:rFonts w:ascii="Times New Roman" w:hAnsi="Times New Roman"/>
              </w:rPr>
              <w:t>Keeping interactive lines of communication open</w:t>
            </w:r>
          </w:p>
          <w:p w14:paraId="49D81512" w14:textId="77777777" w:rsidR="007707CA" w:rsidRPr="00A27867" w:rsidRDefault="007707CA" w:rsidP="00B940A5">
            <w:pPr>
              <w:pStyle w:val="ListParagraph"/>
              <w:numPr>
                <w:ilvl w:val="1"/>
                <w:numId w:val="33"/>
              </w:numPr>
              <w:spacing w:before="120" w:after="120" w:line="240" w:lineRule="auto"/>
              <w:rPr>
                <w:rFonts w:ascii="Times New Roman" w:hAnsi="Times New Roman"/>
              </w:rPr>
            </w:pPr>
            <w:r w:rsidRPr="00A27867">
              <w:rPr>
                <w:rFonts w:ascii="Times New Roman" w:hAnsi="Times New Roman"/>
              </w:rPr>
              <w:t>Discussing problems frankly, one at a time</w:t>
            </w:r>
          </w:p>
          <w:p w14:paraId="01AD2990" w14:textId="77777777" w:rsidR="007707CA" w:rsidRPr="00A27867" w:rsidRDefault="007707CA" w:rsidP="00B940A5">
            <w:pPr>
              <w:pStyle w:val="ListParagraph"/>
              <w:numPr>
                <w:ilvl w:val="1"/>
                <w:numId w:val="33"/>
              </w:numPr>
              <w:spacing w:before="120" w:after="120" w:line="240" w:lineRule="auto"/>
              <w:rPr>
                <w:rFonts w:ascii="Times New Roman" w:hAnsi="Times New Roman"/>
              </w:rPr>
            </w:pPr>
            <w:r w:rsidRPr="00A27867">
              <w:rPr>
                <w:rFonts w:ascii="Times New Roman" w:hAnsi="Times New Roman"/>
              </w:rPr>
              <w:t>Sharing professional experiences and materials</w:t>
            </w:r>
          </w:p>
          <w:p w14:paraId="6B201A81" w14:textId="7A27AEA1" w:rsidR="007707CA" w:rsidRPr="00A27867" w:rsidRDefault="007707CA" w:rsidP="00B940A5">
            <w:pPr>
              <w:pStyle w:val="ListParagraph"/>
              <w:numPr>
                <w:ilvl w:val="1"/>
                <w:numId w:val="33"/>
              </w:numPr>
              <w:spacing w:before="120" w:after="120" w:line="240" w:lineRule="auto"/>
              <w:rPr>
                <w:rFonts w:ascii="Times New Roman" w:hAnsi="Times New Roman"/>
              </w:rPr>
            </w:pPr>
            <w:r w:rsidRPr="00A27867">
              <w:rPr>
                <w:rFonts w:ascii="Times New Roman" w:hAnsi="Times New Roman"/>
              </w:rPr>
              <w:t xml:space="preserve">Capitalizing on the special interests, talents, and abilities of an </w:t>
            </w:r>
            <w:r w:rsidR="008F7B76">
              <w:rPr>
                <w:rFonts w:ascii="Times New Roman" w:hAnsi="Times New Roman"/>
              </w:rPr>
              <w:t>student teacher</w:t>
            </w:r>
            <w:r w:rsidRPr="00A27867">
              <w:rPr>
                <w:rFonts w:ascii="Times New Roman" w:hAnsi="Times New Roman"/>
              </w:rPr>
              <w:t xml:space="preserve"> in order to enrich the curriculum</w:t>
            </w:r>
          </w:p>
          <w:p w14:paraId="49A5B29D" w14:textId="77777777" w:rsidR="007707CA" w:rsidRPr="00A27867" w:rsidRDefault="007707CA" w:rsidP="00B940A5">
            <w:pPr>
              <w:pStyle w:val="ListParagraph"/>
              <w:numPr>
                <w:ilvl w:val="1"/>
                <w:numId w:val="33"/>
              </w:numPr>
              <w:spacing w:before="120" w:after="120" w:line="240" w:lineRule="auto"/>
              <w:rPr>
                <w:rFonts w:ascii="Times New Roman" w:hAnsi="Times New Roman"/>
              </w:rPr>
            </w:pPr>
            <w:r w:rsidRPr="00A27867">
              <w:rPr>
                <w:rFonts w:ascii="Times New Roman" w:hAnsi="Times New Roman"/>
              </w:rPr>
              <w:t>Encouraging the use of alternative instructional and management techniques</w:t>
            </w:r>
          </w:p>
          <w:p w14:paraId="74C2033B" w14:textId="77777777" w:rsidR="007707CA" w:rsidRPr="00A27867" w:rsidRDefault="007707CA" w:rsidP="00B940A5">
            <w:pPr>
              <w:pStyle w:val="ListParagraph"/>
              <w:numPr>
                <w:ilvl w:val="1"/>
                <w:numId w:val="33"/>
              </w:numPr>
              <w:spacing w:before="120" w:after="120" w:line="240" w:lineRule="auto"/>
              <w:rPr>
                <w:rFonts w:ascii="Times New Roman" w:hAnsi="Times New Roman"/>
              </w:rPr>
            </w:pPr>
            <w:r w:rsidRPr="00A27867">
              <w:rPr>
                <w:rFonts w:ascii="Times New Roman" w:hAnsi="Times New Roman"/>
              </w:rPr>
              <w:t>Guiding the acceptance of varied school duties and tasks which represent a teacher’s workload</w:t>
            </w:r>
          </w:p>
          <w:p w14:paraId="5202D23D" w14:textId="7F7207F2" w:rsidR="007707CA" w:rsidRPr="00A27867"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 xml:space="preserve">Allow the </w:t>
            </w:r>
            <w:r w:rsidR="008F7B76">
              <w:rPr>
                <w:rFonts w:ascii="Times New Roman" w:hAnsi="Times New Roman"/>
              </w:rPr>
              <w:t>student teacher</w:t>
            </w:r>
            <w:r w:rsidRPr="00A27867">
              <w:rPr>
                <w:rFonts w:ascii="Times New Roman" w:hAnsi="Times New Roman"/>
              </w:rPr>
              <w:t xml:space="preserve"> to assume full responsibility of the classroom instruction and management for at least five weeks during the semester.</w:t>
            </w:r>
          </w:p>
          <w:p w14:paraId="2DDAD8E6" w14:textId="77777777" w:rsidR="007707CA"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 xml:space="preserve">At some point during the </w:t>
            </w:r>
            <w:r w:rsidR="008F7B76">
              <w:rPr>
                <w:rFonts w:ascii="Times New Roman" w:hAnsi="Times New Roman"/>
              </w:rPr>
              <w:t>student teacher</w:t>
            </w:r>
            <w:r w:rsidRPr="00A27867">
              <w:rPr>
                <w:rFonts w:ascii="Times New Roman" w:hAnsi="Times New Roman"/>
              </w:rPr>
              <w:t xml:space="preserve">’s time with you, provide some specific guidelines on how to set up a classroom for the beginning of the year. </w:t>
            </w:r>
          </w:p>
          <w:p w14:paraId="514845E7" w14:textId="444BA906" w:rsidR="001D4CE2" w:rsidRPr="001D4CE2" w:rsidRDefault="001D4CE2" w:rsidP="001D4CE2">
            <w:pPr>
              <w:spacing w:before="120" w:after="120"/>
            </w:pPr>
          </w:p>
        </w:tc>
      </w:tr>
      <w:tr w:rsidR="007707CA" w:rsidRPr="009B721B" w14:paraId="7F89568A" w14:textId="77777777" w:rsidTr="007707CA">
        <w:tblPrEx>
          <w:tblBorders>
            <w:insideH w:val="single" w:sz="6" w:space="0" w:color="808080"/>
            <w:insideV w:val="single" w:sz="6" w:space="0" w:color="808080"/>
          </w:tblBorders>
        </w:tblPrEx>
        <w:tc>
          <w:tcPr>
            <w:tcW w:w="5000" w:type="pct"/>
          </w:tcPr>
          <w:p w14:paraId="2D097FF0" w14:textId="77777777" w:rsidR="007707CA" w:rsidRPr="00A27867" w:rsidRDefault="007707CA" w:rsidP="007707CA">
            <w:pPr>
              <w:spacing w:before="60" w:after="120"/>
              <w:rPr>
                <w:b/>
              </w:rPr>
            </w:pPr>
            <w:r w:rsidRPr="00A27867">
              <w:rPr>
                <w:b/>
              </w:rPr>
              <w:lastRenderedPageBreak/>
              <w:t>Scholarship</w:t>
            </w:r>
          </w:p>
          <w:p w14:paraId="607DDDEC" w14:textId="5973F9F2" w:rsidR="007707CA" w:rsidRPr="00A27867"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 xml:space="preserve">Promote daily interactive discussions with your </w:t>
            </w:r>
            <w:r w:rsidR="008F7B76">
              <w:rPr>
                <w:rFonts w:ascii="Times New Roman" w:hAnsi="Times New Roman"/>
              </w:rPr>
              <w:t>student teacher</w:t>
            </w:r>
            <w:r w:rsidR="009111A5">
              <w:rPr>
                <w:rFonts w:ascii="Times New Roman" w:hAnsi="Times New Roman"/>
              </w:rPr>
              <w:t>;</w:t>
            </w:r>
            <w:r w:rsidRPr="00A27867">
              <w:rPr>
                <w:rFonts w:ascii="Times New Roman" w:hAnsi="Times New Roman"/>
              </w:rPr>
              <w:t xml:space="preserve"> encourage reflective thinking about the strengths and weaknesses of his/her effectiveness in the planning and teaching process.</w:t>
            </w:r>
          </w:p>
          <w:p w14:paraId="57B7885D" w14:textId="5215B35A" w:rsidR="007707CA" w:rsidRPr="00A27867"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 xml:space="preserve">Assist the </w:t>
            </w:r>
            <w:r w:rsidR="008F7B76">
              <w:rPr>
                <w:rFonts w:ascii="Times New Roman" w:hAnsi="Times New Roman"/>
              </w:rPr>
              <w:t>student teacher</w:t>
            </w:r>
            <w:r w:rsidRPr="00A27867">
              <w:rPr>
                <w:rFonts w:ascii="Times New Roman" w:hAnsi="Times New Roman"/>
              </w:rPr>
              <w:t xml:space="preserve"> in implementing recommendations received during the daily evaluation sessions.</w:t>
            </w:r>
          </w:p>
          <w:p w14:paraId="36F74BA0" w14:textId="77777777" w:rsidR="007707CA" w:rsidRPr="00A27867"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 xml:space="preserve">Confer with the college supervisor on a continuing basis. Performance problems should be identified and discussed as early as possible. </w:t>
            </w:r>
          </w:p>
          <w:p w14:paraId="481D0BEC" w14:textId="62481B33" w:rsidR="007707CA" w:rsidRPr="00A27867"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 xml:space="preserve">Allow the </w:t>
            </w:r>
            <w:r w:rsidR="008F7B76">
              <w:rPr>
                <w:rFonts w:ascii="Times New Roman" w:hAnsi="Times New Roman"/>
              </w:rPr>
              <w:t>student teacher</w:t>
            </w:r>
            <w:r w:rsidRPr="00A27867">
              <w:rPr>
                <w:rFonts w:ascii="Times New Roman" w:hAnsi="Times New Roman"/>
              </w:rPr>
              <w:t xml:space="preserve"> to have time to confer with the college supervisor following an observation.</w:t>
            </w:r>
          </w:p>
          <w:p w14:paraId="1D5F2B90" w14:textId="3BBCA345" w:rsidR="007707CA" w:rsidRPr="00A27867"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 xml:space="preserve">Write evaluations of the </w:t>
            </w:r>
            <w:r w:rsidR="008F7B76">
              <w:rPr>
                <w:rFonts w:ascii="Times New Roman" w:hAnsi="Times New Roman"/>
              </w:rPr>
              <w:t>student teacher</w:t>
            </w:r>
            <w:r w:rsidRPr="00A27867">
              <w:rPr>
                <w:rFonts w:ascii="Times New Roman" w:hAnsi="Times New Roman"/>
              </w:rPr>
              <w:t>’s progress and discuss them with him/her using the Lesson Observation Form</w:t>
            </w:r>
            <w:r w:rsidR="00BD7379">
              <w:rPr>
                <w:rFonts w:ascii="Times New Roman" w:hAnsi="Times New Roman"/>
              </w:rPr>
              <w:t xml:space="preserve"> found in the </w:t>
            </w:r>
            <w:r w:rsidR="00BD7379">
              <w:rPr>
                <w:rFonts w:ascii="Times New Roman" w:hAnsi="Times New Roman"/>
                <w:b/>
                <w:i/>
              </w:rPr>
              <w:t>Appendix.</w:t>
            </w:r>
            <w:r w:rsidRPr="00A27867">
              <w:rPr>
                <w:rFonts w:ascii="Times New Roman" w:hAnsi="Times New Roman"/>
              </w:rPr>
              <w:t xml:space="preserve"> </w:t>
            </w:r>
          </w:p>
          <w:p w14:paraId="6716EA15" w14:textId="6155E297" w:rsidR="007707CA" w:rsidRPr="00A27867"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 xml:space="preserve">Discuss your observations with the </w:t>
            </w:r>
            <w:r w:rsidR="008F7B76">
              <w:rPr>
                <w:rFonts w:ascii="Times New Roman" w:hAnsi="Times New Roman"/>
              </w:rPr>
              <w:t>student teacher</w:t>
            </w:r>
            <w:r w:rsidRPr="00A27867">
              <w:rPr>
                <w:rFonts w:ascii="Times New Roman" w:hAnsi="Times New Roman"/>
              </w:rPr>
              <w:t xml:space="preserve"> and suggest changes he/she might make to be more effective.</w:t>
            </w:r>
          </w:p>
          <w:p w14:paraId="751F1F5D" w14:textId="2F100F96" w:rsidR="007707CA" w:rsidRPr="00A27867"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 xml:space="preserve">Participate in a three-way evaluation conference with the </w:t>
            </w:r>
            <w:r w:rsidR="008F7B76">
              <w:rPr>
                <w:rFonts w:ascii="Times New Roman" w:hAnsi="Times New Roman"/>
              </w:rPr>
              <w:t>student teacher</w:t>
            </w:r>
            <w:r w:rsidRPr="00A27867">
              <w:rPr>
                <w:rFonts w:ascii="Times New Roman" w:hAnsi="Times New Roman"/>
              </w:rPr>
              <w:t xml:space="preserve"> and supervisor at the mid-point and final evaluations and conferences.</w:t>
            </w:r>
          </w:p>
          <w:p w14:paraId="150E879C" w14:textId="4AB647FE" w:rsidR="00D709E4" w:rsidRDefault="007707CA" w:rsidP="00D709E4">
            <w:pPr>
              <w:spacing w:before="80" w:after="80"/>
              <w:ind w:left="119"/>
            </w:pPr>
            <w:r w:rsidRPr="00A27867">
              <w:t xml:space="preserve">Use the weekly observation forms to support your evaluations using the </w:t>
            </w:r>
            <w:r w:rsidR="00D709E4">
              <w:t>Clinical Experience Evaluation Survey (CEES)</w:t>
            </w:r>
          </w:p>
          <w:p w14:paraId="460316AA" w14:textId="2394DF47" w:rsidR="007707CA" w:rsidRPr="00A27867" w:rsidRDefault="007707CA" w:rsidP="009B4A77">
            <w:pPr>
              <w:pStyle w:val="ListParagraph"/>
              <w:numPr>
                <w:ilvl w:val="0"/>
                <w:numId w:val="33"/>
              </w:numPr>
              <w:spacing w:before="120" w:after="120" w:line="240" w:lineRule="auto"/>
              <w:rPr>
                <w:rFonts w:ascii="Times New Roman" w:hAnsi="Times New Roman"/>
              </w:rPr>
            </w:pPr>
            <w:r w:rsidRPr="00A27867">
              <w:rPr>
                <w:rFonts w:ascii="Times New Roman" w:hAnsi="Times New Roman"/>
              </w:rPr>
              <w:t xml:space="preserve"> at the mid-point and final three-way conferences.</w:t>
            </w:r>
          </w:p>
        </w:tc>
      </w:tr>
      <w:tr w:rsidR="007707CA" w:rsidRPr="009B721B" w14:paraId="57ECAAE1" w14:textId="77777777" w:rsidTr="007707CA">
        <w:tblPrEx>
          <w:tblBorders>
            <w:insideH w:val="single" w:sz="6" w:space="0" w:color="808080"/>
            <w:insideV w:val="single" w:sz="6" w:space="0" w:color="808080"/>
          </w:tblBorders>
        </w:tblPrEx>
        <w:tc>
          <w:tcPr>
            <w:tcW w:w="5000" w:type="pct"/>
          </w:tcPr>
          <w:p w14:paraId="52C9E3B8" w14:textId="77777777" w:rsidR="007707CA" w:rsidRPr="00A27867" w:rsidRDefault="007707CA" w:rsidP="007707CA">
            <w:pPr>
              <w:spacing w:before="60" w:after="120"/>
              <w:rPr>
                <w:b/>
              </w:rPr>
            </w:pPr>
            <w:r w:rsidRPr="00A27867">
              <w:rPr>
                <w:b/>
              </w:rPr>
              <w:t>Leadership</w:t>
            </w:r>
          </w:p>
          <w:p w14:paraId="2631DFCA" w14:textId="2B320C56" w:rsidR="007707CA" w:rsidRPr="00A27867"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 xml:space="preserve">Accept each </w:t>
            </w:r>
            <w:r w:rsidR="008F7B76">
              <w:rPr>
                <w:rFonts w:ascii="Times New Roman" w:hAnsi="Times New Roman"/>
              </w:rPr>
              <w:t>student teacher</w:t>
            </w:r>
            <w:r w:rsidRPr="00A27867">
              <w:rPr>
                <w:rFonts w:ascii="Times New Roman" w:hAnsi="Times New Roman"/>
              </w:rPr>
              <w:t xml:space="preserve"> as an individua</w:t>
            </w:r>
            <w:r w:rsidR="00BD7379">
              <w:rPr>
                <w:rFonts w:ascii="Times New Roman" w:hAnsi="Times New Roman"/>
              </w:rPr>
              <w:t>l and refrain from comparing</w:t>
            </w:r>
            <w:r w:rsidRPr="00A27867">
              <w:rPr>
                <w:rFonts w:ascii="Times New Roman" w:hAnsi="Times New Roman"/>
              </w:rPr>
              <w:t xml:space="preserve"> her/him with previous </w:t>
            </w:r>
            <w:r w:rsidR="008F7B76">
              <w:rPr>
                <w:rFonts w:ascii="Times New Roman" w:hAnsi="Times New Roman"/>
              </w:rPr>
              <w:t>student teacher</w:t>
            </w:r>
            <w:r w:rsidRPr="00A27867">
              <w:rPr>
                <w:rFonts w:ascii="Times New Roman" w:hAnsi="Times New Roman"/>
              </w:rPr>
              <w:t>s.</w:t>
            </w:r>
          </w:p>
          <w:p w14:paraId="626308F8" w14:textId="3BFD72A2" w:rsidR="007707CA" w:rsidRPr="00A27867"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 xml:space="preserve">Free the </w:t>
            </w:r>
            <w:r w:rsidR="008F7B76">
              <w:rPr>
                <w:rFonts w:ascii="Times New Roman" w:hAnsi="Times New Roman"/>
              </w:rPr>
              <w:t>student teacher</w:t>
            </w:r>
            <w:r w:rsidRPr="00A27867">
              <w:rPr>
                <w:rFonts w:ascii="Times New Roman" w:hAnsi="Times New Roman"/>
              </w:rPr>
              <w:t xml:space="preserve"> to attend all required </w:t>
            </w:r>
            <w:r w:rsidR="00BD7379">
              <w:rPr>
                <w:rFonts w:ascii="Times New Roman" w:hAnsi="Times New Roman"/>
              </w:rPr>
              <w:t>College of Education S</w:t>
            </w:r>
            <w:r w:rsidRPr="00A27867">
              <w:rPr>
                <w:rFonts w:ascii="Times New Roman" w:hAnsi="Times New Roman"/>
              </w:rPr>
              <w:t>eminars, which are part of her/his clinical experience.</w:t>
            </w:r>
          </w:p>
          <w:p w14:paraId="0C5C01F7" w14:textId="05238706" w:rsidR="007707CA" w:rsidRPr="00A27867"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 xml:space="preserve">Leave the </w:t>
            </w:r>
            <w:r w:rsidR="008F7B76">
              <w:rPr>
                <w:rFonts w:ascii="Times New Roman" w:hAnsi="Times New Roman"/>
              </w:rPr>
              <w:t>student teacher</w:t>
            </w:r>
            <w:r w:rsidRPr="00A27867">
              <w:rPr>
                <w:rFonts w:ascii="Times New Roman" w:hAnsi="Times New Roman"/>
              </w:rPr>
              <w:t xml:space="preserve"> alone in the classroom</w:t>
            </w:r>
            <w:r w:rsidR="00BD7379">
              <w:rPr>
                <w:rFonts w:ascii="Times New Roman" w:hAnsi="Times New Roman"/>
              </w:rPr>
              <w:t>,</w:t>
            </w:r>
            <w:r w:rsidRPr="00A27867">
              <w:rPr>
                <w:rFonts w:ascii="Times New Roman" w:hAnsi="Times New Roman"/>
              </w:rPr>
              <w:t xml:space="preserve"> so that she/he can feel independent and have the opportunity to learn from her/his mistakes. Be sure this occurs gradually, and indicate where you may be located in case of emergency.</w:t>
            </w:r>
          </w:p>
          <w:p w14:paraId="40C41B79" w14:textId="4E3A9965" w:rsidR="007707CA" w:rsidRPr="00A27867"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 xml:space="preserve">Introduce the </w:t>
            </w:r>
            <w:r w:rsidR="008F7B76">
              <w:rPr>
                <w:rFonts w:ascii="Times New Roman" w:hAnsi="Times New Roman"/>
              </w:rPr>
              <w:t>student teacher</w:t>
            </w:r>
            <w:r w:rsidRPr="00A27867">
              <w:rPr>
                <w:rFonts w:ascii="Times New Roman" w:hAnsi="Times New Roman"/>
              </w:rPr>
              <w:t xml:space="preserve"> to professional journals, resources, and organizations.</w:t>
            </w:r>
          </w:p>
          <w:p w14:paraId="3E5EDA62" w14:textId="6F99F7DF" w:rsidR="007707CA" w:rsidRPr="00A27867" w:rsidRDefault="007707CA" w:rsidP="00B940A5">
            <w:pPr>
              <w:pStyle w:val="ListParagraph"/>
              <w:numPr>
                <w:ilvl w:val="0"/>
                <w:numId w:val="33"/>
              </w:numPr>
              <w:spacing w:before="120" w:after="120" w:line="240" w:lineRule="auto"/>
              <w:rPr>
                <w:rFonts w:ascii="Times New Roman" w:hAnsi="Times New Roman"/>
              </w:rPr>
            </w:pPr>
            <w:r w:rsidRPr="00A27867">
              <w:rPr>
                <w:rFonts w:ascii="Times New Roman" w:hAnsi="Times New Roman"/>
              </w:rPr>
              <w:t xml:space="preserve">Involve the </w:t>
            </w:r>
            <w:r w:rsidR="008F7B76">
              <w:rPr>
                <w:rFonts w:ascii="Times New Roman" w:hAnsi="Times New Roman"/>
              </w:rPr>
              <w:t>student teacher</w:t>
            </w:r>
            <w:r w:rsidRPr="00A27867">
              <w:rPr>
                <w:rFonts w:ascii="Times New Roman" w:hAnsi="Times New Roman"/>
              </w:rPr>
              <w:t xml:space="preserve"> in faculty and curriculum meetings, parent meetings, and parent/teacher conferences when appropriate.</w:t>
            </w:r>
          </w:p>
        </w:tc>
      </w:tr>
    </w:tbl>
    <w:p w14:paraId="2D646C4E" w14:textId="77777777" w:rsidR="007707CA" w:rsidRDefault="007707CA" w:rsidP="007707CA"/>
    <w:p w14:paraId="1CDA7CEA" w14:textId="77777777" w:rsidR="00EC0207" w:rsidRDefault="00EC0207" w:rsidP="00EC0207">
      <w:pPr>
        <w:rPr>
          <w:b/>
        </w:rPr>
        <w:sectPr w:rsidR="00EC0207">
          <w:headerReference w:type="even" r:id="rId21"/>
          <w:headerReference w:type="default" r:id="rId22"/>
          <w:headerReference w:type="first" r:id="rId23"/>
          <w:pgSz w:w="11904" w:h="16834" w:code="1"/>
          <w:pgMar w:top="1080" w:right="1080" w:bottom="720" w:left="1440" w:header="720" w:footer="720" w:gutter="0"/>
          <w:cols w:space="720"/>
          <w:docGrid w:linePitch="326"/>
        </w:sectPr>
      </w:pPr>
    </w:p>
    <w:p w14:paraId="04FC81B6" w14:textId="23F90A72" w:rsidR="00672CE2" w:rsidRPr="00EC0207" w:rsidRDefault="00672CE2" w:rsidP="00672CE2">
      <w:pPr>
        <w:pStyle w:val="DissBodytext"/>
        <w:spacing w:line="240" w:lineRule="auto"/>
        <w:ind w:firstLine="0"/>
        <w:jc w:val="center"/>
        <w:rPr>
          <w:b/>
          <w:sz w:val="24"/>
          <w:szCs w:val="24"/>
        </w:rPr>
      </w:pPr>
      <w:r w:rsidRPr="00EC0207">
        <w:rPr>
          <w:b/>
          <w:sz w:val="24"/>
          <w:szCs w:val="24"/>
        </w:rPr>
        <w:lastRenderedPageBreak/>
        <w:t>Responsibilities</w:t>
      </w:r>
      <w:r>
        <w:rPr>
          <w:b/>
          <w:sz w:val="24"/>
          <w:szCs w:val="24"/>
        </w:rPr>
        <w:t xml:space="preserve"> -- College Supervisor</w:t>
      </w:r>
    </w:p>
    <w:p w14:paraId="43EDE6AE" w14:textId="55C6F274" w:rsidR="00EC0207" w:rsidRPr="00EC0207" w:rsidRDefault="00EC0207" w:rsidP="00EC0207"/>
    <w:tbl>
      <w:tblPr>
        <w:tblW w:w="5000" w:type="pct"/>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Look w:val="00A0" w:firstRow="1" w:lastRow="0" w:firstColumn="1" w:lastColumn="0" w:noHBand="0" w:noVBand="0"/>
      </w:tblPr>
      <w:tblGrid>
        <w:gridCol w:w="9600"/>
      </w:tblGrid>
      <w:tr w:rsidR="00EC0207" w:rsidRPr="009B721B" w14:paraId="40AF2685" w14:textId="77777777" w:rsidTr="00F15448">
        <w:tc>
          <w:tcPr>
            <w:tcW w:w="5000" w:type="pct"/>
          </w:tcPr>
          <w:p w14:paraId="04A16F55" w14:textId="77777777" w:rsidR="00EC0207" w:rsidRPr="006C0FB2" w:rsidRDefault="00EC0207" w:rsidP="008A53B1">
            <w:pPr>
              <w:spacing w:before="120" w:after="120"/>
              <w:contextualSpacing/>
            </w:pPr>
            <w:r w:rsidRPr="006C0FB2">
              <w:rPr>
                <w:b/>
              </w:rPr>
              <w:t xml:space="preserve">Dedication </w:t>
            </w:r>
          </w:p>
          <w:p w14:paraId="4038B425" w14:textId="77777777" w:rsidR="00EC0207" w:rsidRPr="006C0FB2" w:rsidRDefault="00EC0207" w:rsidP="008A53B1">
            <w:pPr>
              <w:pStyle w:val="ListParagraph"/>
              <w:numPr>
                <w:ilvl w:val="0"/>
                <w:numId w:val="21"/>
              </w:numPr>
              <w:spacing w:before="120" w:after="120" w:line="240" w:lineRule="auto"/>
              <w:ind w:left="187" w:hanging="187"/>
            </w:pPr>
            <w:r w:rsidRPr="006C0FB2">
              <w:rPr>
                <w:rFonts w:ascii="Times New Roman" w:hAnsi="Times New Roman"/>
              </w:rPr>
              <w:t>Allow sufficient time for both observations and feedback conferences.</w:t>
            </w:r>
          </w:p>
          <w:p w14:paraId="5A63C5FB" w14:textId="71A7AE05" w:rsidR="00EC0207" w:rsidRPr="00BD5EA7" w:rsidRDefault="00EC0207" w:rsidP="008A53B1">
            <w:pPr>
              <w:pStyle w:val="ListParagraph"/>
              <w:numPr>
                <w:ilvl w:val="0"/>
                <w:numId w:val="21"/>
              </w:numPr>
              <w:spacing w:before="120" w:after="120" w:line="240" w:lineRule="auto"/>
              <w:ind w:left="187" w:hanging="187"/>
              <w:rPr>
                <w:rFonts w:ascii="Times New Roman" w:hAnsi="Times New Roman"/>
                <w:sz w:val="20"/>
              </w:rPr>
            </w:pPr>
            <w:r w:rsidRPr="006C0FB2">
              <w:rPr>
                <w:rFonts w:ascii="Times New Roman" w:hAnsi="Times New Roman"/>
              </w:rPr>
              <w:t xml:space="preserve">Provide useful, encouraging feedback to the </w:t>
            </w:r>
            <w:r w:rsidR="008F7B76">
              <w:rPr>
                <w:rFonts w:ascii="Times New Roman" w:hAnsi="Times New Roman"/>
              </w:rPr>
              <w:t>student teacher</w:t>
            </w:r>
            <w:r w:rsidRPr="006C0FB2">
              <w:rPr>
                <w:rFonts w:ascii="Times New Roman" w:hAnsi="Times New Roman"/>
              </w:rPr>
              <w:t>.</w:t>
            </w:r>
          </w:p>
        </w:tc>
      </w:tr>
      <w:tr w:rsidR="00EC0207" w:rsidRPr="009B721B" w14:paraId="57414F41" w14:textId="77777777" w:rsidTr="00F15448">
        <w:tc>
          <w:tcPr>
            <w:tcW w:w="5000" w:type="pct"/>
          </w:tcPr>
          <w:p w14:paraId="1A658B38" w14:textId="77777777" w:rsidR="00EC0207" w:rsidRPr="006C0FB2" w:rsidRDefault="00EC0207" w:rsidP="008A53B1">
            <w:pPr>
              <w:spacing w:before="120" w:after="120"/>
              <w:contextualSpacing/>
              <w:rPr>
                <w:b/>
              </w:rPr>
            </w:pPr>
            <w:r w:rsidRPr="006C0FB2">
              <w:rPr>
                <w:b/>
              </w:rPr>
              <w:t xml:space="preserve">Orientation and Organization </w:t>
            </w:r>
          </w:p>
          <w:p w14:paraId="449AA116" w14:textId="51F7EE8E" w:rsidR="00EC0207" w:rsidRPr="006C0FB2" w:rsidRDefault="00EC0207" w:rsidP="008A53B1">
            <w:pPr>
              <w:pStyle w:val="ListParagraph"/>
              <w:numPr>
                <w:ilvl w:val="0"/>
                <w:numId w:val="21"/>
              </w:numPr>
              <w:spacing w:before="120" w:after="120" w:line="240" w:lineRule="auto"/>
              <w:ind w:left="187" w:hanging="187"/>
              <w:rPr>
                <w:rFonts w:ascii="Times New Roman" w:hAnsi="Times New Roman"/>
              </w:rPr>
            </w:pPr>
            <w:r w:rsidRPr="006C0FB2">
              <w:rPr>
                <w:rFonts w:ascii="Times New Roman" w:hAnsi="Times New Roman"/>
              </w:rPr>
              <w:t xml:space="preserve">Orient your </w:t>
            </w:r>
            <w:r w:rsidR="008F7B76">
              <w:rPr>
                <w:rFonts w:ascii="Times New Roman" w:hAnsi="Times New Roman"/>
              </w:rPr>
              <w:t>student teacher</w:t>
            </w:r>
            <w:r w:rsidRPr="006C0FB2">
              <w:rPr>
                <w:rFonts w:ascii="Times New Roman" w:hAnsi="Times New Roman"/>
              </w:rPr>
              <w:t xml:space="preserve"> to your preferred method of contact.</w:t>
            </w:r>
          </w:p>
          <w:p w14:paraId="7B22963D" w14:textId="77777777" w:rsidR="00EC0207" w:rsidRPr="006C0FB2" w:rsidRDefault="00EC0207" w:rsidP="008A53B1">
            <w:pPr>
              <w:pStyle w:val="ListParagraph"/>
              <w:numPr>
                <w:ilvl w:val="0"/>
                <w:numId w:val="21"/>
              </w:numPr>
              <w:spacing w:before="120" w:after="120" w:line="240" w:lineRule="auto"/>
              <w:ind w:left="187" w:hanging="187"/>
              <w:rPr>
                <w:rFonts w:ascii="Times New Roman" w:hAnsi="Times New Roman"/>
              </w:rPr>
            </w:pPr>
            <w:r w:rsidRPr="006C0FB2">
              <w:rPr>
                <w:rFonts w:ascii="Times New Roman" w:hAnsi="Times New Roman"/>
              </w:rPr>
              <w:t>Visit the school to meet the mentor teacher and administrators.</w:t>
            </w:r>
          </w:p>
          <w:p w14:paraId="78EAACC6" w14:textId="00D4563F" w:rsidR="00EC0207" w:rsidRPr="006C0FB2" w:rsidRDefault="00EC0207" w:rsidP="008A53B1">
            <w:pPr>
              <w:pStyle w:val="ListParagraph"/>
              <w:numPr>
                <w:ilvl w:val="0"/>
                <w:numId w:val="21"/>
              </w:numPr>
              <w:spacing w:before="120" w:after="120" w:line="240" w:lineRule="auto"/>
              <w:ind w:left="187" w:hanging="187"/>
              <w:rPr>
                <w:rFonts w:ascii="Times New Roman" w:hAnsi="Times New Roman"/>
              </w:rPr>
            </w:pPr>
            <w:r w:rsidRPr="006C0FB2">
              <w:rPr>
                <w:rFonts w:ascii="Times New Roman" w:hAnsi="Times New Roman"/>
              </w:rPr>
              <w:t xml:space="preserve">Contact the </w:t>
            </w:r>
            <w:r w:rsidR="008F7B76">
              <w:rPr>
                <w:rFonts w:ascii="Times New Roman" w:hAnsi="Times New Roman"/>
              </w:rPr>
              <w:t>student teacher</w:t>
            </w:r>
            <w:r w:rsidRPr="006C0FB2">
              <w:rPr>
                <w:rFonts w:ascii="Times New Roman" w:hAnsi="Times New Roman"/>
              </w:rPr>
              <w:t xml:space="preserve"> if you are unable to keep an appointment.</w:t>
            </w:r>
          </w:p>
          <w:p w14:paraId="5DF329A1" w14:textId="2383B41B" w:rsidR="00EC0207" w:rsidRPr="00D709E4" w:rsidRDefault="00EC0207" w:rsidP="00D709E4">
            <w:pPr>
              <w:pStyle w:val="ListParagraph"/>
              <w:numPr>
                <w:ilvl w:val="0"/>
                <w:numId w:val="21"/>
              </w:numPr>
              <w:spacing w:before="80" w:after="80"/>
              <w:ind w:left="187" w:hanging="187"/>
              <w:rPr>
                <w:rFonts w:ascii="Times New Roman" w:hAnsi="Times New Roman"/>
              </w:rPr>
            </w:pPr>
            <w:r w:rsidRPr="00D709E4">
              <w:rPr>
                <w:rFonts w:ascii="Times New Roman" w:hAnsi="Times New Roman"/>
              </w:rPr>
              <w:t xml:space="preserve">Organize a collection of all the </w:t>
            </w:r>
            <w:r w:rsidR="008F7B76" w:rsidRPr="00D709E4">
              <w:rPr>
                <w:rFonts w:ascii="Times New Roman" w:hAnsi="Times New Roman"/>
              </w:rPr>
              <w:t>student teacher</w:t>
            </w:r>
            <w:r w:rsidRPr="00D709E4">
              <w:rPr>
                <w:rFonts w:ascii="Times New Roman" w:hAnsi="Times New Roman"/>
              </w:rPr>
              <w:t xml:space="preserve">’s work, including </w:t>
            </w:r>
            <w:r w:rsidR="00D709E4" w:rsidRPr="00D709E4">
              <w:rPr>
                <w:rFonts w:ascii="Times New Roman" w:hAnsi="Times New Roman"/>
              </w:rPr>
              <w:t>the CEES.</w:t>
            </w:r>
          </w:p>
          <w:p w14:paraId="5490EF83" w14:textId="6FB5DA34" w:rsidR="00EC0207" w:rsidRPr="001C2266" w:rsidRDefault="00EC0207" w:rsidP="00BD7379">
            <w:pPr>
              <w:pStyle w:val="ListParagraph"/>
              <w:numPr>
                <w:ilvl w:val="0"/>
                <w:numId w:val="21"/>
              </w:numPr>
              <w:spacing w:before="120" w:after="120" w:line="240" w:lineRule="auto"/>
              <w:ind w:left="187" w:hanging="187"/>
              <w:rPr>
                <w:rFonts w:ascii="Times New Roman" w:hAnsi="Times New Roman"/>
                <w:sz w:val="20"/>
              </w:rPr>
            </w:pPr>
            <w:r w:rsidRPr="006C0FB2">
              <w:rPr>
                <w:rFonts w:ascii="Times New Roman" w:hAnsi="Times New Roman"/>
              </w:rPr>
              <w:t xml:space="preserve">At the end of the </w:t>
            </w:r>
            <w:r w:rsidR="00595CD0">
              <w:rPr>
                <w:rFonts w:ascii="Times New Roman" w:hAnsi="Times New Roman"/>
              </w:rPr>
              <w:t>student teaching</w:t>
            </w:r>
            <w:r w:rsidRPr="006C0FB2">
              <w:rPr>
                <w:rFonts w:ascii="Times New Roman" w:hAnsi="Times New Roman"/>
              </w:rPr>
              <w:t xml:space="preserve"> semester, turn in all documentation and forms to the Coordinator of the </w:t>
            </w:r>
            <w:r w:rsidR="00BD7379">
              <w:rPr>
                <w:rFonts w:ascii="Times New Roman" w:hAnsi="Times New Roman"/>
              </w:rPr>
              <w:t>BED</w:t>
            </w:r>
            <w:r w:rsidRPr="006C0FB2">
              <w:rPr>
                <w:rFonts w:ascii="Times New Roman" w:hAnsi="Times New Roman"/>
              </w:rPr>
              <w:t xml:space="preserve"> Programs.</w:t>
            </w:r>
          </w:p>
        </w:tc>
      </w:tr>
      <w:tr w:rsidR="00EC0207" w:rsidRPr="009B721B" w14:paraId="603DC80A" w14:textId="77777777" w:rsidTr="00F15448">
        <w:tc>
          <w:tcPr>
            <w:tcW w:w="5000" w:type="pct"/>
          </w:tcPr>
          <w:p w14:paraId="7F8A4235" w14:textId="77777777" w:rsidR="00EC0207" w:rsidRPr="009B721B" w:rsidRDefault="00EC0207" w:rsidP="008A53B1">
            <w:pPr>
              <w:spacing w:before="120" w:after="120"/>
              <w:contextualSpacing/>
              <w:rPr>
                <w:sz w:val="20"/>
              </w:rPr>
            </w:pPr>
            <w:r w:rsidRPr="006C0FB2">
              <w:rPr>
                <w:b/>
              </w:rPr>
              <w:t>Preparation</w:t>
            </w:r>
            <w:r w:rsidRPr="009B721B">
              <w:rPr>
                <w:b/>
                <w:sz w:val="20"/>
              </w:rPr>
              <w:t xml:space="preserve"> </w:t>
            </w:r>
          </w:p>
          <w:p w14:paraId="761AE409" w14:textId="4E11FE0D" w:rsidR="00EC0207" w:rsidRPr="006C0FB2" w:rsidRDefault="00EC0207" w:rsidP="008A53B1">
            <w:pPr>
              <w:pStyle w:val="ListParagraph"/>
              <w:numPr>
                <w:ilvl w:val="0"/>
                <w:numId w:val="21"/>
              </w:numPr>
              <w:spacing w:before="120" w:after="120" w:line="240" w:lineRule="auto"/>
              <w:ind w:left="187" w:hanging="187"/>
              <w:rPr>
                <w:rFonts w:ascii="Times New Roman" w:hAnsi="Times New Roman"/>
              </w:rPr>
            </w:pPr>
            <w:r w:rsidRPr="006C0FB2">
              <w:rPr>
                <w:rFonts w:ascii="Times New Roman" w:hAnsi="Times New Roman"/>
              </w:rPr>
              <w:t xml:space="preserve">Meet the mentor teacher before the </w:t>
            </w:r>
            <w:r w:rsidR="00595CD0">
              <w:rPr>
                <w:rFonts w:ascii="Times New Roman" w:hAnsi="Times New Roman"/>
              </w:rPr>
              <w:t>student teaching</w:t>
            </w:r>
            <w:r w:rsidRPr="006C0FB2">
              <w:rPr>
                <w:rFonts w:ascii="Times New Roman" w:hAnsi="Times New Roman"/>
              </w:rPr>
              <w:t xml:space="preserve"> begins.</w:t>
            </w:r>
          </w:p>
          <w:p w14:paraId="00AB25FC" w14:textId="59110B2B" w:rsidR="00EC0207" w:rsidRPr="006C0FB2" w:rsidRDefault="00EC0207" w:rsidP="008A53B1">
            <w:pPr>
              <w:pStyle w:val="ListParagraph"/>
              <w:numPr>
                <w:ilvl w:val="0"/>
                <w:numId w:val="21"/>
              </w:numPr>
              <w:spacing w:before="120" w:after="120" w:line="240" w:lineRule="auto"/>
              <w:ind w:left="187" w:hanging="187"/>
              <w:rPr>
                <w:rFonts w:ascii="Times New Roman" w:hAnsi="Times New Roman"/>
              </w:rPr>
            </w:pPr>
            <w:r w:rsidRPr="006C0FB2">
              <w:rPr>
                <w:rFonts w:ascii="Times New Roman" w:hAnsi="Times New Roman"/>
              </w:rPr>
              <w:t xml:space="preserve">Prepare a file of all forms and requirements the </w:t>
            </w:r>
            <w:r w:rsidR="008F7B76">
              <w:rPr>
                <w:rFonts w:ascii="Times New Roman" w:hAnsi="Times New Roman"/>
              </w:rPr>
              <w:t>student teacher</w:t>
            </w:r>
            <w:r w:rsidRPr="006C0FB2">
              <w:rPr>
                <w:rFonts w:ascii="Times New Roman" w:hAnsi="Times New Roman"/>
              </w:rPr>
              <w:t xml:space="preserve"> will need during the semester.</w:t>
            </w:r>
          </w:p>
          <w:p w14:paraId="40DCD9A3" w14:textId="77777777" w:rsidR="00EC0207" w:rsidRPr="006C0FB2" w:rsidRDefault="00EC0207" w:rsidP="008A53B1">
            <w:pPr>
              <w:pStyle w:val="ListParagraph"/>
              <w:numPr>
                <w:ilvl w:val="0"/>
                <w:numId w:val="21"/>
              </w:numPr>
              <w:spacing w:before="120" w:after="120" w:line="240" w:lineRule="auto"/>
              <w:ind w:left="187" w:hanging="187"/>
              <w:rPr>
                <w:rFonts w:ascii="Times New Roman" w:hAnsi="Times New Roman"/>
              </w:rPr>
            </w:pPr>
            <w:r w:rsidRPr="006C0FB2">
              <w:rPr>
                <w:rFonts w:ascii="Times New Roman" w:hAnsi="Times New Roman"/>
              </w:rPr>
              <w:t>Be aware of timelines regarding university forms that are due, as well as due dates of assignments.</w:t>
            </w:r>
          </w:p>
          <w:p w14:paraId="739618AE" w14:textId="20FC8733" w:rsidR="00EC0207" w:rsidRPr="00CC6AE0" w:rsidRDefault="00EC0207" w:rsidP="00BD7379">
            <w:pPr>
              <w:pStyle w:val="ListParagraph"/>
              <w:numPr>
                <w:ilvl w:val="0"/>
                <w:numId w:val="21"/>
              </w:numPr>
              <w:spacing w:before="120" w:after="120" w:line="240" w:lineRule="auto"/>
              <w:ind w:left="187" w:hanging="187"/>
              <w:rPr>
                <w:sz w:val="20"/>
              </w:rPr>
            </w:pPr>
            <w:r w:rsidRPr="006C0FB2">
              <w:rPr>
                <w:rFonts w:ascii="Times New Roman" w:hAnsi="Times New Roman"/>
              </w:rPr>
              <w:t xml:space="preserve">Become familiar with the </w:t>
            </w:r>
            <w:r w:rsidR="00BD7379">
              <w:rPr>
                <w:rFonts w:ascii="Times New Roman" w:hAnsi="Times New Roman"/>
              </w:rPr>
              <w:t>BED Student Teaching</w:t>
            </w:r>
            <w:r w:rsidRPr="006C0FB2">
              <w:rPr>
                <w:rFonts w:ascii="Times New Roman" w:hAnsi="Times New Roman"/>
              </w:rPr>
              <w:t xml:space="preserve"> Handbook.</w:t>
            </w:r>
          </w:p>
        </w:tc>
      </w:tr>
      <w:tr w:rsidR="00EC0207" w:rsidRPr="009B721B" w14:paraId="49A12E5A" w14:textId="77777777" w:rsidTr="00F15448">
        <w:tc>
          <w:tcPr>
            <w:tcW w:w="5000" w:type="pct"/>
          </w:tcPr>
          <w:p w14:paraId="3D301926" w14:textId="77777777" w:rsidR="00EC0207" w:rsidRPr="009B721B" w:rsidRDefault="00EC0207" w:rsidP="008A53B1">
            <w:pPr>
              <w:spacing w:before="120" w:after="120"/>
              <w:contextualSpacing/>
              <w:rPr>
                <w:b/>
                <w:sz w:val="20"/>
              </w:rPr>
            </w:pPr>
            <w:r w:rsidRPr="006C0FB2">
              <w:rPr>
                <w:b/>
              </w:rPr>
              <w:t>Teaching</w:t>
            </w:r>
            <w:r w:rsidRPr="009B721B">
              <w:rPr>
                <w:b/>
                <w:sz w:val="20"/>
              </w:rPr>
              <w:t xml:space="preserve"> </w:t>
            </w:r>
          </w:p>
          <w:p w14:paraId="7941A7C2" w14:textId="48AD5261" w:rsidR="00EC0207" w:rsidRPr="006C0FB2" w:rsidRDefault="009111A5" w:rsidP="008A53B1">
            <w:pPr>
              <w:pStyle w:val="ListParagraph"/>
              <w:numPr>
                <w:ilvl w:val="0"/>
                <w:numId w:val="21"/>
              </w:numPr>
              <w:spacing w:before="120" w:after="120" w:line="240" w:lineRule="auto"/>
              <w:ind w:left="187" w:hanging="187"/>
              <w:rPr>
                <w:rFonts w:ascii="Times New Roman" w:hAnsi="Times New Roman"/>
              </w:rPr>
            </w:pPr>
            <w:r>
              <w:rPr>
                <w:rFonts w:ascii="Times New Roman" w:hAnsi="Times New Roman"/>
              </w:rPr>
              <w:t>Participate in the</w:t>
            </w:r>
            <w:r w:rsidR="00EC0207" w:rsidRPr="006C0FB2">
              <w:rPr>
                <w:rFonts w:ascii="Times New Roman" w:hAnsi="Times New Roman"/>
              </w:rPr>
              <w:t xml:space="preserve"> </w:t>
            </w:r>
            <w:r w:rsidR="008F7B76">
              <w:rPr>
                <w:rFonts w:ascii="Times New Roman" w:hAnsi="Times New Roman"/>
              </w:rPr>
              <w:t>student teacher</w:t>
            </w:r>
            <w:r w:rsidR="00EC0207" w:rsidRPr="006C0FB2">
              <w:rPr>
                <w:rFonts w:ascii="Times New Roman" w:hAnsi="Times New Roman"/>
              </w:rPr>
              <w:t xml:space="preserve"> orientation at the beginning of the semester</w:t>
            </w:r>
            <w:r w:rsidR="008973EC">
              <w:rPr>
                <w:rFonts w:ascii="Times New Roman" w:hAnsi="Times New Roman"/>
              </w:rPr>
              <w:t>,</w:t>
            </w:r>
            <w:r w:rsidR="00EC0207" w:rsidRPr="006C0FB2">
              <w:rPr>
                <w:rFonts w:ascii="Times New Roman" w:hAnsi="Times New Roman"/>
              </w:rPr>
              <w:t xml:space="preserve"> </w:t>
            </w:r>
            <w:r w:rsidR="008973EC">
              <w:rPr>
                <w:rFonts w:ascii="Times New Roman" w:hAnsi="Times New Roman"/>
              </w:rPr>
              <w:t>which</w:t>
            </w:r>
            <w:r w:rsidR="00EC0207" w:rsidRPr="006C0FB2">
              <w:rPr>
                <w:rFonts w:ascii="Times New Roman" w:hAnsi="Times New Roman"/>
              </w:rPr>
              <w:t xml:space="preserve"> emphasizes responsibilities (academic, moral, ethical, legal) and </w:t>
            </w:r>
            <w:r w:rsidR="008973EC">
              <w:rPr>
                <w:rFonts w:ascii="Times New Roman" w:hAnsi="Times New Roman"/>
              </w:rPr>
              <w:t xml:space="preserve">provides </w:t>
            </w:r>
            <w:r w:rsidR="00EC0207" w:rsidRPr="006C0FB2">
              <w:rPr>
                <w:rFonts w:ascii="Times New Roman" w:hAnsi="Times New Roman"/>
              </w:rPr>
              <w:t>the information needed to make a smooth transition from being a university student to being a successful teacher.</w:t>
            </w:r>
          </w:p>
          <w:p w14:paraId="66CDBF53" w14:textId="1A6EC79D" w:rsidR="00EC0207" w:rsidRPr="006C0FB2" w:rsidRDefault="00EC0207" w:rsidP="008A53B1">
            <w:pPr>
              <w:pStyle w:val="ListParagraph"/>
              <w:numPr>
                <w:ilvl w:val="0"/>
                <w:numId w:val="21"/>
              </w:numPr>
              <w:spacing w:before="120" w:after="120" w:line="240" w:lineRule="auto"/>
              <w:ind w:left="187" w:hanging="187"/>
              <w:rPr>
                <w:rFonts w:ascii="Times New Roman" w:hAnsi="Times New Roman"/>
              </w:rPr>
            </w:pPr>
            <w:r w:rsidRPr="006C0FB2">
              <w:rPr>
                <w:rFonts w:ascii="Times New Roman" w:hAnsi="Times New Roman"/>
              </w:rPr>
              <w:t xml:space="preserve">Participate in an orientation for mentor teachers to provide information concerning the program, required responsibilities, and effective communication with the </w:t>
            </w:r>
            <w:r w:rsidR="008F7B76">
              <w:rPr>
                <w:rFonts w:ascii="Times New Roman" w:hAnsi="Times New Roman"/>
              </w:rPr>
              <w:t>student teacher</w:t>
            </w:r>
            <w:r w:rsidRPr="006C0FB2">
              <w:rPr>
                <w:rFonts w:ascii="Times New Roman" w:hAnsi="Times New Roman"/>
              </w:rPr>
              <w:t>, and college supervisor.</w:t>
            </w:r>
          </w:p>
          <w:p w14:paraId="5749E9F5" w14:textId="5BA53A6E" w:rsidR="00EC0207" w:rsidRPr="00EC0207" w:rsidRDefault="00EC0207" w:rsidP="008A53B1">
            <w:pPr>
              <w:pStyle w:val="ListParagraph"/>
              <w:numPr>
                <w:ilvl w:val="0"/>
                <w:numId w:val="21"/>
              </w:numPr>
              <w:spacing w:before="120" w:after="120" w:line="240" w:lineRule="auto"/>
              <w:ind w:left="187" w:hanging="187"/>
              <w:rPr>
                <w:rFonts w:ascii="Times New Roman" w:hAnsi="Times New Roman"/>
              </w:rPr>
            </w:pPr>
            <w:r w:rsidRPr="006C0FB2">
              <w:rPr>
                <w:rFonts w:ascii="Times New Roman" w:hAnsi="Times New Roman"/>
              </w:rPr>
              <w:t xml:space="preserve">Share information with </w:t>
            </w:r>
            <w:r w:rsidR="008F7B76">
              <w:rPr>
                <w:rFonts w:ascii="Times New Roman" w:hAnsi="Times New Roman"/>
              </w:rPr>
              <w:t>student teacher</w:t>
            </w:r>
            <w:r w:rsidRPr="006C0FB2">
              <w:rPr>
                <w:rFonts w:ascii="Times New Roman" w:hAnsi="Times New Roman"/>
              </w:rPr>
              <w:t>s about professional development opportunities in the community.</w:t>
            </w:r>
          </w:p>
        </w:tc>
      </w:tr>
      <w:tr w:rsidR="00EC0207" w:rsidRPr="009B721B" w14:paraId="6E75E6B8" w14:textId="77777777" w:rsidTr="00F15448">
        <w:tc>
          <w:tcPr>
            <w:tcW w:w="5000" w:type="pct"/>
          </w:tcPr>
          <w:p w14:paraId="477BFE13" w14:textId="77777777" w:rsidR="00EC0207" w:rsidRPr="009B721B" w:rsidRDefault="00EC0207" w:rsidP="008A53B1">
            <w:pPr>
              <w:spacing w:before="120" w:after="120"/>
              <w:contextualSpacing/>
              <w:rPr>
                <w:b/>
                <w:sz w:val="20"/>
              </w:rPr>
            </w:pPr>
            <w:r w:rsidRPr="006C0FB2">
              <w:rPr>
                <w:b/>
              </w:rPr>
              <w:t>Scholarship</w:t>
            </w:r>
          </w:p>
          <w:p w14:paraId="7ACEEE66" w14:textId="0ABAFE93" w:rsidR="00EC0207" w:rsidRPr="006C0FB2" w:rsidRDefault="00EC0207" w:rsidP="008A53B1">
            <w:pPr>
              <w:pStyle w:val="ListParagraph"/>
              <w:numPr>
                <w:ilvl w:val="0"/>
                <w:numId w:val="21"/>
              </w:numPr>
              <w:spacing w:before="120" w:after="120" w:line="240" w:lineRule="auto"/>
              <w:ind w:left="187" w:hanging="187"/>
              <w:rPr>
                <w:rFonts w:ascii="Times New Roman" w:hAnsi="Times New Roman"/>
              </w:rPr>
            </w:pPr>
            <w:r w:rsidRPr="006C0FB2">
              <w:rPr>
                <w:rFonts w:ascii="Times New Roman" w:hAnsi="Times New Roman"/>
              </w:rPr>
              <w:t xml:space="preserve">Observe, assess, and evaluate </w:t>
            </w:r>
            <w:r w:rsidR="008F7B76">
              <w:rPr>
                <w:rFonts w:ascii="Times New Roman" w:hAnsi="Times New Roman"/>
              </w:rPr>
              <w:t>student teacher</w:t>
            </w:r>
            <w:r w:rsidRPr="006C0FB2">
              <w:rPr>
                <w:rFonts w:ascii="Times New Roman" w:hAnsi="Times New Roman"/>
              </w:rPr>
              <w:t xml:space="preserve">s </w:t>
            </w:r>
            <w:r>
              <w:rPr>
                <w:rFonts w:ascii="Times New Roman" w:hAnsi="Times New Roman"/>
              </w:rPr>
              <w:t xml:space="preserve">at least five (5) times during the </w:t>
            </w:r>
            <w:r w:rsidR="00595CD0">
              <w:rPr>
                <w:rFonts w:ascii="Times New Roman" w:hAnsi="Times New Roman"/>
              </w:rPr>
              <w:t>student teaching</w:t>
            </w:r>
            <w:r>
              <w:rPr>
                <w:rFonts w:ascii="Times New Roman" w:hAnsi="Times New Roman"/>
              </w:rPr>
              <w:t xml:space="preserve"> placement</w:t>
            </w:r>
            <w:r w:rsidRPr="006C0FB2">
              <w:rPr>
                <w:rFonts w:ascii="Times New Roman" w:hAnsi="Times New Roman"/>
              </w:rPr>
              <w:t xml:space="preserve"> regarding teaching, planning, management, and professionalism.</w:t>
            </w:r>
          </w:p>
          <w:p w14:paraId="6F9CB48A" w14:textId="18C5A02D" w:rsidR="00EC0207" w:rsidRPr="006C0FB2" w:rsidRDefault="00EC0207" w:rsidP="008A53B1">
            <w:pPr>
              <w:pStyle w:val="ListParagraph"/>
              <w:numPr>
                <w:ilvl w:val="0"/>
                <w:numId w:val="21"/>
              </w:numPr>
              <w:spacing w:before="120" w:after="120" w:line="240" w:lineRule="auto"/>
              <w:ind w:left="187" w:hanging="187"/>
              <w:rPr>
                <w:rFonts w:ascii="Times New Roman" w:hAnsi="Times New Roman"/>
              </w:rPr>
            </w:pPr>
            <w:r w:rsidRPr="006C0FB2">
              <w:rPr>
                <w:rFonts w:ascii="Times New Roman" w:hAnsi="Times New Roman"/>
              </w:rPr>
              <w:t xml:space="preserve">Guide the </w:t>
            </w:r>
            <w:r w:rsidR="008F7B76">
              <w:rPr>
                <w:rFonts w:ascii="Times New Roman" w:hAnsi="Times New Roman"/>
              </w:rPr>
              <w:t>student teacher</w:t>
            </w:r>
            <w:r w:rsidRPr="006C0FB2">
              <w:rPr>
                <w:rFonts w:ascii="Times New Roman" w:hAnsi="Times New Roman"/>
              </w:rPr>
              <w:t>’s growth in reflective thinking and self-evaluation.</w:t>
            </w:r>
          </w:p>
          <w:p w14:paraId="69C70B24" w14:textId="0DB1E450" w:rsidR="00EC0207" w:rsidRPr="006C0FB2" w:rsidRDefault="00EC0207" w:rsidP="008A53B1">
            <w:pPr>
              <w:pStyle w:val="ListParagraph"/>
              <w:numPr>
                <w:ilvl w:val="0"/>
                <w:numId w:val="21"/>
              </w:numPr>
              <w:spacing w:before="120" w:after="120" w:line="240" w:lineRule="auto"/>
              <w:ind w:left="187" w:hanging="187"/>
              <w:rPr>
                <w:rFonts w:ascii="Times New Roman" w:hAnsi="Times New Roman"/>
              </w:rPr>
            </w:pPr>
            <w:r w:rsidRPr="006C0FB2">
              <w:rPr>
                <w:rFonts w:ascii="Times New Roman" w:hAnsi="Times New Roman"/>
              </w:rPr>
              <w:t xml:space="preserve">Evaluate the </w:t>
            </w:r>
            <w:r w:rsidR="008F7B76">
              <w:rPr>
                <w:rFonts w:ascii="Times New Roman" w:hAnsi="Times New Roman"/>
              </w:rPr>
              <w:t>student teacher</w:t>
            </w:r>
            <w:r w:rsidRPr="006C0FB2">
              <w:rPr>
                <w:rFonts w:ascii="Times New Roman" w:hAnsi="Times New Roman"/>
              </w:rPr>
              <w:t>’s lesson plans and provide written feedback.</w:t>
            </w:r>
          </w:p>
          <w:p w14:paraId="14034B68" w14:textId="77777777" w:rsidR="00EC0207" w:rsidRPr="006C0FB2" w:rsidRDefault="00EC0207" w:rsidP="008A53B1">
            <w:pPr>
              <w:pStyle w:val="ListParagraph"/>
              <w:numPr>
                <w:ilvl w:val="0"/>
                <w:numId w:val="21"/>
              </w:numPr>
              <w:spacing w:before="120" w:after="120" w:line="240" w:lineRule="auto"/>
              <w:ind w:left="187" w:hanging="187"/>
              <w:rPr>
                <w:rFonts w:ascii="Times New Roman" w:hAnsi="Times New Roman"/>
              </w:rPr>
            </w:pPr>
            <w:r w:rsidRPr="006C0FB2">
              <w:rPr>
                <w:rFonts w:ascii="Times New Roman" w:hAnsi="Times New Roman"/>
              </w:rPr>
              <w:t>Document thoroughly any infractions of school policy or professionalism, as well as unsatisfactory progress in classroom instruction and management.</w:t>
            </w:r>
          </w:p>
          <w:p w14:paraId="5D709AC3" w14:textId="5911981F" w:rsidR="00EC0207" w:rsidRPr="006C0FB2" w:rsidRDefault="00EC0207" w:rsidP="008A53B1">
            <w:pPr>
              <w:pStyle w:val="ListParagraph"/>
              <w:numPr>
                <w:ilvl w:val="0"/>
                <w:numId w:val="21"/>
              </w:numPr>
              <w:spacing w:before="120" w:after="120" w:line="240" w:lineRule="auto"/>
              <w:ind w:left="187" w:hanging="187"/>
              <w:rPr>
                <w:rFonts w:ascii="Times New Roman" w:hAnsi="Times New Roman"/>
              </w:rPr>
            </w:pPr>
            <w:r w:rsidRPr="006C0FB2">
              <w:rPr>
                <w:rFonts w:ascii="Times New Roman" w:hAnsi="Times New Roman"/>
              </w:rPr>
              <w:t xml:space="preserve">Plan an intervention if there are problematic areas that need special attention. A copy of any plans resulting from the intervention shall be submitted to the Coordinator of </w:t>
            </w:r>
            <w:r w:rsidR="0060208E">
              <w:rPr>
                <w:rFonts w:ascii="Times New Roman" w:hAnsi="Times New Roman"/>
              </w:rPr>
              <w:t>BED</w:t>
            </w:r>
            <w:r w:rsidRPr="006C0FB2">
              <w:rPr>
                <w:rFonts w:ascii="Times New Roman" w:hAnsi="Times New Roman"/>
              </w:rPr>
              <w:t xml:space="preserve"> Programs as soon as all parties have signed the plan.</w:t>
            </w:r>
          </w:p>
          <w:p w14:paraId="43EE1DB4" w14:textId="4E0301C5" w:rsidR="00EC0207" w:rsidRPr="006C0FB2" w:rsidRDefault="00EC0207" w:rsidP="008A53B1">
            <w:pPr>
              <w:pStyle w:val="ListParagraph"/>
              <w:numPr>
                <w:ilvl w:val="0"/>
                <w:numId w:val="21"/>
              </w:numPr>
              <w:spacing w:before="120" w:after="120" w:line="240" w:lineRule="auto"/>
              <w:ind w:left="187" w:hanging="187"/>
              <w:rPr>
                <w:rFonts w:ascii="Times New Roman" w:hAnsi="Times New Roman"/>
              </w:rPr>
            </w:pPr>
            <w:r w:rsidRPr="006C0FB2">
              <w:rPr>
                <w:rFonts w:ascii="Times New Roman" w:hAnsi="Times New Roman"/>
              </w:rPr>
              <w:t xml:space="preserve">Participate in a three-way evaluation conference (at least 20 minutes) with the </w:t>
            </w:r>
            <w:r w:rsidR="008F7B76">
              <w:rPr>
                <w:rFonts w:ascii="Times New Roman" w:hAnsi="Times New Roman"/>
              </w:rPr>
              <w:t>student teacher</w:t>
            </w:r>
            <w:r w:rsidRPr="006C0FB2">
              <w:rPr>
                <w:rFonts w:ascii="Times New Roman" w:hAnsi="Times New Roman"/>
              </w:rPr>
              <w:t xml:space="preserve"> and mentor teacher at the mid-point and end of the semester.</w:t>
            </w:r>
          </w:p>
          <w:p w14:paraId="20F66DB1" w14:textId="7E1D8C22" w:rsidR="00EC0207" w:rsidRPr="006C0FB2" w:rsidRDefault="00EC0207" w:rsidP="008A53B1">
            <w:pPr>
              <w:pStyle w:val="ListParagraph"/>
              <w:numPr>
                <w:ilvl w:val="0"/>
                <w:numId w:val="21"/>
              </w:numPr>
              <w:spacing w:before="120" w:after="120" w:line="240" w:lineRule="auto"/>
              <w:ind w:left="187" w:hanging="187"/>
              <w:rPr>
                <w:rFonts w:ascii="Times New Roman" w:hAnsi="Times New Roman"/>
              </w:rPr>
            </w:pPr>
            <w:r w:rsidRPr="006C0FB2">
              <w:rPr>
                <w:rFonts w:ascii="Times New Roman" w:hAnsi="Times New Roman"/>
              </w:rPr>
              <w:t xml:space="preserve">Complete mid-point and final evaluations with the mentor teacher of each </w:t>
            </w:r>
            <w:r w:rsidR="008F7B76">
              <w:rPr>
                <w:rFonts w:ascii="Times New Roman" w:hAnsi="Times New Roman"/>
              </w:rPr>
              <w:t>student teacher</w:t>
            </w:r>
            <w:r w:rsidRPr="006C0FB2">
              <w:rPr>
                <w:rFonts w:ascii="Times New Roman" w:hAnsi="Times New Roman"/>
              </w:rPr>
              <w:t xml:space="preserve"> and write recommendations and/or summaries.</w:t>
            </w:r>
          </w:p>
          <w:p w14:paraId="28DAD6F9" w14:textId="19A8AA8A" w:rsidR="00EC0207" w:rsidRPr="00AB5330" w:rsidRDefault="00EC0207" w:rsidP="0060208E">
            <w:pPr>
              <w:pStyle w:val="ListParagraph"/>
              <w:numPr>
                <w:ilvl w:val="0"/>
                <w:numId w:val="21"/>
              </w:numPr>
              <w:spacing w:before="120" w:after="120" w:line="240" w:lineRule="auto"/>
              <w:ind w:left="187" w:hanging="187"/>
              <w:rPr>
                <w:rFonts w:ascii="Times New Roman" w:hAnsi="Times New Roman"/>
                <w:sz w:val="20"/>
              </w:rPr>
            </w:pPr>
            <w:r w:rsidRPr="006C0FB2">
              <w:rPr>
                <w:rFonts w:ascii="Times New Roman" w:hAnsi="Times New Roman"/>
              </w:rPr>
              <w:t xml:space="preserve">Evaluate completed </w:t>
            </w:r>
            <w:r>
              <w:rPr>
                <w:rFonts w:ascii="Times New Roman" w:hAnsi="Times New Roman"/>
              </w:rPr>
              <w:t>assignments and</w:t>
            </w:r>
            <w:r w:rsidR="0060208E">
              <w:rPr>
                <w:rFonts w:ascii="Times New Roman" w:hAnsi="Times New Roman"/>
              </w:rPr>
              <w:t xml:space="preserve"> score all online submissions.</w:t>
            </w:r>
          </w:p>
        </w:tc>
      </w:tr>
      <w:tr w:rsidR="00EC0207" w:rsidRPr="009B721B" w14:paraId="30A39659" w14:textId="77777777" w:rsidTr="00F15448">
        <w:tc>
          <w:tcPr>
            <w:tcW w:w="5000" w:type="pct"/>
          </w:tcPr>
          <w:p w14:paraId="3C211FFF" w14:textId="77777777" w:rsidR="00EC0207" w:rsidRPr="009B721B" w:rsidRDefault="00EC0207" w:rsidP="008A53B1">
            <w:pPr>
              <w:spacing w:before="120" w:after="120"/>
              <w:contextualSpacing/>
              <w:rPr>
                <w:b/>
                <w:sz w:val="20"/>
              </w:rPr>
            </w:pPr>
            <w:r w:rsidRPr="006C0FB2">
              <w:rPr>
                <w:b/>
              </w:rPr>
              <w:t>Leadership</w:t>
            </w:r>
          </w:p>
          <w:p w14:paraId="5DD55CEA" w14:textId="77777777" w:rsidR="00EC0207" w:rsidRPr="006C0FB2" w:rsidRDefault="00EC0207" w:rsidP="008A53B1">
            <w:pPr>
              <w:pStyle w:val="ListParagraph"/>
              <w:numPr>
                <w:ilvl w:val="0"/>
                <w:numId w:val="21"/>
              </w:numPr>
              <w:spacing w:before="120" w:after="120" w:line="240" w:lineRule="auto"/>
              <w:ind w:left="187" w:hanging="187"/>
              <w:rPr>
                <w:rFonts w:ascii="Times New Roman" w:hAnsi="Times New Roman"/>
              </w:rPr>
            </w:pPr>
            <w:r w:rsidRPr="006C0FB2">
              <w:rPr>
                <w:rFonts w:ascii="Times New Roman" w:hAnsi="Times New Roman"/>
              </w:rPr>
              <w:t>Continue professional development by reading professional journals and attending conferences.</w:t>
            </w:r>
          </w:p>
          <w:p w14:paraId="5D5A70B2" w14:textId="5865AE41" w:rsidR="00EC0207" w:rsidRPr="006C0FB2" w:rsidRDefault="00EC0207" w:rsidP="008A53B1">
            <w:pPr>
              <w:pStyle w:val="ListParagraph"/>
              <w:numPr>
                <w:ilvl w:val="0"/>
                <w:numId w:val="21"/>
              </w:numPr>
              <w:spacing w:before="120" w:after="120" w:line="240" w:lineRule="auto"/>
              <w:ind w:left="187" w:hanging="187"/>
              <w:rPr>
                <w:rFonts w:ascii="Times New Roman" w:hAnsi="Times New Roman"/>
              </w:rPr>
            </w:pPr>
            <w:r w:rsidRPr="006C0FB2">
              <w:rPr>
                <w:rFonts w:ascii="Times New Roman" w:hAnsi="Times New Roman"/>
              </w:rPr>
              <w:t xml:space="preserve">Serve as a mentor to a new </w:t>
            </w:r>
            <w:r w:rsidR="00595CD0">
              <w:rPr>
                <w:rFonts w:ascii="Times New Roman" w:hAnsi="Times New Roman"/>
              </w:rPr>
              <w:t>student teaching</w:t>
            </w:r>
            <w:r w:rsidRPr="006C0FB2">
              <w:rPr>
                <w:rFonts w:ascii="Times New Roman" w:hAnsi="Times New Roman"/>
              </w:rPr>
              <w:t xml:space="preserve"> supervisor, if requested.</w:t>
            </w:r>
          </w:p>
          <w:p w14:paraId="71A247E2" w14:textId="17562570" w:rsidR="00EC0207" w:rsidRPr="006C0FB2" w:rsidRDefault="00EC0207" w:rsidP="00501FA8">
            <w:pPr>
              <w:pStyle w:val="ListParagraph"/>
              <w:numPr>
                <w:ilvl w:val="0"/>
                <w:numId w:val="21"/>
              </w:numPr>
              <w:spacing w:before="120" w:after="120" w:line="240" w:lineRule="auto"/>
              <w:ind w:left="187" w:hanging="187"/>
              <w:rPr>
                <w:rFonts w:ascii="Times New Roman" w:hAnsi="Times New Roman"/>
              </w:rPr>
            </w:pPr>
            <w:r w:rsidRPr="006C0FB2">
              <w:rPr>
                <w:rFonts w:ascii="Times New Roman" w:hAnsi="Times New Roman"/>
              </w:rPr>
              <w:t xml:space="preserve">Communicate regularly with the Program </w:t>
            </w:r>
            <w:r w:rsidR="00501FA8">
              <w:rPr>
                <w:rFonts w:ascii="Times New Roman" w:hAnsi="Times New Roman"/>
              </w:rPr>
              <w:t>Coordinator</w:t>
            </w:r>
            <w:r w:rsidRPr="006C0FB2">
              <w:rPr>
                <w:rFonts w:ascii="Times New Roman" w:hAnsi="Times New Roman"/>
              </w:rPr>
              <w:t xml:space="preserve"> about areas of concern or make suggestions for programmatic changes.</w:t>
            </w:r>
          </w:p>
          <w:p w14:paraId="79ACA687" w14:textId="53BAB0C3" w:rsidR="00EC0207" w:rsidRPr="006C0FB2" w:rsidRDefault="00EC0207" w:rsidP="008A53B1">
            <w:pPr>
              <w:pStyle w:val="ListParagraph"/>
              <w:numPr>
                <w:ilvl w:val="0"/>
                <w:numId w:val="21"/>
              </w:numPr>
              <w:spacing w:before="120" w:after="120" w:line="240" w:lineRule="auto"/>
              <w:ind w:left="187" w:hanging="187"/>
              <w:rPr>
                <w:rFonts w:ascii="Times New Roman" w:hAnsi="Times New Roman"/>
              </w:rPr>
            </w:pPr>
            <w:r w:rsidRPr="006C0FB2">
              <w:rPr>
                <w:rFonts w:ascii="Times New Roman" w:hAnsi="Times New Roman"/>
              </w:rPr>
              <w:t xml:space="preserve">Act as a liaison between the </w:t>
            </w:r>
            <w:r w:rsidR="008F7B76">
              <w:rPr>
                <w:rFonts w:ascii="Times New Roman" w:hAnsi="Times New Roman"/>
              </w:rPr>
              <w:t>student teacher</w:t>
            </w:r>
            <w:r w:rsidRPr="006C0FB2">
              <w:rPr>
                <w:rFonts w:ascii="Times New Roman" w:hAnsi="Times New Roman"/>
              </w:rPr>
              <w:t xml:space="preserve"> and the Qatar University College of Education (this includes communication with principals, mentor teachers, </w:t>
            </w:r>
            <w:r w:rsidR="008F7B76">
              <w:rPr>
                <w:rFonts w:ascii="Times New Roman" w:hAnsi="Times New Roman"/>
              </w:rPr>
              <w:t>student teacher</w:t>
            </w:r>
            <w:r w:rsidRPr="006C0FB2">
              <w:rPr>
                <w:rFonts w:ascii="Times New Roman" w:hAnsi="Times New Roman"/>
              </w:rPr>
              <w:t xml:space="preserve">s, the </w:t>
            </w:r>
            <w:r w:rsidR="00C00211">
              <w:rPr>
                <w:rFonts w:ascii="Times New Roman" w:hAnsi="Times New Roman"/>
              </w:rPr>
              <w:t>d</w:t>
            </w:r>
            <w:r w:rsidRPr="006C0FB2">
              <w:rPr>
                <w:rFonts w:ascii="Times New Roman" w:hAnsi="Times New Roman"/>
              </w:rPr>
              <w:t xml:space="preserve">irector of </w:t>
            </w:r>
            <w:r w:rsidR="00C00211">
              <w:rPr>
                <w:rFonts w:ascii="Times New Roman" w:hAnsi="Times New Roman"/>
              </w:rPr>
              <w:t>student teaching,</w:t>
            </w:r>
            <w:r>
              <w:rPr>
                <w:rFonts w:ascii="Times New Roman" w:hAnsi="Times New Roman"/>
              </w:rPr>
              <w:t xml:space="preserve"> and the program coordinator</w:t>
            </w:r>
            <w:r w:rsidRPr="006C0FB2">
              <w:rPr>
                <w:rFonts w:ascii="Times New Roman" w:hAnsi="Times New Roman"/>
              </w:rPr>
              <w:t>).</w:t>
            </w:r>
          </w:p>
          <w:p w14:paraId="6F7D8BF1" w14:textId="1ED4E9EF" w:rsidR="00EC0207" w:rsidRPr="006C0FB2" w:rsidRDefault="00EC0207" w:rsidP="008A53B1">
            <w:pPr>
              <w:pStyle w:val="ListParagraph"/>
              <w:numPr>
                <w:ilvl w:val="0"/>
                <w:numId w:val="21"/>
              </w:numPr>
              <w:spacing w:before="120" w:after="120" w:line="240" w:lineRule="auto"/>
              <w:ind w:left="187" w:hanging="187"/>
              <w:rPr>
                <w:rFonts w:ascii="Times New Roman" w:hAnsi="Times New Roman"/>
              </w:rPr>
            </w:pPr>
            <w:r w:rsidRPr="006C0FB2">
              <w:rPr>
                <w:rFonts w:ascii="Times New Roman" w:hAnsi="Times New Roman"/>
              </w:rPr>
              <w:t xml:space="preserve">Assist in the placement of </w:t>
            </w:r>
            <w:r w:rsidR="008F7B76">
              <w:rPr>
                <w:rFonts w:ascii="Times New Roman" w:hAnsi="Times New Roman"/>
              </w:rPr>
              <w:t>student teacher</w:t>
            </w:r>
            <w:r w:rsidRPr="006C0FB2">
              <w:rPr>
                <w:rFonts w:ascii="Times New Roman" w:hAnsi="Times New Roman"/>
              </w:rPr>
              <w:t>s for the upcoming semester by offering suggestions and/or recommendations.</w:t>
            </w:r>
          </w:p>
          <w:p w14:paraId="3E6E82FA" w14:textId="6B32A422" w:rsidR="00EC0207" w:rsidRPr="006C0FB2" w:rsidRDefault="00EC0207" w:rsidP="008A53B1">
            <w:pPr>
              <w:pStyle w:val="ListParagraph"/>
              <w:numPr>
                <w:ilvl w:val="0"/>
                <w:numId w:val="21"/>
              </w:numPr>
              <w:spacing w:before="120" w:after="120" w:line="240" w:lineRule="auto"/>
              <w:ind w:left="187" w:hanging="187"/>
              <w:rPr>
                <w:rFonts w:ascii="Times New Roman" w:hAnsi="Times New Roman"/>
              </w:rPr>
            </w:pPr>
            <w:r w:rsidRPr="006C0FB2">
              <w:rPr>
                <w:rFonts w:ascii="Times New Roman" w:hAnsi="Times New Roman"/>
              </w:rPr>
              <w:t xml:space="preserve">Complete recommendation letters for </w:t>
            </w:r>
            <w:r w:rsidR="008F7B76">
              <w:rPr>
                <w:rFonts w:ascii="Times New Roman" w:hAnsi="Times New Roman"/>
              </w:rPr>
              <w:t>student teacher</w:t>
            </w:r>
            <w:r w:rsidRPr="006C0FB2">
              <w:rPr>
                <w:rFonts w:ascii="Times New Roman" w:hAnsi="Times New Roman"/>
              </w:rPr>
              <w:t>s who are applying for initial teaching jobs.</w:t>
            </w:r>
          </w:p>
        </w:tc>
      </w:tr>
    </w:tbl>
    <w:p w14:paraId="57396C40" w14:textId="77777777" w:rsidR="00EC0207" w:rsidRDefault="00EC0207" w:rsidP="00AB3E79">
      <w:pPr>
        <w:pStyle w:val="Heading1"/>
        <w:sectPr w:rsidR="00EC0207">
          <w:headerReference w:type="even" r:id="rId24"/>
          <w:headerReference w:type="default" r:id="rId25"/>
          <w:headerReference w:type="first" r:id="rId26"/>
          <w:pgSz w:w="11904" w:h="16834" w:code="1"/>
          <w:pgMar w:top="1080" w:right="1080" w:bottom="720" w:left="1440" w:header="720" w:footer="720" w:gutter="0"/>
          <w:cols w:space="720"/>
          <w:docGrid w:linePitch="326"/>
        </w:sectPr>
      </w:pPr>
    </w:p>
    <w:p w14:paraId="28AD3933" w14:textId="1B9C98D0" w:rsidR="00AB3E79" w:rsidRDefault="00AB3E79" w:rsidP="00320274">
      <w:pPr>
        <w:pStyle w:val="Heading1"/>
      </w:pPr>
      <w:bookmarkStart w:id="42" w:name="_Toc284668739"/>
      <w:bookmarkStart w:id="43" w:name="_Toc284676395"/>
      <w:bookmarkStart w:id="44" w:name="_Toc284676980"/>
      <w:bookmarkStart w:id="45" w:name="_Toc284683899"/>
      <w:r>
        <w:lastRenderedPageBreak/>
        <w:t>APPENDI</w:t>
      </w:r>
      <w:bookmarkEnd w:id="42"/>
      <w:r w:rsidR="00320274">
        <w:t>CES</w:t>
      </w:r>
      <w:bookmarkEnd w:id="43"/>
      <w:bookmarkEnd w:id="44"/>
      <w:bookmarkEnd w:id="45"/>
    </w:p>
    <w:p w14:paraId="187812A0" w14:textId="6421A282" w:rsidR="00AB3E79" w:rsidRPr="00775EEB" w:rsidRDefault="00AB3E79" w:rsidP="00AB3E79">
      <w:pPr>
        <w:tabs>
          <w:tab w:val="right" w:leader="dot" w:pos="9000"/>
        </w:tabs>
        <w:rPr>
          <w:sz w:val="20"/>
        </w:rPr>
      </w:pPr>
      <w:r w:rsidRPr="00AA7C37">
        <w:rPr>
          <w:b/>
          <w:sz w:val="20"/>
        </w:rPr>
        <w:t>Lesson Plan Form</w:t>
      </w:r>
      <w:r w:rsidR="00A317D9">
        <w:rPr>
          <w:b/>
          <w:sz w:val="20"/>
        </w:rPr>
        <w:t xml:space="preserve"> and Guidelines</w:t>
      </w:r>
      <w:r>
        <w:rPr>
          <w:sz w:val="20"/>
        </w:rPr>
        <w:tab/>
      </w:r>
      <w:r w:rsidR="00524F11">
        <w:rPr>
          <w:sz w:val="20"/>
        </w:rPr>
        <w:t>21</w:t>
      </w:r>
    </w:p>
    <w:p w14:paraId="6F204CE7" w14:textId="57D0F9E0" w:rsidR="00A317D9" w:rsidRPr="00775EEB" w:rsidRDefault="00AB3E79" w:rsidP="00A317D9">
      <w:pPr>
        <w:ind w:left="360"/>
        <w:rPr>
          <w:sz w:val="20"/>
        </w:rPr>
      </w:pPr>
      <w:r w:rsidRPr="00775EEB">
        <w:rPr>
          <w:sz w:val="20"/>
        </w:rPr>
        <w:t xml:space="preserve">All your lesson plans should use this format </w:t>
      </w:r>
      <w:r w:rsidR="00A317D9">
        <w:rPr>
          <w:sz w:val="20"/>
        </w:rPr>
        <w:t>for all lessons</w:t>
      </w:r>
      <w:r w:rsidRPr="00775EEB">
        <w:rPr>
          <w:sz w:val="20"/>
        </w:rPr>
        <w:t>. Keep all lesson plans (and their reflections) in your notebook. There is space at the end of the form for your reflections about the lesson after it is taught.</w:t>
      </w:r>
      <w:r w:rsidR="00A317D9">
        <w:rPr>
          <w:sz w:val="20"/>
        </w:rPr>
        <w:t xml:space="preserve"> </w:t>
      </w:r>
      <w:r w:rsidR="00A317D9" w:rsidRPr="00775EEB">
        <w:rPr>
          <w:sz w:val="20"/>
        </w:rPr>
        <w:t xml:space="preserve">The </w:t>
      </w:r>
      <w:r w:rsidR="00A317D9">
        <w:rPr>
          <w:sz w:val="20"/>
        </w:rPr>
        <w:t>g</w:t>
      </w:r>
      <w:r w:rsidR="00A317D9" w:rsidRPr="00775EEB">
        <w:rPr>
          <w:sz w:val="20"/>
        </w:rPr>
        <w:t>uide</w:t>
      </w:r>
      <w:r w:rsidR="00A317D9">
        <w:rPr>
          <w:sz w:val="20"/>
        </w:rPr>
        <w:t>lines remind</w:t>
      </w:r>
      <w:r w:rsidR="00A317D9" w:rsidRPr="00775EEB">
        <w:rPr>
          <w:sz w:val="20"/>
        </w:rPr>
        <w:t xml:space="preserve"> you of what should be included in each sections of the lesson plan.</w:t>
      </w:r>
    </w:p>
    <w:p w14:paraId="36B668EE" w14:textId="1892F59E" w:rsidR="00AB3E79" w:rsidRPr="00775EEB" w:rsidRDefault="008B562A" w:rsidP="00AB3E79">
      <w:pPr>
        <w:tabs>
          <w:tab w:val="right" w:leader="dot" w:pos="9000"/>
        </w:tabs>
        <w:spacing w:before="160"/>
        <w:rPr>
          <w:sz w:val="20"/>
        </w:rPr>
      </w:pPr>
      <w:r>
        <w:rPr>
          <w:b/>
          <w:sz w:val="20"/>
        </w:rPr>
        <w:t>Weekly</w:t>
      </w:r>
      <w:r w:rsidR="00AB3E79" w:rsidRPr="00AA7C37">
        <w:rPr>
          <w:b/>
          <w:sz w:val="20"/>
        </w:rPr>
        <w:t xml:space="preserve"> Schedule Form</w:t>
      </w:r>
      <w:r w:rsidR="00AB3E79">
        <w:rPr>
          <w:sz w:val="20"/>
        </w:rPr>
        <w:tab/>
      </w:r>
      <w:r w:rsidR="00524F11">
        <w:rPr>
          <w:sz w:val="20"/>
        </w:rPr>
        <w:t>22</w:t>
      </w:r>
    </w:p>
    <w:p w14:paraId="0EE436B9" w14:textId="77777777" w:rsidR="00AB3E79" w:rsidRPr="00775EEB" w:rsidRDefault="00AB3E79" w:rsidP="00AB3E79">
      <w:pPr>
        <w:ind w:left="360"/>
        <w:rPr>
          <w:sz w:val="20"/>
        </w:rPr>
      </w:pPr>
      <w:r w:rsidRPr="00775EEB">
        <w:rPr>
          <w:sz w:val="20"/>
        </w:rPr>
        <w:t>Fill this out with your mentor teacher or to record your daily teaching schedule, and give it to your college supervisor, so she/he can arrange visits.</w:t>
      </w:r>
    </w:p>
    <w:p w14:paraId="15C669C2" w14:textId="1B8869BB" w:rsidR="00503405" w:rsidRDefault="00503405" w:rsidP="00AB3E79">
      <w:pPr>
        <w:tabs>
          <w:tab w:val="right" w:leader="dot" w:pos="9000"/>
        </w:tabs>
        <w:spacing w:before="160"/>
        <w:rPr>
          <w:sz w:val="20"/>
        </w:rPr>
      </w:pPr>
      <w:r>
        <w:rPr>
          <w:b/>
          <w:sz w:val="20"/>
        </w:rPr>
        <w:t xml:space="preserve">Candidate Observation Guidelines and Forms </w:t>
      </w:r>
    </w:p>
    <w:p w14:paraId="21121481" w14:textId="7771EBCC" w:rsidR="00503405" w:rsidRDefault="00524F11" w:rsidP="00503405">
      <w:pPr>
        <w:tabs>
          <w:tab w:val="right" w:leader="dot" w:pos="9000"/>
        </w:tabs>
        <w:ind w:left="450"/>
        <w:rPr>
          <w:sz w:val="20"/>
        </w:rPr>
      </w:pPr>
      <w:r>
        <w:rPr>
          <w:sz w:val="20"/>
        </w:rPr>
        <w:t>Classroom Management</w:t>
      </w:r>
      <w:r>
        <w:rPr>
          <w:sz w:val="20"/>
        </w:rPr>
        <w:tab/>
        <w:t>23</w:t>
      </w:r>
    </w:p>
    <w:p w14:paraId="4DA95854" w14:textId="272DB6F8" w:rsidR="00503405" w:rsidRDefault="00524F11" w:rsidP="00503405">
      <w:pPr>
        <w:tabs>
          <w:tab w:val="right" w:leader="dot" w:pos="9000"/>
        </w:tabs>
        <w:ind w:left="450"/>
        <w:rPr>
          <w:sz w:val="20"/>
        </w:rPr>
      </w:pPr>
      <w:r>
        <w:rPr>
          <w:sz w:val="20"/>
        </w:rPr>
        <w:t>Instructional Strategies</w:t>
      </w:r>
      <w:r>
        <w:rPr>
          <w:sz w:val="20"/>
        </w:rPr>
        <w:tab/>
        <w:t>24</w:t>
      </w:r>
    </w:p>
    <w:p w14:paraId="6108E6B0" w14:textId="33801179" w:rsidR="00503405" w:rsidRDefault="00503405" w:rsidP="00503405">
      <w:pPr>
        <w:tabs>
          <w:tab w:val="right" w:leader="dot" w:pos="9000"/>
        </w:tabs>
        <w:ind w:left="450"/>
        <w:rPr>
          <w:b/>
          <w:sz w:val="20"/>
        </w:rPr>
      </w:pPr>
      <w:r>
        <w:rPr>
          <w:sz w:val="20"/>
        </w:rPr>
        <w:t>Assessment Practices</w:t>
      </w:r>
      <w:r>
        <w:rPr>
          <w:sz w:val="20"/>
        </w:rPr>
        <w:tab/>
        <w:t>2</w:t>
      </w:r>
      <w:r w:rsidR="00524F11">
        <w:rPr>
          <w:sz w:val="20"/>
        </w:rPr>
        <w:t>5</w:t>
      </w:r>
    </w:p>
    <w:p w14:paraId="64141CE3" w14:textId="638D5AE3" w:rsidR="00AB3E79" w:rsidRPr="00775EEB" w:rsidRDefault="00524F11" w:rsidP="00AB3E79">
      <w:pPr>
        <w:tabs>
          <w:tab w:val="right" w:leader="dot" w:pos="9000"/>
        </w:tabs>
        <w:spacing w:before="160"/>
        <w:rPr>
          <w:sz w:val="20"/>
        </w:rPr>
      </w:pPr>
      <w:r>
        <w:rPr>
          <w:b/>
          <w:sz w:val="20"/>
        </w:rPr>
        <w:t>CEES</w:t>
      </w:r>
      <w:r w:rsidR="00AB3E79" w:rsidRPr="00775EEB">
        <w:rPr>
          <w:sz w:val="20"/>
        </w:rPr>
        <w:tab/>
      </w:r>
      <w:r>
        <w:rPr>
          <w:sz w:val="20"/>
        </w:rPr>
        <w:t>26</w:t>
      </w:r>
    </w:p>
    <w:p w14:paraId="15A5461C" w14:textId="1B94F11B" w:rsidR="00AB3E79" w:rsidRPr="00775EEB" w:rsidRDefault="00AB3E79" w:rsidP="00AB3E79">
      <w:pPr>
        <w:tabs>
          <w:tab w:val="right" w:leader="dot" w:pos="9000"/>
        </w:tabs>
        <w:spacing w:before="160"/>
        <w:rPr>
          <w:sz w:val="20"/>
        </w:rPr>
      </w:pPr>
      <w:r w:rsidRPr="00AA7C37">
        <w:rPr>
          <w:b/>
          <w:sz w:val="20"/>
        </w:rPr>
        <w:t xml:space="preserve">Parent </w:t>
      </w:r>
      <w:r w:rsidR="00F44847">
        <w:rPr>
          <w:b/>
          <w:sz w:val="20"/>
        </w:rPr>
        <w:t>Contact</w:t>
      </w:r>
      <w:r w:rsidRPr="00AA7C37">
        <w:rPr>
          <w:b/>
          <w:sz w:val="20"/>
        </w:rPr>
        <w:t xml:space="preserve"> Report Form</w:t>
      </w:r>
      <w:r>
        <w:rPr>
          <w:sz w:val="20"/>
        </w:rPr>
        <w:tab/>
        <w:t>3</w:t>
      </w:r>
      <w:r w:rsidR="00524F11">
        <w:rPr>
          <w:sz w:val="20"/>
        </w:rPr>
        <w:t>8</w:t>
      </w:r>
    </w:p>
    <w:p w14:paraId="007F5BBE" w14:textId="1AC32D64" w:rsidR="00AB3E79" w:rsidRPr="00775EEB" w:rsidRDefault="00AB3E79" w:rsidP="00AB3E79">
      <w:pPr>
        <w:ind w:left="360"/>
        <w:rPr>
          <w:sz w:val="20"/>
        </w:rPr>
      </w:pPr>
      <w:r w:rsidRPr="00775EEB">
        <w:rPr>
          <w:sz w:val="20"/>
        </w:rPr>
        <w:t xml:space="preserve">The Parent Conference Report is due to </w:t>
      </w:r>
      <w:r>
        <w:rPr>
          <w:sz w:val="20"/>
        </w:rPr>
        <w:t xml:space="preserve">your college supervisor </w:t>
      </w:r>
      <w:r w:rsidR="008B562A">
        <w:rPr>
          <w:sz w:val="20"/>
        </w:rPr>
        <w:t>before the 5</w:t>
      </w:r>
      <w:r w:rsidR="008B562A" w:rsidRPr="008B562A">
        <w:rPr>
          <w:sz w:val="20"/>
          <w:vertAlign w:val="superscript"/>
        </w:rPr>
        <w:t>th</w:t>
      </w:r>
      <w:r w:rsidR="008B562A">
        <w:rPr>
          <w:sz w:val="20"/>
        </w:rPr>
        <w:t xml:space="preserve"> </w:t>
      </w:r>
      <w:r w:rsidRPr="00775EEB">
        <w:rPr>
          <w:sz w:val="20"/>
        </w:rPr>
        <w:t xml:space="preserve">week of </w:t>
      </w:r>
      <w:r w:rsidR="00595CD0">
        <w:rPr>
          <w:sz w:val="20"/>
        </w:rPr>
        <w:t>student teaching</w:t>
      </w:r>
      <w:r w:rsidRPr="00775EEB">
        <w:rPr>
          <w:sz w:val="20"/>
        </w:rPr>
        <w:t>.</w:t>
      </w:r>
    </w:p>
    <w:p w14:paraId="30EF4B03" w14:textId="5AC12E8B" w:rsidR="00AB3E79" w:rsidRPr="00775EEB" w:rsidRDefault="00AB3E79" w:rsidP="00AB3E79">
      <w:pPr>
        <w:tabs>
          <w:tab w:val="right" w:leader="dot" w:pos="9000"/>
        </w:tabs>
        <w:spacing w:before="160"/>
        <w:rPr>
          <w:sz w:val="20"/>
        </w:rPr>
      </w:pPr>
      <w:r w:rsidRPr="00AA7C37">
        <w:rPr>
          <w:b/>
          <w:sz w:val="20"/>
        </w:rPr>
        <w:t>Parent Contact Log</w:t>
      </w:r>
      <w:r w:rsidR="00524F11">
        <w:rPr>
          <w:sz w:val="20"/>
        </w:rPr>
        <w:tab/>
        <w:t>39</w:t>
      </w:r>
    </w:p>
    <w:p w14:paraId="671D7467" w14:textId="77777777" w:rsidR="00AB3E79" w:rsidRPr="00775EEB" w:rsidRDefault="00AB3E79" w:rsidP="00AB3E79">
      <w:pPr>
        <w:ind w:left="360"/>
        <w:rPr>
          <w:sz w:val="20"/>
        </w:rPr>
      </w:pPr>
      <w:r w:rsidRPr="00775EEB">
        <w:rPr>
          <w:sz w:val="20"/>
        </w:rPr>
        <w:t>Use the Parent Contact Log to keep a record of parents you talk to or meet, and the purpose of the meeting.</w:t>
      </w:r>
    </w:p>
    <w:p w14:paraId="72571361" w14:textId="28BEA990" w:rsidR="009B4A77" w:rsidRDefault="00CE1541" w:rsidP="005170FA">
      <w:pPr>
        <w:tabs>
          <w:tab w:val="right" w:leader="dot" w:pos="9000"/>
        </w:tabs>
        <w:spacing w:before="160"/>
        <w:jc w:val="both"/>
        <w:rPr>
          <w:b/>
          <w:bCs/>
          <w:sz w:val="20"/>
          <w:szCs w:val="20"/>
        </w:rPr>
      </w:pPr>
      <w:r w:rsidRPr="00A317D9">
        <w:rPr>
          <w:b/>
          <w:bCs/>
          <w:sz w:val="20"/>
          <w:szCs w:val="20"/>
        </w:rPr>
        <w:t xml:space="preserve">Reflection Guidelines for </w:t>
      </w:r>
      <w:r w:rsidR="009B4A77">
        <w:rPr>
          <w:b/>
          <w:bCs/>
          <w:sz w:val="20"/>
          <w:szCs w:val="20"/>
        </w:rPr>
        <w:t>Weekly Journal</w:t>
      </w:r>
      <w:r w:rsidR="005170FA" w:rsidRPr="005170FA">
        <w:rPr>
          <w:bCs/>
          <w:sz w:val="20"/>
          <w:szCs w:val="20"/>
        </w:rPr>
        <w:tab/>
        <w:t>4</w:t>
      </w:r>
      <w:r w:rsidR="00524F11">
        <w:rPr>
          <w:bCs/>
          <w:sz w:val="20"/>
          <w:szCs w:val="20"/>
        </w:rPr>
        <w:t>0</w:t>
      </w:r>
    </w:p>
    <w:p w14:paraId="51C8FD4B" w14:textId="67A5D044" w:rsidR="00CE1541" w:rsidRPr="00A317D9" w:rsidRDefault="00CE1541" w:rsidP="00CE1541">
      <w:pPr>
        <w:tabs>
          <w:tab w:val="right" w:leader="dot" w:pos="9000"/>
        </w:tabs>
        <w:spacing w:before="160"/>
        <w:rPr>
          <w:sz w:val="20"/>
        </w:rPr>
      </w:pPr>
      <w:r w:rsidRPr="00A317D9">
        <w:rPr>
          <w:b/>
          <w:bCs/>
          <w:sz w:val="20"/>
          <w:szCs w:val="20"/>
        </w:rPr>
        <w:t>Mid-Point and Final Evaluations</w:t>
      </w:r>
      <w:r w:rsidRPr="00A317D9">
        <w:rPr>
          <w:sz w:val="20"/>
        </w:rPr>
        <w:tab/>
      </w:r>
      <w:r w:rsidR="00524F11">
        <w:rPr>
          <w:sz w:val="20"/>
        </w:rPr>
        <w:t>41</w:t>
      </w:r>
    </w:p>
    <w:p w14:paraId="26AA190A" w14:textId="77777777" w:rsidR="00CE1541" w:rsidRPr="00775EEB" w:rsidRDefault="00CE1541" w:rsidP="00CE1541">
      <w:pPr>
        <w:ind w:left="360" w:right="204"/>
        <w:rPr>
          <w:sz w:val="20"/>
        </w:rPr>
      </w:pPr>
      <w:r w:rsidRPr="00775EEB">
        <w:rPr>
          <w:sz w:val="20"/>
        </w:rPr>
        <w:t>At both mid-point and the end evaluations, these questions will help guide your thinking about your progress to that point.</w:t>
      </w:r>
    </w:p>
    <w:p w14:paraId="2BBFE719" w14:textId="70175B48" w:rsidR="00503405" w:rsidRDefault="00503405" w:rsidP="00AB3E79">
      <w:pPr>
        <w:tabs>
          <w:tab w:val="right" w:leader="dot" w:pos="9000"/>
        </w:tabs>
        <w:spacing w:before="160"/>
        <w:rPr>
          <w:b/>
          <w:sz w:val="20"/>
        </w:rPr>
      </w:pPr>
      <w:r>
        <w:rPr>
          <w:b/>
          <w:sz w:val="20"/>
        </w:rPr>
        <w:t>Assignment Guidelines</w:t>
      </w:r>
    </w:p>
    <w:p w14:paraId="3CA70FD6" w14:textId="027F91D9" w:rsidR="00503405" w:rsidRDefault="00503405" w:rsidP="007D7FBE">
      <w:pPr>
        <w:tabs>
          <w:tab w:val="right" w:leader="dot" w:pos="9000"/>
        </w:tabs>
        <w:ind w:left="450"/>
        <w:rPr>
          <w:sz w:val="20"/>
        </w:rPr>
      </w:pPr>
      <w:r w:rsidRPr="00503405">
        <w:rPr>
          <w:sz w:val="20"/>
        </w:rPr>
        <w:t xml:space="preserve">Technology for Learning </w:t>
      </w:r>
      <w:r w:rsidR="005170FA">
        <w:rPr>
          <w:sz w:val="20"/>
        </w:rPr>
        <w:t>Guidelines</w:t>
      </w:r>
      <w:r w:rsidR="00CE1541">
        <w:rPr>
          <w:sz w:val="20"/>
        </w:rPr>
        <w:tab/>
        <w:t>4</w:t>
      </w:r>
      <w:r w:rsidR="00524F11">
        <w:rPr>
          <w:sz w:val="20"/>
        </w:rPr>
        <w:t>2</w:t>
      </w:r>
    </w:p>
    <w:p w14:paraId="600DFCBD" w14:textId="05E3442B" w:rsidR="007D7FBE" w:rsidRDefault="00D86908" w:rsidP="007D7FBE">
      <w:pPr>
        <w:tabs>
          <w:tab w:val="right" w:leader="dot" w:pos="9000"/>
        </w:tabs>
        <w:ind w:left="450"/>
        <w:rPr>
          <w:sz w:val="20"/>
        </w:rPr>
      </w:pPr>
      <w:r>
        <w:rPr>
          <w:sz w:val="20"/>
        </w:rPr>
        <w:t>Unit Plan</w:t>
      </w:r>
      <w:r w:rsidR="005170FA">
        <w:rPr>
          <w:sz w:val="20"/>
        </w:rPr>
        <w:t xml:space="preserve"> Guidelines</w:t>
      </w:r>
      <w:r w:rsidR="00CE1541">
        <w:rPr>
          <w:sz w:val="20"/>
        </w:rPr>
        <w:tab/>
        <w:t>4</w:t>
      </w:r>
      <w:r w:rsidR="00524F11">
        <w:rPr>
          <w:sz w:val="20"/>
        </w:rPr>
        <w:t>3</w:t>
      </w:r>
    </w:p>
    <w:p w14:paraId="13A5B7E7" w14:textId="6CFF2790" w:rsidR="007D7FBE" w:rsidRPr="00503405" w:rsidRDefault="00CE1541" w:rsidP="007D7FBE">
      <w:pPr>
        <w:tabs>
          <w:tab w:val="right" w:leader="dot" w:pos="9000"/>
        </w:tabs>
        <w:ind w:left="450"/>
        <w:rPr>
          <w:sz w:val="20"/>
        </w:rPr>
      </w:pPr>
      <w:r>
        <w:rPr>
          <w:sz w:val="20"/>
        </w:rPr>
        <w:t>Assessment Analysis</w:t>
      </w:r>
      <w:r>
        <w:rPr>
          <w:sz w:val="20"/>
        </w:rPr>
        <w:tab/>
        <w:t>4</w:t>
      </w:r>
      <w:r w:rsidR="00524F11">
        <w:rPr>
          <w:sz w:val="20"/>
        </w:rPr>
        <w:t>4</w:t>
      </w:r>
    </w:p>
    <w:p w14:paraId="0ECAA7F8" w14:textId="0F9A95E9" w:rsidR="002015BC" w:rsidRDefault="002015BC" w:rsidP="00AB3E79">
      <w:pPr>
        <w:tabs>
          <w:tab w:val="right" w:leader="dot" w:pos="9000"/>
        </w:tabs>
        <w:spacing w:before="160"/>
        <w:rPr>
          <w:sz w:val="20"/>
        </w:rPr>
      </w:pPr>
      <w:r>
        <w:rPr>
          <w:b/>
          <w:sz w:val="20"/>
        </w:rPr>
        <w:t>Rubrics</w:t>
      </w:r>
    </w:p>
    <w:p w14:paraId="4E06621A" w14:textId="22DD9E54" w:rsidR="00CE1541" w:rsidRDefault="00CE1541" w:rsidP="002015BC">
      <w:pPr>
        <w:tabs>
          <w:tab w:val="right" w:leader="dot" w:pos="9000"/>
        </w:tabs>
        <w:ind w:left="450"/>
        <w:rPr>
          <w:sz w:val="20"/>
        </w:rPr>
      </w:pPr>
      <w:r>
        <w:rPr>
          <w:sz w:val="20"/>
        </w:rPr>
        <w:t>Lesson</w:t>
      </w:r>
      <w:r w:rsidR="005170FA">
        <w:rPr>
          <w:sz w:val="20"/>
        </w:rPr>
        <w:t xml:space="preserve"> </w:t>
      </w:r>
      <w:r>
        <w:rPr>
          <w:sz w:val="20"/>
        </w:rPr>
        <w:t>Plan</w:t>
      </w:r>
      <w:r>
        <w:rPr>
          <w:sz w:val="20"/>
        </w:rPr>
        <w:tab/>
        <w:t>4</w:t>
      </w:r>
      <w:r w:rsidR="00524F11">
        <w:rPr>
          <w:sz w:val="20"/>
        </w:rPr>
        <w:t>6</w:t>
      </w:r>
    </w:p>
    <w:p w14:paraId="3875C3B1" w14:textId="14720E5A" w:rsidR="002015BC" w:rsidRDefault="0047085E" w:rsidP="002015BC">
      <w:pPr>
        <w:tabs>
          <w:tab w:val="right" w:leader="dot" w:pos="9000"/>
        </w:tabs>
        <w:ind w:left="450"/>
        <w:rPr>
          <w:sz w:val="20"/>
        </w:rPr>
      </w:pPr>
      <w:r>
        <w:rPr>
          <w:sz w:val="20"/>
        </w:rPr>
        <w:t xml:space="preserve">Mid and Final </w:t>
      </w:r>
      <w:r w:rsidR="002015BC">
        <w:rPr>
          <w:sz w:val="20"/>
        </w:rPr>
        <w:t>Journal</w:t>
      </w:r>
      <w:r w:rsidR="002015BC">
        <w:rPr>
          <w:sz w:val="20"/>
        </w:rPr>
        <w:tab/>
      </w:r>
      <w:r w:rsidR="00524F11">
        <w:rPr>
          <w:sz w:val="20"/>
        </w:rPr>
        <w:t>50</w:t>
      </w:r>
    </w:p>
    <w:p w14:paraId="18E1320C" w14:textId="0D8815E8" w:rsidR="002015BC" w:rsidRDefault="0047085E" w:rsidP="002015BC">
      <w:pPr>
        <w:tabs>
          <w:tab w:val="right" w:leader="dot" w:pos="9000"/>
        </w:tabs>
        <w:ind w:left="450"/>
        <w:rPr>
          <w:sz w:val="20"/>
        </w:rPr>
      </w:pPr>
      <w:r>
        <w:rPr>
          <w:sz w:val="20"/>
        </w:rPr>
        <w:t>Technology Lesson</w:t>
      </w:r>
      <w:r w:rsidR="002015BC">
        <w:rPr>
          <w:sz w:val="20"/>
        </w:rPr>
        <w:tab/>
      </w:r>
      <w:r w:rsidR="00524F11">
        <w:rPr>
          <w:sz w:val="20"/>
        </w:rPr>
        <w:t>51</w:t>
      </w:r>
    </w:p>
    <w:p w14:paraId="31864B93" w14:textId="49269F41" w:rsidR="002015BC" w:rsidRDefault="00E265CE" w:rsidP="002015BC">
      <w:pPr>
        <w:tabs>
          <w:tab w:val="right" w:leader="dot" w:pos="9000"/>
        </w:tabs>
        <w:ind w:left="450"/>
        <w:rPr>
          <w:sz w:val="20"/>
        </w:rPr>
      </w:pPr>
      <w:r>
        <w:rPr>
          <w:sz w:val="20"/>
        </w:rPr>
        <w:t>Unit Plan</w:t>
      </w:r>
      <w:r w:rsidR="002015BC">
        <w:rPr>
          <w:sz w:val="20"/>
        </w:rPr>
        <w:tab/>
      </w:r>
      <w:r w:rsidR="00524F11">
        <w:rPr>
          <w:sz w:val="20"/>
        </w:rPr>
        <w:t>52</w:t>
      </w:r>
    </w:p>
    <w:p w14:paraId="21289A00" w14:textId="5DF4C285" w:rsidR="002015BC" w:rsidRPr="002015BC" w:rsidRDefault="002015BC" w:rsidP="002015BC">
      <w:pPr>
        <w:tabs>
          <w:tab w:val="right" w:leader="dot" w:pos="9000"/>
        </w:tabs>
        <w:ind w:left="450"/>
        <w:rPr>
          <w:sz w:val="20"/>
        </w:rPr>
      </w:pPr>
      <w:r>
        <w:rPr>
          <w:sz w:val="20"/>
        </w:rPr>
        <w:t>Assessment Analysis</w:t>
      </w:r>
      <w:r>
        <w:rPr>
          <w:sz w:val="20"/>
        </w:rPr>
        <w:tab/>
      </w:r>
      <w:r w:rsidR="00524F11">
        <w:rPr>
          <w:sz w:val="20"/>
        </w:rPr>
        <w:t>54</w:t>
      </w:r>
    </w:p>
    <w:p w14:paraId="70076F3D" w14:textId="0EE012DB" w:rsidR="00AB3E79" w:rsidRDefault="00AB3E79" w:rsidP="00AB3E79">
      <w:pPr>
        <w:tabs>
          <w:tab w:val="right" w:leader="dot" w:pos="9000"/>
        </w:tabs>
        <w:spacing w:before="160"/>
        <w:rPr>
          <w:sz w:val="20"/>
        </w:rPr>
      </w:pPr>
      <w:r w:rsidRPr="00AA7C37">
        <w:rPr>
          <w:b/>
          <w:sz w:val="20"/>
        </w:rPr>
        <w:t>College Supervisor Evaluation Form</w:t>
      </w:r>
      <w:r w:rsidRPr="00775EEB">
        <w:rPr>
          <w:sz w:val="20"/>
        </w:rPr>
        <w:tab/>
      </w:r>
      <w:r w:rsidR="00524F11">
        <w:rPr>
          <w:sz w:val="20"/>
        </w:rPr>
        <w:t>55</w:t>
      </w:r>
    </w:p>
    <w:p w14:paraId="68437B2F" w14:textId="79A84749" w:rsidR="00AB3E79" w:rsidRPr="00775EEB" w:rsidRDefault="00AB3E79" w:rsidP="00AB3E79">
      <w:pPr>
        <w:ind w:left="360"/>
        <w:rPr>
          <w:sz w:val="20"/>
        </w:rPr>
      </w:pPr>
      <w:r w:rsidRPr="00775EEB">
        <w:rPr>
          <w:sz w:val="20"/>
        </w:rPr>
        <w:t xml:space="preserve">You will complete this form at the final </w:t>
      </w:r>
      <w:r w:rsidR="0047085E">
        <w:rPr>
          <w:sz w:val="20"/>
        </w:rPr>
        <w:t>s</w:t>
      </w:r>
      <w:r w:rsidR="0067366F">
        <w:rPr>
          <w:sz w:val="20"/>
        </w:rPr>
        <w:t>eminar.</w:t>
      </w:r>
    </w:p>
    <w:p w14:paraId="1C4DCC68" w14:textId="7E3E5FD6" w:rsidR="005170FA" w:rsidRPr="00775EEB" w:rsidRDefault="00AB3E79" w:rsidP="00AB3E79">
      <w:pPr>
        <w:tabs>
          <w:tab w:val="right" w:leader="dot" w:pos="9000"/>
        </w:tabs>
        <w:spacing w:before="160"/>
        <w:rPr>
          <w:sz w:val="20"/>
        </w:rPr>
      </w:pPr>
      <w:r w:rsidRPr="00AA7C37">
        <w:rPr>
          <w:b/>
          <w:sz w:val="20"/>
        </w:rPr>
        <w:t>Mentor Teacher Evaluation Form</w:t>
      </w:r>
      <w:r>
        <w:rPr>
          <w:sz w:val="20"/>
        </w:rPr>
        <w:tab/>
      </w:r>
      <w:r w:rsidR="002015BC">
        <w:rPr>
          <w:sz w:val="20"/>
        </w:rPr>
        <w:t>5</w:t>
      </w:r>
      <w:r w:rsidR="00564419">
        <w:rPr>
          <w:sz w:val="20"/>
        </w:rPr>
        <w:t>6</w:t>
      </w:r>
    </w:p>
    <w:p w14:paraId="595CC60F" w14:textId="36A90DCF" w:rsidR="00AB3E79" w:rsidRDefault="00AB3E79" w:rsidP="00AB3E79">
      <w:pPr>
        <w:ind w:left="360"/>
        <w:rPr>
          <w:sz w:val="20"/>
        </w:rPr>
      </w:pPr>
      <w:r w:rsidRPr="00775EEB">
        <w:rPr>
          <w:sz w:val="20"/>
        </w:rPr>
        <w:t xml:space="preserve">You will complete this form at the final </w:t>
      </w:r>
      <w:r w:rsidR="0047085E">
        <w:rPr>
          <w:sz w:val="20"/>
        </w:rPr>
        <w:t>s</w:t>
      </w:r>
      <w:r w:rsidRPr="00775EEB">
        <w:rPr>
          <w:sz w:val="20"/>
        </w:rPr>
        <w:t>eminar.</w:t>
      </w:r>
    </w:p>
    <w:p w14:paraId="05D2D069" w14:textId="77777777" w:rsidR="005170FA" w:rsidRDefault="005170FA" w:rsidP="00AB3E79">
      <w:pPr>
        <w:ind w:left="360"/>
        <w:rPr>
          <w:sz w:val="20"/>
        </w:rPr>
      </w:pPr>
    </w:p>
    <w:p w14:paraId="0391ED0B" w14:textId="36A22021" w:rsidR="005170FA" w:rsidRPr="00D907EE" w:rsidRDefault="005170FA" w:rsidP="00D907EE">
      <w:pPr>
        <w:jc w:val="both"/>
        <w:rPr>
          <w:sz w:val="20"/>
        </w:rPr>
      </w:pPr>
      <w:r w:rsidRPr="00D907EE">
        <w:rPr>
          <w:b/>
          <w:sz w:val="20"/>
        </w:rPr>
        <w:t>Remediation Intervention Form</w:t>
      </w:r>
      <w:r w:rsidR="00D907EE">
        <w:rPr>
          <w:b/>
          <w:sz w:val="20"/>
        </w:rPr>
        <w:t>……………………………………………………………………………….</w:t>
      </w:r>
      <w:r w:rsidR="00564419">
        <w:rPr>
          <w:sz w:val="20"/>
        </w:rPr>
        <w:t>57</w:t>
      </w:r>
    </w:p>
    <w:p w14:paraId="6B990ED4" w14:textId="421CB185" w:rsidR="005170FA" w:rsidRPr="005170FA" w:rsidRDefault="00D907EE" w:rsidP="005170FA">
      <w:pPr>
        <w:ind w:left="360"/>
        <w:rPr>
          <w:sz w:val="20"/>
        </w:rPr>
      </w:pPr>
      <w:r>
        <w:rPr>
          <w:sz w:val="20"/>
        </w:rPr>
        <w:t>This form is to be used only if the candidate is not showing satisfactory knowledge, skills, or dispositions for teaching</w:t>
      </w:r>
    </w:p>
    <w:p w14:paraId="572706B0" w14:textId="090CF415" w:rsidR="00AB3E79" w:rsidRPr="00775EEB" w:rsidRDefault="00AB3E79" w:rsidP="00AB3E79">
      <w:pPr>
        <w:tabs>
          <w:tab w:val="right" w:leader="dot" w:pos="9000"/>
        </w:tabs>
        <w:spacing w:before="160"/>
        <w:rPr>
          <w:sz w:val="20"/>
        </w:rPr>
      </w:pPr>
      <w:r>
        <w:rPr>
          <w:b/>
          <w:sz w:val="20"/>
        </w:rPr>
        <w:t>Handbook Acknowledgement</w:t>
      </w:r>
      <w:r w:rsidRPr="00775EEB">
        <w:rPr>
          <w:sz w:val="20"/>
        </w:rPr>
        <w:tab/>
      </w:r>
      <w:r w:rsidR="002015BC">
        <w:rPr>
          <w:sz w:val="20"/>
        </w:rPr>
        <w:t>5</w:t>
      </w:r>
      <w:r w:rsidR="00564419">
        <w:rPr>
          <w:sz w:val="20"/>
        </w:rPr>
        <w:t>8</w:t>
      </w:r>
    </w:p>
    <w:p w14:paraId="0F387498" w14:textId="0E839412" w:rsidR="00AB3E79" w:rsidRPr="00775EEB" w:rsidRDefault="00AB3E79" w:rsidP="00AB3E79">
      <w:pPr>
        <w:ind w:left="360"/>
        <w:rPr>
          <w:sz w:val="20"/>
        </w:rPr>
      </w:pPr>
      <w:r w:rsidRPr="00775EEB">
        <w:rPr>
          <w:sz w:val="20"/>
        </w:rPr>
        <w:t xml:space="preserve">You will complete this form at the </w:t>
      </w:r>
      <w:r w:rsidR="00F208E5">
        <w:rPr>
          <w:sz w:val="20"/>
        </w:rPr>
        <w:t>f</w:t>
      </w:r>
      <w:r>
        <w:rPr>
          <w:sz w:val="20"/>
        </w:rPr>
        <w:t>irst</w:t>
      </w:r>
      <w:r w:rsidRPr="00775EEB">
        <w:rPr>
          <w:sz w:val="20"/>
        </w:rPr>
        <w:t xml:space="preserve"> </w:t>
      </w:r>
      <w:r w:rsidR="0047085E">
        <w:rPr>
          <w:sz w:val="20"/>
        </w:rPr>
        <w:t>s</w:t>
      </w:r>
      <w:r w:rsidRPr="00775EEB">
        <w:rPr>
          <w:sz w:val="20"/>
        </w:rPr>
        <w:t>eminar.</w:t>
      </w:r>
    </w:p>
    <w:p w14:paraId="03DD98DB" w14:textId="77777777" w:rsidR="00AB3E79" w:rsidRDefault="00AB3E79" w:rsidP="00AB3E79">
      <w:pPr>
        <w:jc w:val="center"/>
      </w:pPr>
    </w:p>
    <w:p w14:paraId="673DAE6C" w14:textId="77777777" w:rsidR="00AB3E79" w:rsidRDefault="00AB3E79" w:rsidP="00AB3E79"/>
    <w:p w14:paraId="44594D29" w14:textId="77777777" w:rsidR="008F1C81" w:rsidRDefault="008F1C81" w:rsidP="00AB3E79">
      <w:pPr>
        <w:sectPr w:rsidR="008F1C81" w:rsidSect="00553ED2">
          <w:headerReference w:type="even" r:id="rId27"/>
          <w:headerReference w:type="default" r:id="rId28"/>
          <w:headerReference w:type="first" r:id="rId29"/>
          <w:pgSz w:w="11904" w:h="16834" w:code="1"/>
          <w:pgMar w:top="1080" w:right="1464" w:bottom="720" w:left="1440" w:header="720" w:footer="720" w:gutter="0"/>
          <w:cols w:space="720"/>
          <w:docGrid w:linePitch="326"/>
        </w:sectPr>
      </w:pPr>
    </w:p>
    <w:p w14:paraId="30F1F543" w14:textId="1CF59617" w:rsidR="00AB3E79" w:rsidRPr="00320274" w:rsidRDefault="008C7BFE" w:rsidP="008C7BFE">
      <w:pPr>
        <w:pStyle w:val="Heading2"/>
      </w:pPr>
      <w:bookmarkStart w:id="46" w:name="_Toc284676396"/>
      <w:bookmarkStart w:id="47" w:name="_Toc284676981"/>
      <w:bookmarkStart w:id="48" w:name="_Toc284683900"/>
      <w:r>
        <w:lastRenderedPageBreak/>
        <w:t>Lesson Plan Form</w:t>
      </w:r>
      <w:bookmarkEnd w:id="46"/>
      <w:bookmarkEnd w:id="47"/>
      <w:bookmarkEnd w:id="48"/>
    </w:p>
    <w:p w14:paraId="4D5ADD3C" w14:textId="440D94B4" w:rsidR="00AB3E79" w:rsidRDefault="00AB3E79" w:rsidP="0009103C">
      <w:pPr>
        <w:tabs>
          <w:tab w:val="left" w:pos="5940"/>
          <w:tab w:val="left" w:pos="6480"/>
          <w:tab w:val="right" w:pos="9000"/>
        </w:tabs>
        <w:spacing w:before="120" w:after="120"/>
        <w:ind w:right="-66"/>
        <w:rPr>
          <w:u w:val="single"/>
        </w:rPr>
      </w:pPr>
      <w:r>
        <w:rPr>
          <w:b/>
        </w:rPr>
        <w:t>Name</w:t>
      </w:r>
      <w:r w:rsidRPr="00DC1564">
        <w:rPr>
          <w:b/>
        </w:rPr>
        <w:t xml:space="preserve"> </w:t>
      </w:r>
      <w:r w:rsidRPr="001420E3">
        <w:rPr>
          <w:u w:val="single"/>
        </w:rPr>
        <w:tab/>
      </w:r>
      <w:r w:rsidR="0009103C" w:rsidRPr="0009103C">
        <w:t xml:space="preserve"> </w:t>
      </w:r>
      <w:r w:rsidRPr="00DC1564">
        <w:rPr>
          <w:b/>
        </w:rPr>
        <w:t>Date:</w:t>
      </w:r>
      <w:r w:rsidRPr="00DC1564">
        <w:t xml:space="preserve"> </w:t>
      </w:r>
      <w:r w:rsidRPr="00DC1564">
        <w:rPr>
          <w:u w:val="single"/>
        </w:rPr>
        <w:tab/>
      </w:r>
    </w:p>
    <w:p w14:paraId="31E63518" w14:textId="7384ADD4" w:rsidR="00AB3E79" w:rsidRDefault="00AB3E79" w:rsidP="0009103C">
      <w:pPr>
        <w:tabs>
          <w:tab w:val="left" w:pos="5940"/>
          <w:tab w:val="left" w:pos="6570"/>
          <w:tab w:val="right" w:pos="9000"/>
        </w:tabs>
        <w:spacing w:before="120" w:after="120"/>
        <w:ind w:right="-66"/>
        <w:rPr>
          <w:u w:val="single"/>
        </w:rPr>
      </w:pPr>
      <w:r w:rsidRPr="00DC1564">
        <w:rPr>
          <w:b/>
        </w:rPr>
        <w:t>Mentor Teacher:</w:t>
      </w:r>
      <w:r w:rsidRPr="00DC1564">
        <w:t xml:space="preserve"> </w:t>
      </w:r>
      <w:r w:rsidR="0009103C">
        <w:rPr>
          <w:u w:val="single"/>
        </w:rPr>
        <w:tab/>
      </w:r>
      <w:r w:rsidR="0009103C" w:rsidRPr="0009103C">
        <w:t xml:space="preserve"> </w:t>
      </w:r>
      <w:r w:rsidRPr="00DC1564">
        <w:rPr>
          <w:b/>
        </w:rPr>
        <w:t># of Students:</w:t>
      </w:r>
      <w:r w:rsidRPr="00DC1564">
        <w:t xml:space="preserve"> </w:t>
      </w:r>
      <w:r w:rsidRPr="00DC1564">
        <w:rPr>
          <w:u w:val="single"/>
        </w:rPr>
        <w:t xml:space="preserve"> </w:t>
      </w:r>
      <w:r w:rsidRPr="00DC1564">
        <w:rPr>
          <w:u w:val="single"/>
        </w:rPr>
        <w:tab/>
      </w:r>
    </w:p>
    <w:p w14:paraId="678F9B94" w14:textId="412E96BB" w:rsidR="00AB3E79" w:rsidRPr="00DC1564" w:rsidRDefault="00AB3E79" w:rsidP="006836A5">
      <w:pPr>
        <w:tabs>
          <w:tab w:val="left" w:pos="3600"/>
          <w:tab w:val="left" w:pos="5040"/>
          <w:tab w:val="right" w:pos="9000"/>
        </w:tabs>
        <w:spacing w:before="120" w:after="120"/>
        <w:ind w:right="-66"/>
      </w:pPr>
      <w:r w:rsidRPr="00DC1564">
        <w:rPr>
          <w:b/>
        </w:rPr>
        <w:t>Grade Level</w:t>
      </w:r>
      <w:r>
        <w:rPr>
          <w:b/>
        </w:rPr>
        <w:t xml:space="preserve">: </w:t>
      </w:r>
      <w:r w:rsidRPr="001420E3">
        <w:rPr>
          <w:u w:val="single"/>
        </w:rPr>
        <w:tab/>
      </w:r>
      <w:r w:rsidRPr="00DC1564">
        <w:t xml:space="preserve"> </w:t>
      </w:r>
      <w:r w:rsidR="006836A5" w:rsidRPr="006836A5">
        <w:rPr>
          <w:b/>
          <w:bCs/>
        </w:rPr>
        <w:t>Subject:</w:t>
      </w:r>
      <w:r w:rsidR="006836A5">
        <w:rPr>
          <w:b/>
          <w:bCs/>
        </w:rPr>
        <w:t xml:space="preserve"> </w:t>
      </w:r>
      <w:r w:rsidR="006836A5">
        <w:rPr>
          <w:u w:val="single"/>
        </w:rPr>
        <w:tab/>
      </w:r>
      <w:r w:rsidR="0009103C">
        <w:rPr>
          <w:u w:val="single"/>
        </w:rPr>
        <w:tab/>
      </w:r>
      <w:r w:rsidR="0009103C" w:rsidRPr="0009103C">
        <w:t xml:space="preserve"> </w:t>
      </w:r>
      <w:r w:rsidRPr="00DC1564">
        <w:rPr>
          <w:b/>
        </w:rPr>
        <w:t>Time Frame:</w:t>
      </w:r>
      <w:r w:rsidR="006836A5">
        <w:t xml:space="preserve"> _____________</w:t>
      </w:r>
    </w:p>
    <w:tbl>
      <w:tblPr>
        <w:tblW w:w="4929" w:type="pct"/>
        <w:tblBorders>
          <w:top w:val="single" w:sz="4" w:space="0" w:color="auto"/>
          <w:bottom w:val="single" w:sz="4" w:space="0" w:color="auto"/>
          <w:insideH w:val="single" w:sz="4" w:space="0" w:color="auto"/>
          <w:insideV w:val="single" w:sz="4" w:space="0" w:color="auto"/>
        </w:tblBorders>
        <w:tblLook w:val="01E0" w:firstRow="1" w:lastRow="1" w:firstColumn="1" w:lastColumn="1" w:noHBand="0" w:noVBand="0"/>
      </w:tblPr>
      <w:tblGrid>
        <w:gridCol w:w="4425"/>
        <w:gridCol w:w="373"/>
        <w:gridCol w:w="4662"/>
      </w:tblGrid>
      <w:tr w:rsidR="00AB3E79" w:rsidRPr="00DC1564" w14:paraId="33BC3482" w14:textId="77777777" w:rsidTr="00F56002">
        <w:trPr>
          <w:trHeight w:val="980"/>
        </w:trPr>
        <w:tc>
          <w:tcPr>
            <w:tcW w:w="2536" w:type="pct"/>
            <w:gridSpan w:val="2"/>
          </w:tcPr>
          <w:p w14:paraId="46ABD3A2" w14:textId="77777777" w:rsidR="00AB3E79" w:rsidRDefault="00AB3E79" w:rsidP="00AB3E79">
            <w:pPr>
              <w:spacing w:before="80"/>
              <w:ind w:right="24"/>
              <w:rPr>
                <w:b/>
              </w:rPr>
            </w:pPr>
            <w:r w:rsidRPr="00DC1564">
              <w:rPr>
                <w:b/>
              </w:rPr>
              <w:t xml:space="preserve">Qatar Standards </w:t>
            </w:r>
          </w:p>
          <w:p w14:paraId="0B507002" w14:textId="3EF9C423" w:rsidR="00EA7EEF" w:rsidRPr="00EA7EEF" w:rsidRDefault="00EA7EEF" w:rsidP="00EA7EEF">
            <w:pPr>
              <w:rPr>
                <w:i/>
              </w:rPr>
            </w:pPr>
            <w:r w:rsidRPr="00EA7EEF">
              <w:rPr>
                <w:i/>
              </w:rPr>
              <w:t>Write out the Qatar Standard and provide number and letter where appropriate.</w:t>
            </w:r>
          </w:p>
        </w:tc>
        <w:tc>
          <w:tcPr>
            <w:tcW w:w="2464" w:type="pct"/>
          </w:tcPr>
          <w:p w14:paraId="47C0D6F0" w14:textId="77777777" w:rsidR="00AB3E79" w:rsidRDefault="00EC7DB6" w:rsidP="00AB3E79">
            <w:pPr>
              <w:spacing w:before="80"/>
              <w:ind w:right="24"/>
              <w:rPr>
                <w:b/>
              </w:rPr>
            </w:pPr>
            <w:r>
              <w:rPr>
                <w:b/>
              </w:rPr>
              <w:t>Objective(s)</w:t>
            </w:r>
          </w:p>
          <w:p w14:paraId="27E5BE24" w14:textId="1055FFAB" w:rsidR="00EA7EEF" w:rsidRPr="00EA7EEF" w:rsidRDefault="00EA7EEF" w:rsidP="00A94220">
            <w:pPr>
              <w:rPr>
                <w:i/>
              </w:rPr>
            </w:pPr>
            <w:r w:rsidRPr="0090391A">
              <w:rPr>
                <w:i/>
              </w:rPr>
              <w:t>State what</w:t>
            </w:r>
            <w:r w:rsidR="00A94220">
              <w:rPr>
                <w:i/>
              </w:rPr>
              <w:t xml:space="preserve"> you expect</w:t>
            </w:r>
            <w:r w:rsidRPr="0090391A">
              <w:rPr>
                <w:i/>
              </w:rPr>
              <w:t xml:space="preserve"> students </w:t>
            </w:r>
            <w:r w:rsidR="00A94220">
              <w:rPr>
                <w:i/>
              </w:rPr>
              <w:t>to</w:t>
            </w:r>
            <w:r w:rsidRPr="0090391A">
              <w:rPr>
                <w:i/>
              </w:rPr>
              <w:t xml:space="preserve"> know and be able to do </w:t>
            </w:r>
            <w:r w:rsidRPr="0090391A">
              <w:rPr>
                <w:b/>
                <w:i/>
              </w:rPr>
              <w:t>after</w:t>
            </w:r>
            <w:r w:rsidRPr="0090391A">
              <w:rPr>
                <w:i/>
              </w:rPr>
              <w:t xml:space="preserve"> completing the lesson.</w:t>
            </w:r>
          </w:p>
        </w:tc>
      </w:tr>
      <w:tr w:rsidR="00AB3E79" w:rsidRPr="00DC1564" w14:paraId="6E1A8FC8" w14:textId="77777777" w:rsidTr="00F56002">
        <w:trPr>
          <w:trHeight w:val="1241"/>
        </w:trPr>
        <w:tc>
          <w:tcPr>
            <w:tcW w:w="2536" w:type="pct"/>
            <w:gridSpan w:val="2"/>
          </w:tcPr>
          <w:p w14:paraId="3F8D625E" w14:textId="77777777" w:rsidR="00AB3E79" w:rsidRDefault="00EC7DB6" w:rsidP="00AB3E79">
            <w:pPr>
              <w:spacing w:before="80"/>
              <w:ind w:right="24"/>
            </w:pPr>
            <w:r w:rsidRPr="00DC1564">
              <w:rPr>
                <w:b/>
              </w:rPr>
              <w:t>Resources</w:t>
            </w:r>
            <w:r>
              <w:rPr>
                <w:b/>
              </w:rPr>
              <w:t xml:space="preserve"> </w:t>
            </w:r>
            <w:r w:rsidRPr="00DA237B">
              <w:t>(Used in planning)</w:t>
            </w:r>
          </w:p>
          <w:p w14:paraId="5637395D" w14:textId="5A2A7110" w:rsidR="00EA7EEF" w:rsidRPr="00EA7EEF" w:rsidRDefault="00EA7EEF" w:rsidP="00EA7EEF">
            <w:pPr>
              <w:rPr>
                <w:i/>
              </w:rPr>
            </w:pPr>
            <w:r w:rsidRPr="0090391A">
              <w:rPr>
                <w:i/>
              </w:rPr>
              <w:t>Include book title(s), text, website, or other source information used to help put together the learning plan.</w:t>
            </w:r>
          </w:p>
        </w:tc>
        <w:tc>
          <w:tcPr>
            <w:tcW w:w="2464" w:type="pct"/>
          </w:tcPr>
          <w:p w14:paraId="29405066" w14:textId="77777777" w:rsidR="00AB3E79" w:rsidRDefault="00EC7DB6" w:rsidP="00AB3E79">
            <w:pPr>
              <w:spacing w:before="80"/>
              <w:ind w:right="24"/>
            </w:pPr>
            <w:r w:rsidRPr="00DC1564">
              <w:rPr>
                <w:b/>
              </w:rPr>
              <w:t>Materials</w:t>
            </w:r>
            <w:r>
              <w:rPr>
                <w:b/>
              </w:rPr>
              <w:t xml:space="preserve"> </w:t>
            </w:r>
            <w:r w:rsidRPr="00DA237B">
              <w:t>(Used in teaching &amp; learning)</w:t>
            </w:r>
          </w:p>
          <w:p w14:paraId="1FA09255" w14:textId="06DDDD01" w:rsidR="00EA7EEF" w:rsidRPr="00EA7EEF" w:rsidRDefault="00EA7EEF" w:rsidP="00EA7EEF">
            <w:pPr>
              <w:rPr>
                <w:i/>
              </w:rPr>
            </w:pPr>
            <w:r w:rsidRPr="0090391A">
              <w:rPr>
                <w:i/>
              </w:rPr>
              <w:t>Identify the quantity of various materials needed for the activity. Do not forget multimedia equipment when needed.</w:t>
            </w:r>
          </w:p>
        </w:tc>
      </w:tr>
      <w:tr w:rsidR="00AB3E79" w:rsidRPr="00DC1564" w14:paraId="18831A0E" w14:textId="77777777" w:rsidTr="00F60E12">
        <w:trPr>
          <w:trHeight w:val="1151"/>
        </w:trPr>
        <w:tc>
          <w:tcPr>
            <w:tcW w:w="5000" w:type="pct"/>
            <w:gridSpan w:val="3"/>
          </w:tcPr>
          <w:p w14:paraId="1F866468" w14:textId="77777777" w:rsidR="00AB3E79" w:rsidRDefault="00B23D83" w:rsidP="00EC7DB6">
            <w:pPr>
              <w:pStyle w:val="Heading1"/>
              <w:spacing w:before="80" w:after="0"/>
              <w:ind w:right="24"/>
              <w:jc w:val="left"/>
              <w:rPr>
                <w:rFonts w:cs="Arial"/>
                <w:caps w:val="0"/>
                <w:lang w:val="en-US" w:eastAsia="en-US"/>
              </w:rPr>
            </w:pPr>
            <w:bookmarkStart w:id="49" w:name="_Toc284668741"/>
            <w:bookmarkStart w:id="50" w:name="_Toc284676397"/>
            <w:bookmarkStart w:id="51" w:name="_Toc284676982"/>
            <w:bookmarkStart w:id="52" w:name="_Toc284683901"/>
            <w:r>
              <w:rPr>
                <w:rFonts w:cs="Arial"/>
                <w:caps w:val="0"/>
                <w:lang w:val="en-US" w:eastAsia="en-US"/>
              </w:rPr>
              <w:t>Activating Prior Knowledge/</w:t>
            </w:r>
            <w:r w:rsidR="00DA237B">
              <w:rPr>
                <w:rFonts w:cs="Arial"/>
                <w:caps w:val="0"/>
                <w:lang w:val="en-US" w:eastAsia="en-US"/>
              </w:rPr>
              <w:t>Focus/</w:t>
            </w:r>
            <w:r w:rsidR="00EC7DB6" w:rsidRPr="00340B3D">
              <w:rPr>
                <w:rFonts w:cs="Arial"/>
                <w:caps w:val="0"/>
                <w:lang w:val="en-US" w:eastAsia="en-US"/>
              </w:rPr>
              <w:t>Motivation</w:t>
            </w:r>
            <w:bookmarkEnd w:id="49"/>
            <w:bookmarkEnd w:id="50"/>
            <w:bookmarkEnd w:id="51"/>
            <w:bookmarkEnd w:id="52"/>
          </w:p>
          <w:p w14:paraId="0C0AE1BF" w14:textId="3186010A" w:rsidR="00B23D83" w:rsidRPr="00B23D83" w:rsidRDefault="00B23D83" w:rsidP="00593DA0">
            <w:pPr>
              <w:rPr>
                <w:i/>
              </w:rPr>
            </w:pPr>
            <w:r w:rsidRPr="0090391A">
              <w:rPr>
                <w:i/>
              </w:rPr>
              <w:t>Include something to activate students’ prior knowledge and capture students’ interest and motivate them for learning. This may be in the form of a question or a demonstration. Be creative</w:t>
            </w:r>
            <w:r w:rsidR="00F60E12">
              <w:rPr>
                <w:i/>
              </w:rPr>
              <w:t>,</w:t>
            </w:r>
            <w:r w:rsidRPr="0090391A">
              <w:rPr>
                <w:i/>
              </w:rPr>
              <w:t xml:space="preserve"> but make sure it connects to the overall lesson objective. </w:t>
            </w:r>
            <w:r w:rsidR="00593DA0">
              <w:t xml:space="preserve">Suggestion: </w:t>
            </w:r>
            <w:r w:rsidR="00593DA0" w:rsidRPr="00593DA0">
              <w:rPr>
                <w:b/>
                <w:i/>
              </w:rPr>
              <w:t>A</w:t>
            </w:r>
            <w:r w:rsidRPr="00F60E12">
              <w:rPr>
                <w:b/>
                <w:i/>
              </w:rPr>
              <w:t>fter</w:t>
            </w:r>
            <w:r w:rsidRPr="0090391A">
              <w:rPr>
                <w:i/>
              </w:rPr>
              <w:t xml:space="preserve"> the focus activity, state the lesson’s objective to students.</w:t>
            </w:r>
          </w:p>
        </w:tc>
      </w:tr>
      <w:tr w:rsidR="00AB3E79" w:rsidRPr="00DC1564" w14:paraId="64D2CE91" w14:textId="77777777" w:rsidTr="0014237B">
        <w:trPr>
          <w:trHeight w:val="1568"/>
        </w:trPr>
        <w:tc>
          <w:tcPr>
            <w:tcW w:w="2339" w:type="pct"/>
          </w:tcPr>
          <w:p w14:paraId="26992681" w14:textId="77777777" w:rsidR="00AB3E79" w:rsidRDefault="00EC7DB6" w:rsidP="00EC7DB6">
            <w:pPr>
              <w:pStyle w:val="Heading1"/>
              <w:spacing w:before="80" w:after="0"/>
              <w:ind w:right="24"/>
              <w:jc w:val="left"/>
              <w:rPr>
                <w:rFonts w:cs="Arial"/>
                <w:caps w:val="0"/>
                <w:lang w:val="en-US" w:eastAsia="en-US"/>
              </w:rPr>
            </w:pPr>
            <w:bookmarkStart w:id="53" w:name="_Toc284668742"/>
            <w:bookmarkStart w:id="54" w:name="_Toc284676398"/>
            <w:bookmarkStart w:id="55" w:name="_Toc284676983"/>
            <w:bookmarkStart w:id="56" w:name="_Toc284683902"/>
            <w:r w:rsidRPr="00340B3D">
              <w:rPr>
                <w:rFonts w:cs="Arial"/>
                <w:caps w:val="0"/>
                <w:lang w:val="en-US" w:eastAsia="en-US"/>
              </w:rPr>
              <w:t>Teacher Strategies</w:t>
            </w:r>
            <w:bookmarkEnd w:id="53"/>
            <w:bookmarkEnd w:id="54"/>
            <w:bookmarkEnd w:id="55"/>
            <w:bookmarkEnd w:id="56"/>
            <w:r w:rsidRPr="00340B3D">
              <w:rPr>
                <w:rFonts w:cs="Arial"/>
                <w:caps w:val="0"/>
                <w:lang w:val="en-US" w:eastAsia="en-US"/>
              </w:rPr>
              <w:t xml:space="preserve"> </w:t>
            </w:r>
          </w:p>
          <w:p w14:paraId="788B515E" w14:textId="6A138A6B" w:rsidR="008D48AE" w:rsidRPr="008D48AE" w:rsidRDefault="008D48AE" w:rsidP="008D48AE">
            <w:pPr>
              <w:rPr>
                <w:i/>
              </w:rPr>
            </w:pPr>
            <w:r w:rsidRPr="0090391A">
              <w:rPr>
                <w:i/>
              </w:rPr>
              <w:t>Describe instructional strategies to be used. Indicate how the activity should be done. Keep in mind to use cooperative learning, methods of inquiry</w:t>
            </w:r>
            <w:r w:rsidR="00F60E12">
              <w:rPr>
                <w:i/>
              </w:rPr>
              <w:t>,</w:t>
            </w:r>
            <w:r w:rsidRPr="0090391A">
              <w:rPr>
                <w:i/>
              </w:rPr>
              <w:t xml:space="preserve"> or investigation when possible and to integrate content areas and technology in instruction as much as possible in activities.</w:t>
            </w:r>
          </w:p>
        </w:tc>
        <w:tc>
          <w:tcPr>
            <w:tcW w:w="2661" w:type="pct"/>
            <w:gridSpan w:val="2"/>
          </w:tcPr>
          <w:p w14:paraId="14458093" w14:textId="77777777" w:rsidR="00AB3E79" w:rsidRDefault="00EC7DB6" w:rsidP="00EC7DB6">
            <w:pPr>
              <w:pStyle w:val="Heading1"/>
              <w:spacing w:before="80" w:after="0"/>
              <w:ind w:right="24"/>
              <w:jc w:val="left"/>
              <w:rPr>
                <w:rFonts w:cs="Arial"/>
                <w:caps w:val="0"/>
                <w:lang w:val="en-US" w:eastAsia="en-US"/>
              </w:rPr>
            </w:pPr>
            <w:bookmarkStart w:id="57" w:name="_Toc284668743"/>
            <w:bookmarkStart w:id="58" w:name="_Toc284676399"/>
            <w:bookmarkStart w:id="59" w:name="_Toc284676984"/>
            <w:bookmarkStart w:id="60" w:name="_Toc284683903"/>
            <w:r w:rsidRPr="00340B3D">
              <w:rPr>
                <w:rFonts w:cs="Arial"/>
                <w:caps w:val="0"/>
                <w:lang w:val="en-US" w:eastAsia="en-US"/>
              </w:rPr>
              <w:t>Student Activities</w:t>
            </w:r>
            <w:bookmarkEnd w:id="57"/>
            <w:bookmarkEnd w:id="58"/>
            <w:bookmarkEnd w:id="59"/>
            <w:bookmarkEnd w:id="60"/>
          </w:p>
          <w:p w14:paraId="13BD6B87" w14:textId="5BE933D6" w:rsidR="008D48AE" w:rsidRPr="008D48AE" w:rsidRDefault="008D48AE" w:rsidP="008D48AE">
            <w:pPr>
              <w:rPr>
                <w:i/>
              </w:rPr>
            </w:pPr>
            <w:r w:rsidRPr="0090391A">
              <w:rPr>
                <w:i/>
              </w:rPr>
              <w:t>In direct instruction situations, students may be guided through models or examples, then provided independent practice. If students are exploring and investigating an activity first, you may allow students to explain results, follow with questions, and then make points necessary relating to particular content information or expected solutions based on student experiences and questions.</w:t>
            </w:r>
          </w:p>
        </w:tc>
      </w:tr>
      <w:tr w:rsidR="00AB3E79" w:rsidRPr="00DC1564" w14:paraId="4DA68A09" w14:textId="77777777" w:rsidTr="0014237B">
        <w:trPr>
          <w:trHeight w:val="1568"/>
        </w:trPr>
        <w:tc>
          <w:tcPr>
            <w:tcW w:w="2339" w:type="pct"/>
          </w:tcPr>
          <w:p w14:paraId="706CAC25" w14:textId="77777777" w:rsidR="00AB3E79" w:rsidRDefault="00B511E0" w:rsidP="00EC7DB6">
            <w:pPr>
              <w:pStyle w:val="Heading1"/>
              <w:spacing w:before="80" w:after="0"/>
              <w:ind w:right="24"/>
              <w:jc w:val="left"/>
              <w:rPr>
                <w:rFonts w:cs="Arial"/>
                <w:caps w:val="0"/>
                <w:lang w:val="en-US" w:eastAsia="en-US"/>
              </w:rPr>
            </w:pPr>
            <w:bookmarkStart w:id="61" w:name="_Toc284668744"/>
            <w:bookmarkStart w:id="62" w:name="_Toc284676400"/>
            <w:bookmarkStart w:id="63" w:name="_Toc284676985"/>
            <w:bookmarkStart w:id="64" w:name="_Toc284683904"/>
            <w:r>
              <w:rPr>
                <w:rFonts w:cs="Arial"/>
                <w:caps w:val="0"/>
                <w:lang w:val="en-US" w:eastAsia="en-US"/>
              </w:rPr>
              <w:t>Differentiation/</w:t>
            </w:r>
            <w:r w:rsidR="00EC7DB6" w:rsidRPr="00340B3D">
              <w:rPr>
                <w:rFonts w:cs="Arial"/>
                <w:caps w:val="0"/>
                <w:lang w:val="en-US" w:eastAsia="en-US"/>
              </w:rPr>
              <w:t>Modifications</w:t>
            </w:r>
            <w:bookmarkEnd w:id="61"/>
            <w:bookmarkEnd w:id="62"/>
            <w:bookmarkEnd w:id="63"/>
            <w:bookmarkEnd w:id="64"/>
          </w:p>
          <w:p w14:paraId="064B772E" w14:textId="06CD2B84" w:rsidR="005173F2" w:rsidRPr="005173F2" w:rsidRDefault="005173F2" w:rsidP="005173F2">
            <w:pPr>
              <w:rPr>
                <w:i/>
              </w:rPr>
            </w:pPr>
            <w:r w:rsidRPr="0090391A">
              <w:rPr>
                <w:i/>
              </w:rPr>
              <w:t>Suggest what you will do to differentiate or modify the lesson for students with diverse needs. What will you do for students who are having difficulty understanding concepts or skills taught in the lesson or need additional support?</w:t>
            </w:r>
          </w:p>
        </w:tc>
        <w:tc>
          <w:tcPr>
            <w:tcW w:w="2661" w:type="pct"/>
            <w:gridSpan w:val="2"/>
          </w:tcPr>
          <w:p w14:paraId="080B1AA8" w14:textId="77777777" w:rsidR="00AB3E79" w:rsidRDefault="00EC7DB6" w:rsidP="00EC7DB6">
            <w:pPr>
              <w:pStyle w:val="Heading1"/>
              <w:spacing w:before="80" w:after="0"/>
              <w:ind w:right="24"/>
              <w:jc w:val="left"/>
              <w:rPr>
                <w:rFonts w:cs="Arial"/>
                <w:caps w:val="0"/>
                <w:lang w:val="en-US" w:eastAsia="en-US"/>
              </w:rPr>
            </w:pPr>
            <w:bookmarkStart w:id="65" w:name="_Toc284668745"/>
            <w:bookmarkStart w:id="66" w:name="_Toc284676401"/>
            <w:bookmarkStart w:id="67" w:name="_Toc284676986"/>
            <w:bookmarkStart w:id="68" w:name="_Toc284683905"/>
            <w:r w:rsidRPr="00340B3D">
              <w:rPr>
                <w:rFonts w:cs="Arial"/>
                <w:caps w:val="0"/>
                <w:lang w:val="en-US" w:eastAsia="en-US"/>
              </w:rPr>
              <w:t>Lesson Extension</w:t>
            </w:r>
            <w:bookmarkEnd w:id="65"/>
            <w:bookmarkEnd w:id="66"/>
            <w:bookmarkEnd w:id="67"/>
            <w:bookmarkEnd w:id="68"/>
          </w:p>
          <w:p w14:paraId="1827E5C6" w14:textId="748843D3" w:rsidR="005173F2" w:rsidRPr="005173F2" w:rsidRDefault="005173F2" w:rsidP="00701458">
            <w:pPr>
              <w:rPr>
                <w:i/>
              </w:rPr>
            </w:pPr>
            <w:r w:rsidRPr="0090391A">
              <w:rPr>
                <w:i/>
              </w:rPr>
              <w:t>Suggest ways to extend the activity for students. Indicate what students could do to apply the concepts and process skills learned to new situations. This can be used as extended activities for students who complete work and are ready to move on. No new information is taught here—students are applying what they have learned in the lesson to a new context.</w:t>
            </w:r>
          </w:p>
        </w:tc>
      </w:tr>
      <w:tr w:rsidR="00AB3E79" w:rsidRPr="00DC1564" w14:paraId="6E6F8DD2" w14:textId="77777777" w:rsidTr="0014237B">
        <w:trPr>
          <w:trHeight w:val="1187"/>
        </w:trPr>
        <w:tc>
          <w:tcPr>
            <w:tcW w:w="5000" w:type="pct"/>
            <w:gridSpan w:val="3"/>
          </w:tcPr>
          <w:p w14:paraId="11A9AA9D" w14:textId="77777777" w:rsidR="00AB3E79" w:rsidRDefault="00EC7DB6" w:rsidP="00EC7DB6">
            <w:pPr>
              <w:pStyle w:val="Heading1"/>
              <w:spacing w:before="80" w:after="0"/>
              <w:ind w:right="24"/>
              <w:jc w:val="left"/>
              <w:rPr>
                <w:rFonts w:cs="Arial"/>
                <w:caps w:val="0"/>
                <w:lang w:val="en-US" w:eastAsia="en-US"/>
              </w:rPr>
            </w:pPr>
            <w:bookmarkStart w:id="69" w:name="_Toc284668746"/>
            <w:bookmarkStart w:id="70" w:name="_Toc284676402"/>
            <w:bookmarkStart w:id="71" w:name="_Toc284676987"/>
            <w:bookmarkStart w:id="72" w:name="_Toc284683906"/>
            <w:r w:rsidRPr="00340B3D">
              <w:rPr>
                <w:rFonts w:cs="Arial"/>
                <w:caps w:val="0"/>
                <w:lang w:val="en-US" w:eastAsia="en-US"/>
              </w:rPr>
              <w:t>Closure</w:t>
            </w:r>
            <w:bookmarkEnd w:id="69"/>
            <w:bookmarkEnd w:id="70"/>
            <w:bookmarkEnd w:id="71"/>
            <w:bookmarkEnd w:id="72"/>
          </w:p>
          <w:p w14:paraId="090A6273" w14:textId="64A14DA1" w:rsidR="005173F2" w:rsidRPr="005173F2" w:rsidRDefault="005173F2" w:rsidP="005173F2">
            <w:pPr>
              <w:rPr>
                <w:i/>
              </w:rPr>
            </w:pPr>
            <w:r w:rsidRPr="0090391A">
              <w:rPr>
                <w:i/>
              </w:rPr>
              <w:t>Bring the lesson to a close. Restate the instructional objective. You may want to summarize activities or ask students to respond to questions to check for student understanding of the basic concepts addressed by the activity.</w:t>
            </w:r>
          </w:p>
        </w:tc>
      </w:tr>
      <w:tr w:rsidR="00AB3E79" w:rsidRPr="00DC1564" w14:paraId="57028950" w14:textId="77777777" w:rsidTr="0014237B">
        <w:trPr>
          <w:trHeight w:val="1250"/>
        </w:trPr>
        <w:tc>
          <w:tcPr>
            <w:tcW w:w="5000" w:type="pct"/>
            <w:gridSpan w:val="3"/>
          </w:tcPr>
          <w:p w14:paraId="1B2C1340" w14:textId="77777777" w:rsidR="00AB3E79" w:rsidRDefault="00EC7DB6" w:rsidP="00EC7DB6">
            <w:pPr>
              <w:pStyle w:val="Heading1"/>
              <w:spacing w:before="80" w:after="0"/>
              <w:ind w:right="24"/>
              <w:jc w:val="left"/>
              <w:rPr>
                <w:rFonts w:cs="Arial"/>
                <w:caps w:val="0"/>
                <w:lang w:val="en-US" w:eastAsia="en-US"/>
              </w:rPr>
            </w:pPr>
            <w:bookmarkStart w:id="73" w:name="_Toc284668747"/>
            <w:bookmarkStart w:id="74" w:name="_Toc284676403"/>
            <w:bookmarkStart w:id="75" w:name="_Toc284676988"/>
            <w:bookmarkStart w:id="76" w:name="_Toc284683907"/>
            <w:r w:rsidRPr="00340B3D">
              <w:rPr>
                <w:rFonts w:cs="Arial"/>
                <w:caps w:val="0"/>
                <w:lang w:val="en-US" w:eastAsia="en-US"/>
              </w:rPr>
              <w:t>Assessment</w:t>
            </w:r>
            <w:bookmarkEnd w:id="73"/>
            <w:bookmarkEnd w:id="74"/>
            <w:bookmarkEnd w:id="75"/>
            <w:bookmarkEnd w:id="76"/>
          </w:p>
          <w:p w14:paraId="48A0AC65" w14:textId="081D88D6" w:rsidR="005173F2" w:rsidRPr="006C6B16" w:rsidRDefault="006C6B16" w:rsidP="005173F2">
            <w:pPr>
              <w:rPr>
                <w:i/>
              </w:rPr>
            </w:pPr>
            <w:r w:rsidRPr="0090391A">
              <w:rPr>
                <w:i/>
              </w:rPr>
              <w:t>Explain how you plan to assess students, and include any materials that are needed. Include the scoring rubric you would use for evaluation purposes or observational checklists when appropriate. (Be sure to match objectives to assessments.)</w:t>
            </w:r>
          </w:p>
        </w:tc>
      </w:tr>
    </w:tbl>
    <w:p w14:paraId="3C4396E3" w14:textId="09F3154E" w:rsidR="006C6B16" w:rsidRDefault="00AB3E79" w:rsidP="00457AC2">
      <w:pPr>
        <w:spacing w:before="120"/>
        <w:rPr>
          <w:b/>
          <w:i/>
          <w:u w:val="single"/>
        </w:rPr>
      </w:pPr>
      <w:r w:rsidRPr="00DC1564">
        <w:rPr>
          <w:b/>
        </w:rPr>
        <w:t>Reflective Evaluation of Lesson</w:t>
      </w:r>
      <w:r w:rsidR="006C6B16">
        <w:rPr>
          <w:b/>
        </w:rPr>
        <w:t xml:space="preserve">: </w:t>
      </w:r>
      <w:r w:rsidR="006C6B16" w:rsidRPr="0090391A">
        <w:rPr>
          <w:i/>
        </w:rPr>
        <w:t>Reflection is done after teaching the lesson:</w:t>
      </w:r>
    </w:p>
    <w:p w14:paraId="5BD556F8" w14:textId="77777777" w:rsidR="006C6B16" w:rsidRPr="0090391A" w:rsidRDefault="006C6B16" w:rsidP="006C6B16">
      <w:pPr>
        <w:rPr>
          <w:i/>
        </w:rPr>
      </w:pPr>
      <w:r w:rsidRPr="0090391A">
        <w:rPr>
          <w:i/>
        </w:rPr>
        <w:t>Reflect on your own teaching. You may consider addressing the following questions:</w:t>
      </w:r>
    </w:p>
    <w:p w14:paraId="227644EF" w14:textId="77777777" w:rsidR="006C6B16" w:rsidRPr="00BC67F5" w:rsidRDefault="006C6B16" w:rsidP="00B940A5">
      <w:pPr>
        <w:numPr>
          <w:ilvl w:val="0"/>
          <w:numId w:val="51"/>
        </w:numPr>
        <w:rPr>
          <w:i/>
        </w:rPr>
      </w:pPr>
      <w:r w:rsidRPr="00BC67F5">
        <w:rPr>
          <w:i/>
        </w:rPr>
        <w:t>What went well in the lesson, and why do you think it went well?</w:t>
      </w:r>
    </w:p>
    <w:p w14:paraId="754840E3" w14:textId="6FEE4B1C" w:rsidR="00B940A5" w:rsidRPr="00BC67F5" w:rsidRDefault="006C6B16" w:rsidP="00B940A5">
      <w:pPr>
        <w:numPr>
          <w:ilvl w:val="0"/>
          <w:numId w:val="51"/>
        </w:numPr>
        <w:rPr>
          <w:i/>
        </w:rPr>
      </w:pPr>
      <w:r w:rsidRPr="00BC67F5">
        <w:rPr>
          <w:i/>
        </w:rPr>
        <w:t>What can you do to improve the lesson for next time?</w:t>
      </w:r>
    </w:p>
    <w:p w14:paraId="0D1C0020" w14:textId="77777777" w:rsidR="00457AC2" w:rsidRPr="00457AC2" w:rsidRDefault="006C6B16" w:rsidP="00B940A5">
      <w:pPr>
        <w:numPr>
          <w:ilvl w:val="0"/>
          <w:numId w:val="51"/>
        </w:numPr>
        <w:rPr>
          <w:b/>
        </w:rPr>
      </w:pPr>
      <w:r w:rsidRPr="00B940A5">
        <w:rPr>
          <w:i/>
        </w:rPr>
        <w:t>How did you evaluate student learning?</w:t>
      </w:r>
    </w:p>
    <w:p w14:paraId="0EABE64A" w14:textId="77777777" w:rsidR="00457AC2" w:rsidRPr="00457AC2" w:rsidRDefault="00457AC2" w:rsidP="00457AC2">
      <w:pPr>
        <w:ind w:left="720"/>
        <w:rPr>
          <w:b/>
        </w:rPr>
      </w:pPr>
    </w:p>
    <w:p w14:paraId="68054A7E" w14:textId="4A9F857E" w:rsidR="00AA69E3" w:rsidRDefault="00AB3E79" w:rsidP="00457AC2">
      <w:pPr>
        <w:rPr>
          <w:b/>
        </w:rPr>
      </w:pPr>
      <w:r w:rsidRPr="00537773">
        <w:rPr>
          <w:u w:val="single"/>
        </w:rPr>
        <w:br w:type="page"/>
      </w:r>
      <w:r w:rsidR="00F60E12" w:rsidRPr="00537773">
        <w:rPr>
          <w:b/>
        </w:rPr>
        <w:lastRenderedPageBreak/>
        <w:t xml:space="preserve"> </w:t>
      </w:r>
    </w:p>
    <w:p w14:paraId="75BA9BC1" w14:textId="77777777" w:rsidR="00AA69E3" w:rsidRDefault="00AA69E3" w:rsidP="00AA69E3">
      <w:pPr>
        <w:rPr>
          <w:i/>
        </w:rPr>
      </w:pPr>
    </w:p>
    <w:p w14:paraId="4BB9C902" w14:textId="2E07A110" w:rsidR="00AB3E79" w:rsidRPr="00537773" w:rsidRDefault="00F60E12" w:rsidP="00320274">
      <w:pPr>
        <w:pStyle w:val="Heading3"/>
        <w:numPr>
          <w:ilvl w:val="0"/>
          <w:numId w:val="0"/>
        </w:numPr>
        <w:ind w:left="720"/>
        <w:jc w:val="center"/>
      </w:pPr>
      <w:bookmarkStart w:id="77" w:name="_Toc284676404"/>
      <w:bookmarkStart w:id="78" w:name="_Toc284676989"/>
      <w:bookmarkStart w:id="79" w:name="_Toc284683908"/>
      <w:r w:rsidRPr="00537773">
        <w:t xml:space="preserve">WEEKLY </w:t>
      </w:r>
      <w:r w:rsidR="00203924" w:rsidRPr="00537773">
        <w:t xml:space="preserve">TEACHING </w:t>
      </w:r>
      <w:r w:rsidRPr="00537773">
        <w:t>SCHEDULE</w:t>
      </w:r>
      <w:bookmarkEnd w:id="77"/>
      <w:bookmarkEnd w:id="78"/>
      <w:bookmarkEnd w:id="79"/>
    </w:p>
    <w:p w14:paraId="316134A2" w14:textId="585C79C3" w:rsidR="00AB3E79" w:rsidRPr="00104175" w:rsidRDefault="00AB3E79" w:rsidP="00AB3E79">
      <w:pPr>
        <w:tabs>
          <w:tab w:val="right" w:pos="4320"/>
          <w:tab w:val="left" w:pos="4500"/>
          <w:tab w:val="right" w:pos="9090"/>
        </w:tabs>
      </w:pPr>
      <w:r>
        <w:rPr>
          <w:b/>
        </w:rPr>
        <w:t xml:space="preserve">Note: </w:t>
      </w:r>
      <w:r>
        <w:t xml:space="preserve">Fill in this form and give it to your college supervisor, </w:t>
      </w:r>
      <w:r w:rsidR="00EA0113">
        <w:t xml:space="preserve">as soon as you know your schedule, </w:t>
      </w:r>
      <w:r>
        <w:t xml:space="preserve">so that he/she can schedule observations and visits. </w:t>
      </w:r>
      <w:r w:rsidR="00EA0113">
        <w:t>P</w:t>
      </w:r>
      <w:r w:rsidRPr="00BD2972">
        <w:rPr>
          <w:b/>
        </w:rPr>
        <w:t>rovide a</w:t>
      </w:r>
      <w:r w:rsidR="00EA0113">
        <w:rPr>
          <w:b/>
        </w:rPr>
        <w:t>n updated</w:t>
      </w:r>
      <w:r w:rsidRPr="00BD2972">
        <w:rPr>
          <w:b/>
        </w:rPr>
        <w:t xml:space="preserve"> </w:t>
      </w:r>
      <w:r w:rsidR="00EA0113">
        <w:rPr>
          <w:b/>
        </w:rPr>
        <w:t>schedule</w:t>
      </w:r>
      <w:r>
        <w:t xml:space="preserve"> </w:t>
      </w:r>
      <w:r w:rsidR="00132644">
        <w:t>every week</w:t>
      </w:r>
      <w:r>
        <w:t>.</w:t>
      </w:r>
      <w:r w:rsidR="00132644">
        <w:t xml:space="preserve"> </w:t>
      </w:r>
      <w:r w:rsidR="00132644" w:rsidRPr="00132644">
        <w:rPr>
          <w:highlight w:val="yellow"/>
        </w:rPr>
        <w:t xml:space="preserve">(Highlighted spaces do not </w:t>
      </w:r>
      <w:r w:rsidR="004B552B">
        <w:rPr>
          <w:highlight w:val="yellow"/>
        </w:rPr>
        <w:t xml:space="preserve">need </w:t>
      </w:r>
      <w:r w:rsidR="00132644" w:rsidRPr="00132644">
        <w:rPr>
          <w:highlight w:val="yellow"/>
        </w:rPr>
        <w:t>to be completed every week.)</w:t>
      </w:r>
    </w:p>
    <w:p w14:paraId="792CFBB2" w14:textId="77777777" w:rsidR="00AB3E79" w:rsidRDefault="00AB3E79" w:rsidP="00AB3E79">
      <w:pPr>
        <w:tabs>
          <w:tab w:val="right" w:pos="4320"/>
          <w:tab w:val="left" w:pos="4500"/>
          <w:tab w:val="right" w:pos="9090"/>
        </w:tabs>
      </w:pPr>
    </w:p>
    <w:p w14:paraId="4DC0DB7E" w14:textId="23E66B64" w:rsidR="00AB3E79" w:rsidRDefault="00823D87" w:rsidP="00AB3E79">
      <w:pPr>
        <w:tabs>
          <w:tab w:val="right" w:pos="4320"/>
          <w:tab w:val="left" w:pos="4500"/>
          <w:tab w:val="right" w:pos="9090"/>
        </w:tabs>
        <w:spacing w:line="480" w:lineRule="auto"/>
      </w:pPr>
      <w:r>
        <w:t>Student Teacher’s</w:t>
      </w:r>
      <w:r w:rsidR="00AB3E79">
        <w:t xml:space="preserve"> Name </w:t>
      </w:r>
      <w:r w:rsidR="00AB3E79" w:rsidRPr="00C2793C">
        <w:rPr>
          <w:u w:val="single"/>
        </w:rPr>
        <w:tab/>
      </w:r>
      <w:r w:rsidR="00AB3E79" w:rsidRPr="00C2793C">
        <w:rPr>
          <w:u w:val="single"/>
        </w:rPr>
        <w:tab/>
      </w:r>
      <w:r w:rsidR="00AB3E79">
        <w:rPr>
          <w:u w:val="single"/>
        </w:rPr>
        <w:tab/>
      </w:r>
    </w:p>
    <w:p w14:paraId="7AB1461D" w14:textId="77777777" w:rsidR="00AB3E79" w:rsidRDefault="00AB3E79" w:rsidP="00AB3E79">
      <w:pPr>
        <w:tabs>
          <w:tab w:val="right" w:pos="4320"/>
          <w:tab w:val="left" w:pos="4500"/>
          <w:tab w:val="right" w:pos="9090"/>
        </w:tabs>
        <w:spacing w:line="480" w:lineRule="auto"/>
      </w:pPr>
      <w:r>
        <w:t>Mentor Teacher</w:t>
      </w:r>
      <w:r w:rsidRPr="00174691">
        <w:t xml:space="preserve"> </w:t>
      </w:r>
      <w:r w:rsidRPr="00C2793C">
        <w:rPr>
          <w:u w:val="single"/>
        </w:rPr>
        <w:tab/>
      </w:r>
      <w:r w:rsidRPr="00C2793C">
        <w:rPr>
          <w:u w:val="single"/>
        </w:rPr>
        <w:tab/>
      </w:r>
      <w:r>
        <w:rPr>
          <w:u w:val="single"/>
        </w:rPr>
        <w:tab/>
      </w:r>
    </w:p>
    <w:p w14:paraId="7DDBC277" w14:textId="77777777" w:rsidR="00AB3E79" w:rsidRPr="00132644" w:rsidRDefault="00AB3E79" w:rsidP="00AB3E79">
      <w:pPr>
        <w:tabs>
          <w:tab w:val="right" w:pos="4320"/>
          <w:tab w:val="left" w:pos="4500"/>
          <w:tab w:val="right" w:pos="9090"/>
        </w:tabs>
        <w:spacing w:line="480" w:lineRule="auto"/>
        <w:rPr>
          <w:highlight w:val="yellow"/>
        </w:rPr>
      </w:pPr>
      <w:r w:rsidRPr="00132644">
        <w:rPr>
          <w:highlight w:val="yellow"/>
        </w:rPr>
        <w:t xml:space="preserve">School Name </w:t>
      </w:r>
      <w:r w:rsidRPr="00132644">
        <w:rPr>
          <w:highlight w:val="yellow"/>
          <w:u w:val="single"/>
        </w:rPr>
        <w:tab/>
      </w:r>
      <w:r w:rsidRPr="00132644">
        <w:rPr>
          <w:highlight w:val="yellow"/>
          <w:u w:val="single"/>
        </w:rPr>
        <w:tab/>
      </w:r>
      <w:r w:rsidRPr="00132644">
        <w:rPr>
          <w:highlight w:val="yellow"/>
          <w:u w:val="single"/>
        </w:rPr>
        <w:tab/>
      </w:r>
    </w:p>
    <w:p w14:paraId="72C039DA" w14:textId="77777777" w:rsidR="00AB3E79" w:rsidRPr="00132644" w:rsidRDefault="00AB3E79" w:rsidP="00AB3E79">
      <w:pPr>
        <w:tabs>
          <w:tab w:val="right" w:pos="4320"/>
          <w:tab w:val="left" w:pos="4500"/>
          <w:tab w:val="right" w:pos="9090"/>
        </w:tabs>
        <w:spacing w:line="480" w:lineRule="auto"/>
        <w:rPr>
          <w:highlight w:val="yellow"/>
        </w:rPr>
      </w:pPr>
      <w:r w:rsidRPr="00132644">
        <w:rPr>
          <w:highlight w:val="yellow"/>
        </w:rPr>
        <w:t xml:space="preserve">Principal’s Name </w:t>
      </w:r>
      <w:r w:rsidRPr="00132644">
        <w:rPr>
          <w:highlight w:val="yellow"/>
          <w:u w:val="single"/>
        </w:rPr>
        <w:tab/>
      </w:r>
      <w:r w:rsidRPr="00132644">
        <w:rPr>
          <w:highlight w:val="yellow"/>
          <w:u w:val="single"/>
        </w:rPr>
        <w:tab/>
      </w:r>
      <w:r w:rsidRPr="00132644">
        <w:rPr>
          <w:highlight w:val="yellow"/>
          <w:u w:val="single"/>
        </w:rPr>
        <w:tab/>
      </w:r>
    </w:p>
    <w:p w14:paraId="53784C51" w14:textId="77777777" w:rsidR="00AB3E79" w:rsidRPr="00132644" w:rsidRDefault="00AB3E79" w:rsidP="00AB3E79">
      <w:pPr>
        <w:tabs>
          <w:tab w:val="right" w:pos="4320"/>
          <w:tab w:val="left" w:pos="4500"/>
          <w:tab w:val="right" w:pos="9090"/>
        </w:tabs>
        <w:spacing w:line="480" w:lineRule="auto"/>
        <w:rPr>
          <w:highlight w:val="yellow"/>
        </w:rPr>
      </w:pPr>
      <w:r w:rsidRPr="00132644">
        <w:rPr>
          <w:highlight w:val="yellow"/>
        </w:rPr>
        <w:t xml:space="preserve">Grade Assigned </w:t>
      </w:r>
      <w:r w:rsidRPr="00132644">
        <w:rPr>
          <w:highlight w:val="yellow"/>
          <w:u w:val="single"/>
        </w:rPr>
        <w:tab/>
      </w:r>
      <w:r w:rsidRPr="00132644">
        <w:rPr>
          <w:highlight w:val="yellow"/>
        </w:rPr>
        <w:tab/>
        <w:t xml:space="preserve">Subject </w:t>
      </w:r>
      <w:r w:rsidRPr="00132644">
        <w:rPr>
          <w:highlight w:val="yellow"/>
          <w:u w:val="single"/>
        </w:rPr>
        <w:tab/>
      </w:r>
    </w:p>
    <w:p w14:paraId="49149D76" w14:textId="77777777" w:rsidR="00AB3E79" w:rsidRPr="00132644" w:rsidRDefault="00AB3E79" w:rsidP="00AB3E79">
      <w:pPr>
        <w:tabs>
          <w:tab w:val="right" w:pos="4320"/>
          <w:tab w:val="left" w:pos="4500"/>
          <w:tab w:val="right" w:pos="9090"/>
        </w:tabs>
        <w:spacing w:line="480" w:lineRule="auto"/>
        <w:rPr>
          <w:highlight w:val="yellow"/>
          <w:u w:val="single"/>
        </w:rPr>
      </w:pPr>
      <w:r w:rsidRPr="00132644">
        <w:rPr>
          <w:highlight w:val="yellow"/>
        </w:rPr>
        <w:t xml:space="preserve">Telephone: Home </w:t>
      </w:r>
      <w:r w:rsidRPr="00132644">
        <w:rPr>
          <w:highlight w:val="yellow"/>
          <w:u w:val="single"/>
        </w:rPr>
        <w:tab/>
      </w:r>
      <w:r w:rsidRPr="00132644">
        <w:rPr>
          <w:highlight w:val="yellow"/>
        </w:rPr>
        <w:tab/>
        <w:t xml:space="preserve">School </w:t>
      </w:r>
      <w:r w:rsidRPr="00132644">
        <w:rPr>
          <w:highlight w:val="yellow"/>
          <w:u w:val="single"/>
        </w:rPr>
        <w:tab/>
        <w:t xml:space="preserve"> </w:t>
      </w:r>
    </w:p>
    <w:p w14:paraId="36E99022" w14:textId="77777777" w:rsidR="00AB3E79" w:rsidRPr="00132644" w:rsidRDefault="00AB3E79" w:rsidP="00AB3E79">
      <w:pPr>
        <w:tabs>
          <w:tab w:val="right" w:pos="4320"/>
          <w:tab w:val="left" w:pos="4500"/>
          <w:tab w:val="right" w:pos="9090"/>
        </w:tabs>
        <w:spacing w:line="480" w:lineRule="auto"/>
        <w:rPr>
          <w:highlight w:val="yellow"/>
          <w:u w:val="single"/>
        </w:rPr>
      </w:pPr>
      <w:r w:rsidRPr="00132644">
        <w:rPr>
          <w:highlight w:val="yellow"/>
        </w:rPr>
        <w:t xml:space="preserve">E-mail address </w:t>
      </w:r>
      <w:r w:rsidRPr="00132644">
        <w:rPr>
          <w:highlight w:val="yellow"/>
          <w:u w:val="single"/>
        </w:rPr>
        <w:tab/>
      </w:r>
      <w:r w:rsidRPr="00132644">
        <w:rPr>
          <w:highlight w:val="yellow"/>
          <w:u w:val="single"/>
        </w:rPr>
        <w:tab/>
      </w:r>
      <w:r w:rsidRPr="00132644">
        <w:rPr>
          <w:highlight w:val="yellow"/>
          <w:u w:val="single"/>
        </w:rPr>
        <w:tab/>
      </w:r>
    </w:p>
    <w:p w14:paraId="394B4124" w14:textId="77777777" w:rsidR="00AB3E79" w:rsidRDefault="00AB3E79" w:rsidP="00AB3E79">
      <w:pPr>
        <w:tabs>
          <w:tab w:val="right" w:pos="4320"/>
          <w:tab w:val="left" w:pos="4500"/>
          <w:tab w:val="right" w:pos="9090"/>
        </w:tabs>
        <w:spacing w:line="480" w:lineRule="auto"/>
      </w:pPr>
      <w:r w:rsidRPr="00132644">
        <w:rPr>
          <w:highlight w:val="yellow"/>
        </w:rPr>
        <w:t xml:space="preserve">Arrival time at school </w:t>
      </w:r>
      <w:r w:rsidRPr="00132644">
        <w:rPr>
          <w:highlight w:val="yellow"/>
          <w:u w:val="single"/>
        </w:rPr>
        <w:tab/>
      </w:r>
      <w:r w:rsidRPr="00132644">
        <w:rPr>
          <w:highlight w:val="yellow"/>
        </w:rPr>
        <w:tab/>
        <w:t>Departure time</w:t>
      </w:r>
      <w:r>
        <w:t xml:space="preserve"> </w:t>
      </w:r>
      <w:r w:rsidRPr="00C2793C">
        <w:rPr>
          <w:u w:val="single"/>
        </w:rPr>
        <w:tab/>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1600"/>
        <w:gridCol w:w="1600"/>
        <w:gridCol w:w="1599"/>
        <w:gridCol w:w="1599"/>
        <w:gridCol w:w="1599"/>
        <w:gridCol w:w="1599"/>
      </w:tblGrid>
      <w:tr w:rsidR="00AB3E79" w:rsidRPr="00C2793C" w14:paraId="0B74AF65" w14:textId="77777777">
        <w:tc>
          <w:tcPr>
            <w:tcW w:w="833" w:type="pct"/>
            <w:vAlign w:val="center"/>
          </w:tcPr>
          <w:p w14:paraId="170EE549" w14:textId="3833D40E" w:rsidR="00AB3E79" w:rsidRPr="00EB5434" w:rsidRDefault="00132644" w:rsidP="00AB3E79">
            <w:pPr>
              <w:tabs>
                <w:tab w:val="left" w:pos="3600"/>
                <w:tab w:val="right" w:pos="8280"/>
              </w:tabs>
              <w:spacing w:before="120" w:after="120"/>
              <w:jc w:val="center"/>
              <w:rPr>
                <w:b/>
              </w:rPr>
            </w:pPr>
            <w:r>
              <w:rPr>
                <w:b/>
              </w:rPr>
              <w:t>Block #/</w:t>
            </w:r>
            <w:r w:rsidR="00AB3E79" w:rsidRPr="00EB5434">
              <w:rPr>
                <w:b/>
              </w:rPr>
              <w:t>Time</w:t>
            </w:r>
          </w:p>
        </w:tc>
        <w:tc>
          <w:tcPr>
            <w:tcW w:w="833" w:type="pct"/>
            <w:vAlign w:val="center"/>
          </w:tcPr>
          <w:p w14:paraId="317EE7E1" w14:textId="77777777" w:rsidR="00AB3E79" w:rsidRPr="00EB5434" w:rsidRDefault="00AB3E79" w:rsidP="00AB3E79">
            <w:pPr>
              <w:tabs>
                <w:tab w:val="left" w:pos="3600"/>
                <w:tab w:val="right" w:pos="8280"/>
              </w:tabs>
              <w:spacing w:before="120" w:after="120"/>
              <w:jc w:val="center"/>
              <w:rPr>
                <w:b/>
              </w:rPr>
            </w:pPr>
            <w:r w:rsidRPr="00EB5434">
              <w:rPr>
                <w:b/>
              </w:rPr>
              <w:t>Sunday</w:t>
            </w:r>
          </w:p>
        </w:tc>
        <w:tc>
          <w:tcPr>
            <w:tcW w:w="833" w:type="pct"/>
            <w:vAlign w:val="center"/>
          </w:tcPr>
          <w:p w14:paraId="6C926BB7" w14:textId="77777777" w:rsidR="00AB3E79" w:rsidRPr="00EB5434" w:rsidRDefault="00AB3E79" w:rsidP="00AB3E79">
            <w:pPr>
              <w:tabs>
                <w:tab w:val="left" w:pos="3600"/>
                <w:tab w:val="right" w:pos="8280"/>
              </w:tabs>
              <w:spacing w:before="120" w:after="120"/>
              <w:jc w:val="center"/>
              <w:rPr>
                <w:b/>
              </w:rPr>
            </w:pPr>
            <w:r w:rsidRPr="00EB5434">
              <w:rPr>
                <w:b/>
              </w:rPr>
              <w:t>Monday</w:t>
            </w:r>
          </w:p>
        </w:tc>
        <w:tc>
          <w:tcPr>
            <w:tcW w:w="833" w:type="pct"/>
            <w:vAlign w:val="center"/>
          </w:tcPr>
          <w:p w14:paraId="483B4889" w14:textId="77777777" w:rsidR="00AB3E79" w:rsidRPr="00EB5434" w:rsidRDefault="00AB3E79" w:rsidP="00AB3E79">
            <w:pPr>
              <w:tabs>
                <w:tab w:val="left" w:pos="3600"/>
                <w:tab w:val="right" w:pos="8280"/>
              </w:tabs>
              <w:spacing w:before="120" w:after="120"/>
              <w:jc w:val="center"/>
              <w:rPr>
                <w:b/>
              </w:rPr>
            </w:pPr>
            <w:r w:rsidRPr="00EB5434">
              <w:rPr>
                <w:b/>
              </w:rPr>
              <w:t>Tuesday</w:t>
            </w:r>
          </w:p>
        </w:tc>
        <w:tc>
          <w:tcPr>
            <w:tcW w:w="833" w:type="pct"/>
            <w:vAlign w:val="center"/>
          </w:tcPr>
          <w:p w14:paraId="255A8FC1" w14:textId="77777777" w:rsidR="00AB3E79" w:rsidRPr="00EB5434" w:rsidRDefault="00AB3E79" w:rsidP="00AB3E79">
            <w:pPr>
              <w:tabs>
                <w:tab w:val="left" w:pos="3600"/>
                <w:tab w:val="right" w:pos="8280"/>
              </w:tabs>
              <w:spacing w:before="120" w:after="120"/>
              <w:jc w:val="center"/>
              <w:rPr>
                <w:b/>
              </w:rPr>
            </w:pPr>
            <w:r w:rsidRPr="00EB5434">
              <w:rPr>
                <w:b/>
              </w:rPr>
              <w:t>Wednesday</w:t>
            </w:r>
          </w:p>
        </w:tc>
        <w:tc>
          <w:tcPr>
            <w:tcW w:w="833" w:type="pct"/>
            <w:vAlign w:val="center"/>
          </w:tcPr>
          <w:p w14:paraId="1E49ACBE" w14:textId="77777777" w:rsidR="00AB3E79" w:rsidRPr="00EB5434" w:rsidRDefault="00AB3E79" w:rsidP="00AB3E79">
            <w:pPr>
              <w:tabs>
                <w:tab w:val="left" w:pos="3600"/>
                <w:tab w:val="right" w:pos="8280"/>
              </w:tabs>
              <w:spacing w:before="120" w:after="120"/>
              <w:jc w:val="center"/>
              <w:rPr>
                <w:b/>
              </w:rPr>
            </w:pPr>
            <w:r w:rsidRPr="00EB5434">
              <w:rPr>
                <w:b/>
              </w:rPr>
              <w:t>Thursday</w:t>
            </w:r>
          </w:p>
        </w:tc>
      </w:tr>
      <w:tr w:rsidR="00AB3E79" w14:paraId="0423A4D6" w14:textId="77777777" w:rsidTr="00AA69E3">
        <w:trPr>
          <w:trHeight w:val="692"/>
        </w:trPr>
        <w:tc>
          <w:tcPr>
            <w:tcW w:w="833" w:type="pct"/>
          </w:tcPr>
          <w:p w14:paraId="16797C47" w14:textId="45A87DFD" w:rsidR="00AB3E79" w:rsidRDefault="003971CB" w:rsidP="00927B4C">
            <w:pPr>
              <w:tabs>
                <w:tab w:val="left" w:pos="3600"/>
                <w:tab w:val="right" w:pos="8280"/>
              </w:tabs>
            </w:pPr>
            <w:r>
              <w:t>1.</w:t>
            </w:r>
          </w:p>
        </w:tc>
        <w:tc>
          <w:tcPr>
            <w:tcW w:w="833" w:type="pct"/>
          </w:tcPr>
          <w:p w14:paraId="4DA16750" w14:textId="77777777" w:rsidR="00AB3E79" w:rsidRDefault="00AB3E79" w:rsidP="00AB3E79">
            <w:pPr>
              <w:tabs>
                <w:tab w:val="left" w:pos="3600"/>
                <w:tab w:val="right" w:pos="8280"/>
              </w:tabs>
            </w:pPr>
          </w:p>
        </w:tc>
        <w:tc>
          <w:tcPr>
            <w:tcW w:w="833" w:type="pct"/>
          </w:tcPr>
          <w:p w14:paraId="440558C1" w14:textId="77777777" w:rsidR="00AB3E79" w:rsidRDefault="00AB3E79" w:rsidP="00AB3E79">
            <w:pPr>
              <w:tabs>
                <w:tab w:val="left" w:pos="3600"/>
                <w:tab w:val="right" w:pos="8280"/>
              </w:tabs>
            </w:pPr>
          </w:p>
        </w:tc>
        <w:tc>
          <w:tcPr>
            <w:tcW w:w="833" w:type="pct"/>
          </w:tcPr>
          <w:p w14:paraId="1C2AC526" w14:textId="77777777" w:rsidR="00AB3E79" w:rsidRDefault="00AB3E79" w:rsidP="00AB3E79">
            <w:pPr>
              <w:tabs>
                <w:tab w:val="left" w:pos="3600"/>
                <w:tab w:val="right" w:pos="8280"/>
              </w:tabs>
            </w:pPr>
          </w:p>
        </w:tc>
        <w:tc>
          <w:tcPr>
            <w:tcW w:w="833" w:type="pct"/>
          </w:tcPr>
          <w:p w14:paraId="2FD9FEE6" w14:textId="77777777" w:rsidR="00AB3E79" w:rsidRDefault="00AB3E79" w:rsidP="00AB3E79">
            <w:pPr>
              <w:tabs>
                <w:tab w:val="left" w:pos="3600"/>
                <w:tab w:val="right" w:pos="8280"/>
              </w:tabs>
            </w:pPr>
          </w:p>
        </w:tc>
        <w:tc>
          <w:tcPr>
            <w:tcW w:w="833" w:type="pct"/>
          </w:tcPr>
          <w:p w14:paraId="59148AF4" w14:textId="77777777" w:rsidR="00AB3E79" w:rsidRDefault="00AB3E79" w:rsidP="00AB3E79">
            <w:pPr>
              <w:tabs>
                <w:tab w:val="left" w:pos="3600"/>
                <w:tab w:val="right" w:pos="8280"/>
              </w:tabs>
            </w:pPr>
          </w:p>
        </w:tc>
      </w:tr>
      <w:tr w:rsidR="00AB3E79" w14:paraId="649B30A7" w14:textId="77777777" w:rsidTr="00AA69E3">
        <w:trPr>
          <w:trHeight w:val="710"/>
        </w:trPr>
        <w:tc>
          <w:tcPr>
            <w:tcW w:w="833" w:type="pct"/>
          </w:tcPr>
          <w:p w14:paraId="66775253" w14:textId="6BF63404" w:rsidR="00AB3E79" w:rsidRDefault="003971CB" w:rsidP="00927B4C">
            <w:pPr>
              <w:tabs>
                <w:tab w:val="left" w:pos="3600"/>
                <w:tab w:val="right" w:pos="8280"/>
              </w:tabs>
            </w:pPr>
            <w:r>
              <w:t>2.</w:t>
            </w:r>
          </w:p>
        </w:tc>
        <w:tc>
          <w:tcPr>
            <w:tcW w:w="833" w:type="pct"/>
          </w:tcPr>
          <w:p w14:paraId="0A9E16EB" w14:textId="77777777" w:rsidR="00AB3E79" w:rsidRDefault="00AB3E79" w:rsidP="00AB3E79">
            <w:pPr>
              <w:tabs>
                <w:tab w:val="left" w:pos="3600"/>
                <w:tab w:val="right" w:pos="8280"/>
              </w:tabs>
            </w:pPr>
          </w:p>
        </w:tc>
        <w:tc>
          <w:tcPr>
            <w:tcW w:w="833" w:type="pct"/>
          </w:tcPr>
          <w:p w14:paraId="6DE1E3E6" w14:textId="77777777" w:rsidR="00AB3E79" w:rsidRDefault="00AB3E79" w:rsidP="00AB3E79">
            <w:pPr>
              <w:tabs>
                <w:tab w:val="left" w:pos="3600"/>
                <w:tab w:val="right" w:pos="8280"/>
              </w:tabs>
            </w:pPr>
          </w:p>
        </w:tc>
        <w:tc>
          <w:tcPr>
            <w:tcW w:w="833" w:type="pct"/>
          </w:tcPr>
          <w:p w14:paraId="0DF0E70B" w14:textId="77777777" w:rsidR="00AB3E79" w:rsidRDefault="00AB3E79" w:rsidP="00AB3E79">
            <w:pPr>
              <w:tabs>
                <w:tab w:val="left" w:pos="3600"/>
                <w:tab w:val="right" w:pos="8280"/>
              </w:tabs>
            </w:pPr>
          </w:p>
        </w:tc>
        <w:tc>
          <w:tcPr>
            <w:tcW w:w="833" w:type="pct"/>
          </w:tcPr>
          <w:p w14:paraId="6DDC4777" w14:textId="77777777" w:rsidR="00AB3E79" w:rsidRDefault="00AB3E79" w:rsidP="00AB3E79">
            <w:pPr>
              <w:tabs>
                <w:tab w:val="left" w:pos="3600"/>
                <w:tab w:val="right" w:pos="8280"/>
              </w:tabs>
            </w:pPr>
          </w:p>
        </w:tc>
        <w:tc>
          <w:tcPr>
            <w:tcW w:w="833" w:type="pct"/>
          </w:tcPr>
          <w:p w14:paraId="36AEA275" w14:textId="77777777" w:rsidR="00AB3E79" w:rsidRDefault="00AB3E79" w:rsidP="00AB3E79">
            <w:pPr>
              <w:tabs>
                <w:tab w:val="left" w:pos="3600"/>
                <w:tab w:val="right" w:pos="8280"/>
              </w:tabs>
            </w:pPr>
          </w:p>
        </w:tc>
      </w:tr>
      <w:tr w:rsidR="00AB3E79" w14:paraId="77045282" w14:textId="77777777" w:rsidTr="00AA69E3">
        <w:trPr>
          <w:trHeight w:val="701"/>
        </w:trPr>
        <w:tc>
          <w:tcPr>
            <w:tcW w:w="833" w:type="pct"/>
          </w:tcPr>
          <w:p w14:paraId="30A661D1" w14:textId="5F3666E0" w:rsidR="00AB3E79" w:rsidRDefault="003971CB" w:rsidP="00927B4C">
            <w:pPr>
              <w:tabs>
                <w:tab w:val="left" w:pos="3600"/>
                <w:tab w:val="right" w:pos="8280"/>
              </w:tabs>
            </w:pPr>
            <w:r>
              <w:t>3.</w:t>
            </w:r>
          </w:p>
        </w:tc>
        <w:tc>
          <w:tcPr>
            <w:tcW w:w="833" w:type="pct"/>
          </w:tcPr>
          <w:p w14:paraId="7A035F05" w14:textId="77777777" w:rsidR="00AB3E79" w:rsidRDefault="00AB3E79" w:rsidP="00AB3E79">
            <w:pPr>
              <w:tabs>
                <w:tab w:val="left" w:pos="3600"/>
                <w:tab w:val="right" w:pos="8280"/>
              </w:tabs>
            </w:pPr>
          </w:p>
        </w:tc>
        <w:tc>
          <w:tcPr>
            <w:tcW w:w="833" w:type="pct"/>
          </w:tcPr>
          <w:p w14:paraId="6E6149AF" w14:textId="77777777" w:rsidR="00AB3E79" w:rsidRDefault="00AB3E79" w:rsidP="00AB3E79">
            <w:pPr>
              <w:tabs>
                <w:tab w:val="left" w:pos="3600"/>
                <w:tab w:val="right" w:pos="8280"/>
              </w:tabs>
            </w:pPr>
          </w:p>
        </w:tc>
        <w:tc>
          <w:tcPr>
            <w:tcW w:w="833" w:type="pct"/>
          </w:tcPr>
          <w:p w14:paraId="2554BCFB" w14:textId="77777777" w:rsidR="00AB3E79" w:rsidRDefault="00AB3E79" w:rsidP="00AB3E79">
            <w:pPr>
              <w:tabs>
                <w:tab w:val="left" w:pos="3600"/>
                <w:tab w:val="right" w:pos="8280"/>
              </w:tabs>
            </w:pPr>
          </w:p>
        </w:tc>
        <w:tc>
          <w:tcPr>
            <w:tcW w:w="833" w:type="pct"/>
          </w:tcPr>
          <w:p w14:paraId="3EE2AD25" w14:textId="77777777" w:rsidR="00AB3E79" w:rsidRDefault="00AB3E79" w:rsidP="00AB3E79">
            <w:pPr>
              <w:tabs>
                <w:tab w:val="left" w:pos="3600"/>
                <w:tab w:val="right" w:pos="8280"/>
              </w:tabs>
            </w:pPr>
          </w:p>
        </w:tc>
        <w:tc>
          <w:tcPr>
            <w:tcW w:w="833" w:type="pct"/>
          </w:tcPr>
          <w:p w14:paraId="1919349E" w14:textId="77777777" w:rsidR="00AB3E79" w:rsidRDefault="00AB3E79" w:rsidP="00AB3E79">
            <w:pPr>
              <w:tabs>
                <w:tab w:val="left" w:pos="3600"/>
                <w:tab w:val="right" w:pos="8280"/>
              </w:tabs>
            </w:pPr>
          </w:p>
        </w:tc>
      </w:tr>
      <w:tr w:rsidR="00AB3E79" w14:paraId="2250BB28" w14:textId="77777777" w:rsidTr="00AA69E3">
        <w:trPr>
          <w:trHeight w:val="728"/>
        </w:trPr>
        <w:tc>
          <w:tcPr>
            <w:tcW w:w="833" w:type="pct"/>
          </w:tcPr>
          <w:p w14:paraId="7BDE3F82" w14:textId="45158F18" w:rsidR="00AB3E79" w:rsidRPr="00927B4C" w:rsidRDefault="003971CB" w:rsidP="00AB3E79">
            <w:pPr>
              <w:tabs>
                <w:tab w:val="left" w:pos="3600"/>
                <w:tab w:val="right" w:pos="8280"/>
              </w:tabs>
            </w:pPr>
            <w:r>
              <w:t>4.</w:t>
            </w:r>
          </w:p>
        </w:tc>
        <w:tc>
          <w:tcPr>
            <w:tcW w:w="833" w:type="pct"/>
          </w:tcPr>
          <w:p w14:paraId="183748DA" w14:textId="77777777" w:rsidR="00AB3E79" w:rsidRDefault="00AB3E79" w:rsidP="00AB3E79">
            <w:pPr>
              <w:tabs>
                <w:tab w:val="left" w:pos="3600"/>
                <w:tab w:val="right" w:pos="8280"/>
              </w:tabs>
            </w:pPr>
          </w:p>
        </w:tc>
        <w:tc>
          <w:tcPr>
            <w:tcW w:w="833" w:type="pct"/>
          </w:tcPr>
          <w:p w14:paraId="1BF298F5" w14:textId="77777777" w:rsidR="00AB3E79" w:rsidRDefault="00AB3E79" w:rsidP="00AB3E79">
            <w:pPr>
              <w:tabs>
                <w:tab w:val="left" w:pos="3600"/>
                <w:tab w:val="right" w:pos="8280"/>
              </w:tabs>
            </w:pPr>
          </w:p>
        </w:tc>
        <w:tc>
          <w:tcPr>
            <w:tcW w:w="833" w:type="pct"/>
          </w:tcPr>
          <w:p w14:paraId="44E2A69A" w14:textId="77777777" w:rsidR="00AB3E79" w:rsidRDefault="00AB3E79" w:rsidP="00AB3E79">
            <w:pPr>
              <w:tabs>
                <w:tab w:val="left" w:pos="3600"/>
                <w:tab w:val="right" w:pos="8280"/>
              </w:tabs>
            </w:pPr>
          </w:p>
        </w:tc>
        <w:tc>
          <w:tcPr>
            <w:tcW w:w="833" w:type="pct"/>
          </w:tcPr>
          <w:p w14:paraId="461E333E" w14:textId="77777777" w:rsidR="00AB3E79" w:rsidRDefault="00AB3E79" w:rsidP="00AB3E79">
            <w:pPr>
              <w:tabs>
                <w:tab w:val="left" w:pos="3600"/>
                <w:tab w:val="right" w:pos="8280"/>
              </w:tabs>
            </w:pPr>
          </w:p>
        </w:tc>
        <w:tc>
          <w:tcPr>
            <w:tcW w:w="833" w:type="pct"/>
          </w:tcPr>
          <w:p w14:paraId="0FA0AE70" w14:textId="77777777" w:rsidR="00AB3E79" w:rsidRDefault="00AB3E79" w:rsidP="00AB3E79">
            <w:pPr>
              <w:tabs>
                <w:tab w:val="left" w:pos="3600"/>
                <w:tab w:val="right" w:pos="8280"/>
              </w:tabs>
            </w:pPr>
          </w:p>
        </w:tc>
      </w:tr>
      <w:tr w:rsidR="00AB3E79" w14:paraId="0FE2DB21" w14:textId="77777777" w:rsidTr="00AA69E3">
        <w:trPr>
          <w:trHeight w:val="701"/>
        </w:trPr>
        <w:tc>
          <w:tcPr>
            <w:tcW w:w="833" w:type="pct"/>
          </w:tcPr>
          <w:p w14:paraId="0E28B76A" w14:textId="671F5EE3" w:rsidR="00AB3E79" w:rsidRDefault="003971CB" w:rsidP="00AB3E79">
            <w:pPr>
              <w:tabs>
                <w:tab w:val="left" w:pos="3600"/>
                <w:tab w:val="right" w:pos="8280"/>
              </w:tabs>
            </w:pPr>
            <w:r>
              <w:t>5.</w:t>
            </w:r>
          </w:p>
        </w:tc>
        <w:tc>
          <w:tcPr>
            <w:tcW w:w="833" w:type="pct"/>
          </w:tcPr>
          <w:p w14:paraId="4B1114BB" w14:textId="77777777" w:rsidR="00AB3E79" w:rsidRDefault="00AB3E79" w:rsidP="00AB3E79">
            <w:pPr>
              <w:tabs>
                <w:tab w:val="left" w:pos="3600"/>
                <w:tab w:val="right" w:pos="8280"/>
              </w:tabs>
            </w:pPr>
          </w:p>
        </w:tc>
        <w:tc>
          <w:tcPr>
            <w:tcW w:w="833" w:type="pct"/>
          </w:tcPr>
          <w:p w14:paraId="69551EC0" w14:textId="77777777" w:rsidR="00AB3E79" w:rsidRDefault="00AB3E79" w:rsidP="00AB3E79">
            <w:pPr>
              <w:tabs>
                <w:tab w:val="left" w:pos="3600"/>
                <w:tab w:val="right" w:pos="8280"/>
              </w:tabs>
            </w:pPr>
          </w:p>
        </w:tc>
        <w:tc>
          <w:tcPr>
            <w:tcW w:w="833" w:type="pct"/>
          </w:tcPr>
          <w:p w14:paraId="01899D45" w14:textId="77777777" w:rsidR="00AB3E79" w:rsidRDefault="00AB3E79" w:rsidP="00AB3E79">
            <w:pPr>
              <w:tabs>
                <w:tab w:val="left" w:pos="3600"/>
                <w:tab w:val="right" w:pos="8280"/>
              </w:tabs>
            </w:pPr>
          </w:p>
        </w:tc>
        <w:tc>
          <w:tcPr>
            <w:tcW w:w="833" w:type="pct"/>
          </w:tcPr>
          <w:p w14:paraId="17631AAA" w14:textId="77777777" w:rsidR="00AB3E79" w:rsidRDefault="00AB3E79" w:rsidP="00AB3E79">
            <w:pPr>
              <w:tabs>
                <w:tab w:val="left" w:pos="3600"/>
                <w:tab w:val="right" w:pos="8280"/>
              </w:tabs>
            </w:pPr>
          </w:p>
        </w:tc>
        <w:tc>
          <w:tcPr>
            <w:tcW w:w="833" w:type="pct"/>
          </w:tcPr>
          <w:p w14:paraId="5002A0E2" w14:textId="77777777" w:rsidR="00AB3E79" w:rsidRDefault="00AB3E79" w:rsidP="00AB3E79">
            <w:pPr>
              <w:tabs>
                <w:tab w:val="left" w:pos="3600"/>
                <w:tab w:val="right" w:pos="8280"/>
              </w:tabs>
            </w:pPr>
          </w:p>
        </w:tc>
      </w:tr>
      <w:tr w:rsidR="00AB3E79" w14:paraId="323F1855" w14:textId="77777777" w:rsidTr="00AA69E3">
        <w:trPr>
          <w:trHeight w:val="710"/>
        </w:trPr>
        <w:tc>
          <w:tcPr>
            <w:tcW w:w="833" w:type="pct"/>
          </w:tcPr>
          <w:p w14:paraId="0CFD34B1" w14:textId="39881C22" w:rsidR="00AB3E79" w:rsidRDefault="003971CB" w:rsidP="00927B4C">
            <w:pPr>
              <w:tabs>
                <w:tab w:val="left" w:pos="3600"/>
                <w:tab w:val="right" w:pos="8280"/>
              </w:tabs>
            </w:pPr>
            <w:r>
              <w:t>6.</w:t>
            </w:r>
          </w:p>
        </w:tc>
        <w:tc>
          <w:tcPr>
            <w:tcW w:w="833" w:type="pct"/>
          </w:tcPr>
          <w:p w14:paraId="68DB2A83" w14:textId="77777777" w:rsidR="00AB3E79" w:rsidRDefault="00AB3E79" w:rsidP="00AB3E79">
            <w:pPr>
              <w:tabs>
                <w:tab w:val="left" w:pos="3600"/>
                <w:tab w:val="right" w:pos="8280"/>
              </w:tabs>
            </w:pPr>
          </w:p>
        </w:tc>
        <w:tc>
          <w:tcPr>
            <w:tcW w:w="833" w:type="pct"/>
          </w:tcPr>
          <w:p w14:paraId="3AFAD6FB" w14:textId="77777777" w:rsidR="00AB3E79" w:rsidRDefault="00AB3E79" w:rsidP="00AB3E79">
            <w:pPr>
              <w:tabs>
                <w:tab w:val="left" w:pos="3600"/>
                <w:tab w:val="right" w:pos="8280"/>
              </w:tabs>
            </w:pPr>
          </w:p>
        </w:tc>
        <w:tc>
          <w:tcPr>
            <w:tcW w:w="833" w:type="pct"/>
          </w:tcPr>
          <w:p w14:paraId="44162A88" w14:textId="77777777" w:rsidR="00AB3E79" w:rsidRDefault="00AB3E79" w:rsidP="00AB3E79">
            <w:pPr>
              <w:tabs>
                <w:tab w:val="left" w:pos="3600"/>
                <w:tab w:val="right" w:pos="8280"/>
              </w:tabs>
            </w:pPr>
          </w:p>
        </w:tc>
        <w:tc>
          <w:tcPr>
            <w:tcW w:w="833" w:type="pct"/>
          </w:tcPr>
          <w:p w14:paraId="216A8AF6" w14:textId="77777777" w:rsidR="00AB3E79" w:rsidRDefault="00AB3E79" w:rsidP="00AB3E79">
            <w:pPr>
              <w:tabs>
                <w:tab w:val="left" w:pos="3600"/>
                <w:tab w:val="right" w:pos="8280"/>
              </w:tabs>
            </w:pPr>
          </w:p>
        </w:tc>
        <w:tc>
          <w:tcPr>
            <w:tcW w:w="833" w:type="pct"/>
          </w:tcPr>
          <w:p w14:paraId="0F61B3E5" w14:textId="77777777" w:rsidR="00AB3E79" w:rsidRDefault="00AB3E79" w:rsidP="00AB3E79">
            <w:pPr>
              <w:tabs>
                <w:tab w:val="left" w:pos="3600"/>
                <w:tab w:val="right" w:pos="8280"/>
              </w:tabs>
            </w:pPr>
          </w:p>
        </w:tc>
      </w:tr>
      <w:tr w:rsidR="00AB3E79" w14:paraId="338F0F70" w14:textId="77777777" w:rsidTr="00AA69E3">
        <w:trPr>
          <w:trHeight w:val="701"/>
        </w:trPr>
        <w:tc>
          <w:tcPr>
            <w:tcW w:w="833" w:type="pct"/>
          </w:tcPr>
          <w:p w14:paraId="39953AF0" w14:textId="35AC0CE2" w:rsidR="00AB3E79" w:rsidRDefault="003971CB" w:rsidP="00AB3E79">
            <w:pPr>
              <w:tabs>
                <w:tab w:val="left" w:pos="3600"/>
                <w:tab w:val="right" w:pos="8280"/>
              </w:tabs>
            </w:pPr>
            <w:r>
              <w:t>7.</w:t>
            </w:r>
          </w:p>
        </w:tc>
        <w:tc>
          <w:tcPr>
            <w:tcW w:w="833" w:type="pct"/>
          </w:tcPr>
          <w:p w14:paraId="2D02DCA9" w14:textId="77777777" w:rsidR="00AB3E79" w:rsidRDefault="00AB3E79" w:rsidP="00AB3E79">
            <w:pPr>
              <w:tabs>
                <w:tab w:val="left" w:pos="3600"/>
                <w:tab w:val="right" w:pos="8280"/>
              </w:tabs>
            </w:pPr>
          </w:p>
        </w:tc>
        <w:tc>
          <w:tcPr>
            <w:tcW w:w="833" w:type="pct"/>
          </w:tcPr>
          <w:p w14:paraId="61D80035" w14:textId="77777777" w:rsidR="00AB3E79" w:rsidRDefault="00AB3E79" w:rsidP="00AB3E79">
            <w:pPr>
              <w:tabs>
                <w:tab w:val="left" w:pos="3600"/>
                <w:tab w:val="right" w:pos="8280"/>
              </w:tabs>
            </w:pPr>
          </w:p>
        </w:tc>
        <w:tc>
          <w:tcPr>
            <w:tcW w:w="833" w:type="pct"/>
          </w:tcPr>
          <w:p w14:paraId="368CCFAA" w14:textId="77777777" w:rsidR="00AB3E79" w:rsidRDefault="00AB3E79" w:rsidP="00AB3E79">
            <w:pPr>
              <w:tabs>
                <w:tab w:val="left" w:pos="3600"/>
                <w:tab w:val="right" w:pos="8280"/>
              </w:tabs>
            </w:pPr>
          </w:p>
        </w:tc>
        <w:tc>
          <w:tcPr>
            <w:tcW w:w="833" w:type="pct"/>
          </w:tcPr>
          <w:p w14:paraId="53078180" w14:textId="77777777" w:rsidR="00AB3E79" w:rsidRDefault="00AB3E79" w:rsidP="00AB3E79">
            <w:pPr>
              <w:tabs>
                <w:tab w:val="left" w:pos="3600"/>
                <w:tab w:val="right" w:pos="8280"/>
              </w:tabs>
            </w:pPr>
          </w:p>
        </w:tc>
        <w:tc>
          <w:tcPr>
            <w:tcW w:w="833" w:type="pct"/>
          </w:tcPr>
          <w:p w14:paraId="61FFF60C" w14:textId="77777777" w:rsidR="00AB3E79" w:rsidRDefault="00AB3E79" w:rsidP="00AB3E79">
            <w:pPr>
              <w:tabs>
                <w:tab w:val="left" w:pos="3600"/>
                <w:tab w:val="right" w:pos="8280"/>
              </w:tabs>
            </w:pPr>
          </w:p>
        </w:tc>
      </w:tr>
      <w:tr w:rsidR="00AB3E79" w14:paraId="76A6950D" w14:textId="77777777" w:rsidTr="00AA69E3">
        <w:trPr>
          <w:trHeight w:val="818"/>
        </w:trPr>
        <w:tc>
          <w:tcPr>
            <w:tcW w:w="833" w:type="pct"/>
          </w:tcPr>
          <w:p w14:paraId="125016CE" w14:textId="06CEC6AD" w:rsidR="00AB3E79" w:rsidRDefault="00AB3E79" w:rsidP="00AB3E79">
            <w:pPr>
              <w:tabs>
                <w:tab w:val="left" w:pos="3600"/>
                <w:tab w:val="right" w:pos="8280"/>
              </w:tabs>
            </w:pPr>
          </w:p>
        </w:tc>
        <w:tc>
          <w:tcPr>
            <w:tcW w:w="833" w:type="pct"/>
          </w:tcPr>
          <w:p w14:paraId="25878B85" w14:textId="77777777" w:rsidR="00AB3E79" w:rsidRDefault="00AB3E79" w:rsidP="00AB3E79">
            <w:pPr>
              <w:tabs>
                <w:tab w:val="left" w:pos="3600"/>
                <w:tab w:val="right" w:pos="8280"/>
              </w:tabs>
            </w:pPr>
          </w:p>
        </w:tc>
        <w:tc>
          <w:tcPr>
            <w:tcW w:w="833" w:type="pct"/>
          </w:tcPr>
          <w:p w14:paraId="5C002703" w14:textId="77777777" w:rsidR="00AB3E79" w:rsidRDefault="00AB3E79" w:rsidP="00AB3E79">
            <w:pPr>
              <w:tabs>
                <w:tab w:val="left" w:pos="3600"/>
                <w:tab w:val="right" w:pos="8280"/>
              </w:tabs>
            </w:pPr>
          </w:p>
        </w:tc>
        <w:tc>
          <w:tcPr>
            <w:tcW w:w="833" w:type="pct"/>
          </w:tcPr>
          <w:p w14:paraId="0CE572B0" w14:textId="77777777" w:rsidR="00AB3E79" w:rsidRDefault="00AB3E79" w:rsidP="00AB3E79">
            <w:pPr>
              <w:tabs>
                <w:tab w:val="left" w:pos="3600"/>
                <w:tab w:val="right" w:pos="8280"/>
              </w:tabs>
            </w:pPr>
          </w:p>
        </w:tc>
        <w:tc>
          <w:tcPr>
            <w:tcW w:w="833" w:type="pct"/>
          </w:tcPr>
          <w:p w14:paraId="596D802F" w14:textId="77777777" w:rsidR="00AB3E79" w:rsidRDefault="00AB3E79" w:rsidP="00AB3E79">
            <w:pPr>
              <w:tabs>
                <w:tab w:val="left" w:pos="3600"/>
                <w:tab w:val="right" w:pos="8280"/>
              </w:tabs>
            </w:pPr>
          </w:p>
        </w:tc>
        <w:tc>
          <w:tcPr>
            <w:tcW w:w="833" w:type="pct"/>
          </w:tcPr>
          <w:p w14:paraId="58DB7865" w14:textId="77777777" w:rsidR="00AB3E79" w:rsidRDefault="00AB3E79" w:rsidP="00AB3E79">
            <w:pPr>
              <w:tabs>
                <w:tab w:val="left" w:pos="3600"/>
                <w:tab w:val="right" w:pos="8280"/>
              </w:tabs>
            </w:pPr>
          </w:p>
        </w:tc>
      </w:tr>
      <w:tr w:rsidR="00AB3E79" w14:paraId="69317993" w14:textId="77777777" w:rsidTr="00AA69E3">
        <w:trPr>
          <w:trHeight w:val="710"/>
        </w:trPr>
        <w:tc>
          <w:tcPr>
            <w:tcW w:w="833" w:type="pct"/>
          </w:tcPr>
          <w:p w14:paraId="6FB1162C" w14:textId="43CC5771" w:rsidR="00AB3E79" w:rsidRDefault="00AB3E79" w:rsidP="00AB3E79">
            <w:pPr>
              <w:tabs>
                <w:tab w:val="left" w:pos="3600"/>
                <w:tab w:val="right" w:pos="8280"/>
              </w:tabs>
            </w:pPr>
          </w:p>
        </w:tc>
        <w:tc>
          <w:tcPr>
            <w:tcW w:w="833" w:type="pct"/>
          </w:tcPr>
          <w:p w14:paraId="77AC78F6" w14:textId="77777777" w:rsidR="00AB3E79" w:rsidRDefault="00AB3E79" w:rsidP="00AB3E79">
            <w:pPr>
              <w:tabs>
                <w:tab w:val="left" w:pos="3600"/>
                <w:tab w:val="right" w:pos="8280"/>
              </w:tabs>
            </w:pPr>
          </w:p>
        </w:tc>
        <w:tc>
          <w:tcPr>
            <w:tcW w:w="833" w:type="pct"/>
          </w:tcPr>
          <w:p w14:paraId="2EA9739F" w14:textId="77777777" w:rsidR="00AB3E79" w:rsidRDefault="00AB3E79" w:rsidP="00AB3E79">
            <w:pPr>
              <w:tabs>
                <w:tab w:val="left" w:pos="3600"/>
                <w:tab w:val="right" w:pos="8280"/>
              </w:tabs>
            </w:pPr>
          </w:p>
        </w:tc>
        <w:tc>
          <w:tcPr>
            <w:tcW w:w="833" w:type="pct"/>
          </w:tcPr>
          <w:p w14:paraId="35C57726" w14:textId="77777777" w:rsidR="00AB3E79" w:rsidRDefault="00AB3E79" w:rsidP="00AB3E79">
            <w:pPr>
              <w:tabs>
                <w:tab w:val="left" w:pos="3600"/>
                <w:tab w:val="right" w:pos="8280"/>
              </w:tabs>
            </w:pPr>
          </w:p>
        </w:tc>
        <w:tc>
          <w:tcPr>
            <w:tcW w:w="833" w:type="pct"/>
          </w:tcPr>
          <w:p w14:paraId="7378C538" w14:textId="77777777" w:rsidR="00AB3E79" w:rsidRDefault="00AB3E79" w:rsidP="00AB3E79">
            <w:pPr>
              <w:tabs>
                <w:tab w:val="left" w:pos="3600"/>
                <w:tab w:val="right" w:pos="8280"/>
              </w:tabs>
            </w:pPr>
          </w:p>
        </w:tc>
        <w:tc>
          <w:tcPr>
            <w:tcW w:w="833" w:type="pct"/>
          </w:tcPr>
          <w:p w14:paraId="7B32DC11" w14:textId="77777777" w:rsidR="00AB3E79" w:rsidRDefault="00AB3E79" w:rsidP="00AB3E79">
            <w:pPr>
              <w:tabs>
                <w:tab w:val="left" w:pos="3600"/>
                <w:tab w:val="right" w:pos="8280"/>
              </w:tabs>
            </w:pPr>
          </w:p>
        </w:tc>
      </w:tr>
    </w:tbl>
    <w:p w14:paraId="2A11F0EB" w14:textId="77777777" w:rsidR="00AB3E79" w:rsidRDefault="00AB3E79" w:rsidP="00AB3E79">
      <w:pPr>
        <w:tabs>
          <w:tab w:val="left" w:pos="3600"/>
          <w:tab w:val="right" w:pos="8280"/>
        </w:tabs>
      </w:pPr>
    </w:p>
    <w:p w14:paraId="2F8170FF" w14:textId="77777777" w:rsidR="003421AB" w:rsidRDefault="003421AB" w:rsidP="00AB3E79">
      <w:pPr>
        <w:jc w:val="center"/>
        <w:rPr>
          <w:b/>
          <w:color w:val="FF0000"/>
        </w:rPr>
        <w:sectPr w:rsidR="003421AB" w:rsidSect="0047085E">
          <w:headerReference w:type="even" r:id="rId30"/>
          <w:headerReference w:type="default" r:id="rId31"/>
          <w:footerReference w:type="default" r:id="rId32"/>
          <w:headerReference w:type="first" r:id="rId33"/>
          <w:pgSz w:w="11900" w:h="16820" w:code="1"/>
          <w:pgMar w:top="1080" w:right="1080" w:bottom="720" w:left="1440" w:header="720" w:footer="720" w:gutter="0"/>
          <w:cols w:space="720"/>
          <w:docGrid w:linePitch="326"/>
        </w:sectPr>
      </w:pPr>
    </w:p>
    <w:p w14:paraId="12F63D1E" w14:textId="77777777" w:rsidR="00AA69E3" w:rsidRDefault="00AA69E3" w:rsidP="003421AB">
      <w:pPr>
        <w:spacing w:before="120" w:after="120"/>
        <w:rPr>
          <w:b/>
          <w:szCs w:val="24"/>
        </w:rPr>
      </w:pPr>
    </w:p>
    <w:p w14:paraId="6D357C57" w14:textId="2A0BC802" w:rsidR="00672CE2" w:rsidRPr="00320274" w:rsidRDefault="00672CE2" w:rsidP="008C7BFE">
      <w:pPr>
        <w:pStyle w:val="Heading2"/>
      </w:pPr>
      <w:bookmarkStart w:id="80" w:name="_Toc284676405"/>
      <w:bookmarkStart w:id="81" w:name="_Toc284676990"/>
      <w:bookmarkStart w:id="82" w:name="_Toc284683909"/>
      <w:r w:rsidRPr="00320274">
        <w:t>Candidate Observation Guidelines And Forms</w:t>
      </w:r>
      <w:bookmarkEnd w:id="80"/>
      <w:bookmarkEnd w:id="81"/>
      <w:bookmarkEnd w:id="82"/>
    </w:p>
    <w:p w14:paraId="2104B039" w14:textId="126EAA51" w:rsidR="00672CE2" w:rsidRPr="00672CE2" w:rsidRDefault="00672CE2" w:rsidP="00672CE2">
      <w:pPr>
        <w:jc w:val="center"/>
      </w:pPr>
      <w:r>
        <w:rPr>
          <w:b/>
        </w:rPr>
        <w:t>(U</w:t>
      </w:r>
      <w:r w:rsidRPr="00E67E81">
        <w:rPr>
          <w:b/>
        </w:rPr>
        <w:t>se</w:t>
      </w:r>
      <w:r>
        <w:rPr>
          <w:b/>
        </w:rPr>
        <w:t>d</w:t>
      </w:r>
      <w:r w:rsidRPr="00E67E81">
        <w:rPr>
          <w:b/>
        </w:rPr>
        <w:t xml:space="preserve"> When Observing Other Classrooms</w:t>
      </w:r>
      <w:r>
        <w:rPr>
          <w:b/>
        </w:rPr>
        <w:t>)</w:t>
      </w:r>
    </w:p>
    <w:p w14:paraId="46D3593D" w14:textId="202E1592" w:rsidR="00AA69E3" w:rsidRPr="00AA69E3" w:rsidRDefault="00AA69E3" w:rsidP="003421AB">
      <w:pPr>
        <w:spacing w:before="60" w:after="60"/>
        <w:rPr>
          <w:b/>
          <w:szCs w:val="24"/>
        </w:rPr>
      </w:pPr>
      <w:r w:rsidRPr="00AA69E3">
        <w:rPr>
          <w:b/>
          <w:szCs w:val="24"/>
        </w:rPr>
        <w:t>Task 1: Observing Classroom Management</w:t>
      </w:r>
    </w:p>
    <w:p w14:paraId="7CB061C0" w14:textId="77777777" w:rsidR="003421AB" w:rsidRDefault="003421AB" w:rsidP="003421AB">
      <w:pPr>
        <w:spacing w:before="60" w:after="60"/>
        <w:rPr>
          <w:szCs w:val="24"/>
        </w:rPr>
      </w:pPr>
      <w:r>
        <w:rPr>
          <w:szCs w:val="24"/>
        </w:rPr>
        <w:t>Several factors should be noted during these observations: What is the general atmosphere of the classroom itself? What kind and how many interpersonal actions take place?</w:t>
      </w:r>
    </w:p>
    <w:p w14:paraId="15A2ED3A" w14:textId="77777777" w:rsidR="003421AB" w:rsidRDefault="003421AB" w:rsidP="00B940A5">
      <w:pPr>
        <w:numPr>
          <w:ilvl w:val="0"/>
          <w:numId w:val="35"/>
        </w:numPr>
        <w:spacing w:before="60" w:after="60"/>
        <w:rPr>
          <w:szCs w:val="24"/>
        </w:rPr>
      </w:pPr>
      <w:r>
        <w:rPr>
          <w:szCs w:val="24"/>
        </w:rPr>
        <w:t>General classroom environment</w:t>
      </w:r>
    </w:p>
    <w:p w14:paraId="267381E5" w14:textId="77777777" w:rsidR="003421AB" w:rsidRDefault="003421AB" w:rsidP="00B940A5">
      <w:pPr>
        <w:numPr>
          <w:ilvl w:val="1"/>
          <w:numId w:val="35"/>
        </w:numPr>
        <w:spacing w:before="60" w:after="60"/>
        <w:rPr>
          <w:szCs w:val="24"/>
        </w:rPr>
      </w:pPr>
      <w:r>
        <w:rPr>
          <w:szCs w:val="24"/>
        </w:rPr>
        <w:t>How does the classroom feel – inviting or unfriendly?</w:t>
      </w:r>
    </w:p>
    <w:p w14:paraId="384AEE08" w14:textId="77777777" w:rsidR="003421AB" w:rsidRDefault="003421AB" w:rsidP="00B940A5">
      <w:pPr>
        <w:numPr>
          <w:ilvl w:val="1"/>
          <w:numId w:val="35"/>
        </w:numPr>
        <w:spacing w:before="60" w:after="60"/>
        <w:rPr>
          <w:szCs w:val="24"/>
        </w:rPr>
      </w:pPr>
      <w:r>
        <w:rPr>
          <w:szCs w:val="24"/>
        </w:rPr>
        <w:t>How are</w:t>
      </w:r>
      <w:r w:rsidRPr="008531FE">
        <w:rPr>
          <w:szCs w:val="24"/>
        </w:rPr>
        <w:t xml:space="preserve"> samples of student work displayed</w:t>
      </w:r>
      <w:r>
        <w:rPr>
          <w:szCs w:val="24"/>
        </w:rPr>
        <w:t xml:space="preserve"> throughout the classroom</w:t>
      </w:r>
      <w:r w:rsidRPr="008531FE">
        <w:rPr>
          <w:szCs w:val="24"/>
        </w:rPr>
        <w:t>?</w:t>
      </w:r>
    </w:p>
    <w:p w14:paraId="2D9A7975" w14:textId="4EF6AB79" w:rsidR="003421AB" w:rsidRPr="008531FE" w:rsidRDefault="003421AB" w:rsidP="00B940A5">
      <w:pPr>
        <w:numPr>
          <w:ilvl w:val="1"/>
          <w:numId w:val="35"/>
        </w:numPr>
        <w:spacing w:before="60" w:after="60"/>
        <w:rPr>
          <w:szCs w:val="24"/>
        </w:rPr>
      </w:pPr>
      <w:r w:rsidRPr="008531FE">
        <w:rPr>
          <w:szCs w:val="24"/>
        </w:rPr>
        <w:t xml:space="preserve">How are </w:t>
      </w:r>
      <w:r>
        <w:rPr>
          <w:szCs w:val="24"/>
        </w:rPr>
        <w:t>artifacts of the subject area</w:t>
      </w:r>
      <w:r w:rsidRPr="008531FE">
        <w:rPr>
          <w:szCs w:val="24"/>
        </w:rPr>
        <w:t xml:space="preserve"> display</w:t>
      </w:r>
      <w:r>
        <w:rPr>
          <w:szCs w:val="24"/>
        </w:rPr>
        <w:t>ed</w:t>
      </w:r>
      <w:r w:rsidRPr="008531FE">
        <w:rPr>
          <w:szCs w:val="24"/>
        </w:rPr>
        <w:t>? (</w:t>
      </w:r>
      <w:r w:rsidR="00D709E4">
        <w:rPr>
          <w:szCs w:val="24"/>
        </w:rPr>
        <w:t>e</w:t>
      </w:r>
      <w:r>
        <w:rPr>
          <w:szCs w:val="24"/>
        </w:rPr>
        <w:t xml:space="preserve">.g., </w:t>
      </w:r>
      <w:r w:rsidRPr="008531FE">
        <w:rPr>
          <w:szCs w:val="24"/>
        </w:rPr>
        <w:t>Does it look as if Arabic is taught and learned in the classroom?)</w:t>
      </w:r>
    </w:p>
    <w:p w14:paraId="1A323B19" w14:textId="77777777" w:rsidR="003421AB" w:rsidRDefault="003421AB" w:rsidP="00B940A5">
      <w:pPr>
        <w:numPr>
          <w:ilvl w:val="0"/>
          <w:numId w:val="35"/>
        </w:numPr>
        <w:spacing w:before="60" w:after="60"/>
        <w:rPr>
          <w:szCs w:val="24"/>
        </w:rPr>
      </w:pPr>
      <w:r>
        <w:rPr>
          <w:szCs w:val="24"/>
        </w:rPr>
        <w:t>What kind and how many interactions occur in the classroom? How can interactions be more effective in supporting student learning and understanding?</w:t>
      </w:r>
    </w:p>
    <w:p w14:paraId="1411ED66" w14:textId="77777777" w:rsidR="003421AB" w:rsidRDefault="003421AB" w:rsidP="00B940A5">
      <w:pPr>
        <w:numPr>
          <w:ilvl w:val="1"/>
          <w:numId w:val="35"/>
        </w:numPr>
        <w:spacing w:before="60" w:after="60"/>
        <w:ind w:left="1080" w:hanging="360"/>
        <w:rPr>
          <w:szCs w:val="24"/>
        </w:rPr>
      </w:pPr>
      <w:r>
        <w:rPr>
          <w:szCs w:val="24"/>
        </w:rPr>
        <w:t>Teacher-to-student: How much talking is done by only the teacher during the lesson? Is the talking filled with questions or factual information?</w:t>
      </w:r>
    </w:p>
    <w:p w14:paraId="0ECD2831" w14:textId="77777777" w:rsidR="003421AB" w:rsidRDefault="003421AB" w:rsidP="00B940A5">
      <w:pPr>
        <w:numPr>
          <w:ilvl w:val="1"/>
          <w:numId w:val="35"/>
        </w:numPr>
        <w:spacing w:before="60" w:after="60"/>
        <w:ind w:left="1080" w:hanging="360"/>
        <w:rPr>
          <w:szCs w:val="24"/>
        </w:rPr>
      </w:pPr>
      <w:r>
        <w:rPr>
          <w:szCs w:val="24"/>
        </w:rPr>
        <w:t>Student-to-teacher: How much of an opportunity do the students have to ask questions of the teacher, or are the students merely providing simple answers to closed-ended questions?</w:t>
      </w:r>
    </w:p>
    <w:p w14:paraId="6F8B93E0" w14:textId="77777777" w:rsidR="003421AB" w:rsidRDefault="003421AB" w:rsidP="00B940A5">
      <w:pPr>
        <w:numPr>
          <w:ilvl w:val="1"/>
          <w:numId w:val="35"/>
        </w:numPr>
        <w:spacing w:before="60" w:after="60"/>
        <w:ind w:left="1080" w:hanging="360"/>
        <w:rPr>
          <w:szCs w:val="24"/>
        </w:rPr>
      </w:pPr>
      <w:r>
        <w:rPr>
          <w:szCs w:val="24"/>
        </w:rPr>
        <w:t>Student-to-student: How much and what kinds of opportunities do students have to work collaboratively or to talk to each other about the topic?</w:t>
      </w:r>
    </w:p>
    <w:p w14:paraId="58B4DB6E" w14:textId="77777777" w:rsidR="003421AB" w:rsidRPr="00F60426" w:rsidRDefault="003421AB" w:rsidP="00B940A5">
      <w:pPr>
        <w:numPr>
          <w:ilvl w:val="0"/>
          <w:numId w:val="35"/>
        </w:numPr>
        <w:spacing w:before="60" w:after="60"/>
        <w:rPr>
          <w:szCs w:val="24"/>
        </w:rPr>
      </w:pPr>
      <w:r>
        <w:rPr>
          <w:b/>
          <w:szCs w:val="24"/>
        </w:rPr>
        <w:t>Application:</w:t>
      </w:r>
      <w:r>
        <w:rPr>
          <w:szCs w:val="24"/>
        </w:rPr>
        <w:t xml:space="preserve"> Select at least one management technique that you will implement and report on your progress during Seminar.</w:t>
      </w:r>
    </w:p>
    <w:p w14:paraId="2D52E9E6" w14:textId="77777777" w:rsidR="003421AB" w:rsidRDefault="003421AB" w:rsidP="003421AB">
      <w:pPr>
        <w:spacing w:before="60" w:after="60"/>
        <w:rPr>
          <w:szCs w:val="24"/>
        </w:rPr>
      </w:pPr>
    </w:p>
    <w:tbl>
      <w:tblPr>
        <w:tblStyle w:val="TableGrid"/>
        <w:tblW w:w="0" w:type="auto"/>
        <w:tblLook w:val="04A0" w:firstRow="1" w:lastRow="0" w:firstColumn="1" w:lastColumn="0" w:noHBand="0" w:noVBand="1"/>
      </w:tblPr>
      <w:tblGrid>
        <w:gridCol w:w="1328"/>
        <w:gridCol w:w="2974"/>
        <w:gridCol w:w="5298"/>
      </w:tblGrid>
      <w:tr w:rsidR="003421AB" w14:paraId="75E8CA26" w14:textId="77777777" w:rsidTr="00453896">
        <w:tc>
          <w:tcPr>
            <w:tcW w:w="1365" w:type="dxa"/>
          </w:tcPr>
          <w:p w14:paraId="60E3D559" w14:textId="77777777" w:rsidR="003421AB" w:rsidRDefault="003421AB" w:rsidP="00453896">
            <w:pPr>
              <w:spacing w:before="60" w:after="60"/>
              <w:rPr>
                <w:szCs w:val="24"/>
              </w:rPr>
            </w:pPr>
            <w:r>
              <w:rPr>
                <w:szCs w:val="24"/>
              </w:rPr>
              <w:t>Time</w:t>
            </w:r>
          </w:p>
        </w:tc>
        <w:tc>
          <w:tcPr>
            <w:tcW w:w="3063" w:type="dxa"/>
          </w:tcPr>
          <w:p w14:paraId="1F7CAB66" w14:textId="77777777" w:rsidR="003421AB" w:rsidRDefault="003421AB" w:rsidP="00453896">
            <w:pPr>
              <w:spacing w:before="60" w:after="60"/>
              <w:rPr>
                <w:szCs w:val="24"/>
              </w:rPr>
            </w:pPr>
            <w:r>
              <w:rPr>
                <w:szCs w:val="24"/>
              </w:rPr>
              <w:t>Management Technique or Skill</w:t>
            </w:r>
          </w:p>
        </w:tc>
        <w:tc>
          <w:tcPr>
            <w:tcW w:w="5532" w:type="dxa"/>
          </w:tcPr>
          <w:p w14:paraId="0CC82965" w14:textId="77777777" w:rsidR="003421AB" w:rsidRDefault="003421AB" w:rsidP="00453896">
            <w:pPr>
              <w:spacing w:before="60" w:after="60"/>
              <w:rPr>
                <w:szCs w:val="24"/>
              </w:rPr>
            </w:pPr>
            <w:r>
              <w:rPr>
                <w:szCs w:val="24"/>
              </w:rPr>
              <w:t xml:space="preserve">Comment </w:t>
            </w:r>
          </w:p>
        </w:tc>
      </w:tr>
      <w:tr w:rsidR="003421AB" w14:paraId="5207E3CF" w14:textId="77777777" w:rsidTr="00453896">
        <w:tc>
          <w:tcPr>
            <w:tcW w:w="4428" w:type="dxa"/>
            <w:gridSpan w:val="2"/>
          </w:tcPr>
          <w:p w14:paraId="7EA0186D" w14:textId="77777777" w:rsidR="003421AB" w:rsidRDefault="003421AB" w:rsidP="00453896">
            <w:pPr>
              <w:spacing w:before="60" w:after="60"/>
              <w:rPr>
                <w:szCs w:val="24"/>
              </w:rPr>
            </w:pPr>
            <w:r>
              <w:rPr>
                <w:szCs w:val="24"/>
              </w:rPr>
              <w:t>Environment</w:t>
            </w:r>
          </w:p>
        </w:tc>
        <w:tc>
          <w:tcPr>
            <w:tcW w:w="5532" w:type="dxa"/>
          </w:tcPr>
          <w:p w14:paraId="5ED5FAEB" w14:textId="77777777" w:rsidR="003421AB" w:rsidRDefault="003421AB" w:rsidP="00453896">
            <w:pPr>
              <w:spacing w:before="60" w:after="60"/>
              <w:rPr>
                <w:szCs w:val="24"/>
              </w:rPr>
            </w:pPr>
          </w:p>
        </w:tc>
      </w:tr>
      <w:tr w:rsidR="003421AB" w14:paraId="0BF642BD" w14:textId="77777777" w:rsidTr="00672CE2">
        <w:trPr>
          <w:trHeight w:val="980"/>
        </w:trPr>
        <w:tc>
          <w:tcPr>
            <w:tcW w:w="1365" w:type="dxa"/>
          </w:tcPr>
          <w:p w14:paraId="13BB5F42" w14:textId="77777777" w:rsidR="003421AB" w:rsidRDefault="003421AB" w:rsidP="00453896">
            <w:pPr>
              <w:spacing w:before="60" w:after="60"/>
              <w:rPr>
                <w:szCs w:val="24"/>
              </w:rPr>
            </w:pPr>
          </w:p>
        </w:tc>
        <w:tc>
          <w:tcPr>
            <w:tcW w:w="3063" w:type="dxa"/>
          </w:tcPr>
          <w:p w14:paraId="16421F67" w14:textId="77777777" w:rsidR="003421AB" w:rsidRDefault="003421AB" w:rsidP="00453896">
            <w:pPr>
              <w:spacing w:before="60" w:after="60"/>
              <w:rPr>
                <w:szCs w:val="24"/>
              </w:rPr>
            </w:pPr>
            <w:r>
              <w:rPr>
                <w:szCs w:val="24"/>
              </w:rPr>
              <w:t>General impression of the classroom</w:t>
            </w:r>
          </w:p>
        </w:tc>
        <w:tc>
          <w:tcPr>
            <w:tcW w:w="5532" w:type="dxa"/>
          </w:tcPr>
          <w:p w14:paraId="01BB5D48" w14:textId="77777777" w:rsidR="003421AB" w:rsidRDefault="003421AB" w:rsidP="00453896">
            <w:pPr>
              <w:spacing w:before="60" w:after="60"/>
              <w:rPr>
                <w:szCs w:val="24"/>
              </w:rPr>
            </w:pPr>
          </w:p>
        </w:tc>
      </w:tr>
      <w:tr w:rsidR="003421AB" w14:paraId="280BA277" w14:textId="77777777" w:rsidTr="00672CE2">
        <w:trPr>
          <w:trHeight w:val="980"/>
        </w:trPr>
        <w:tc>
          <w:tcPr>
            <w:tcW w:w="1365" w:type="dxa"/>
          </w:tcPr>
          <w:p w14:paraId="016B0D41" w14:textId="77777777" w:rsidR="003421AB" w:rsidRDefault="003421AB" w:rsidP="00453896">
            <w:pPr>
              <w:spacing w:before="60" w:after="60"/>
              <w:rPr>
                <w:szCs w:val="24"/>
              </w:rPr>
            </w:pPr>
          </w:p>
        </w:tc>
        <w:tc>
          <w:tcPr>
            <w:tcW w:w="3063" w:type="dxa"/>
          </w:tcPr>
          <w:p w14:paraId="02E830C1" w14:textId="77777777" w:rsidR="003421AB" w:rsidRDefault="003421AB" w:rsidP="00453896">
            <w:pPr>
              <w:spacing w:before="60" w:after="60"/>
              <w:rPr>
                <w:szCs w:val="24"/>
              </w:rPr>
            </w:pPr>
            <w:r>
              <w:rPr>
                <w:szCs w:val="24"/>
              </w:rPr>
              <w:t>Display of students’ work</w:t>
            </w:r>
          </w:p>
        </w:tc>
        <w:tc>
          <w:tcPr>
            <w:tcW w:w="5532" w:type="dxa"/>
          </w:tcPr>
          <w:p w14:paraId="20A2FE89" w14:textId="77777777" w:rsidR="003421AB" w:rsidRDefault="003421AB" w:rsidP="00453896">
            <w:pPr>
              <w:spacing w:before="60" w:after="60"/>
              <w:rPr>
                <w:szCs w:val="24"/>
              </w:rPr>
            </w:pPr>
          </w:p>
        </w:tc>
      </w:tr>
      <w:tr w:rsidR="003421AB" w14:paraId="0BF0328A" w14:textId="77777777" w:rsidTr="00453896">
        <w:tc>
          <w:tcPr>
            <w:tcW w:w="4428" w:type="dxa"/>
            <w:gridSpan w:val="2"/>
          </w:tcPr>
          <w:p w14:paraId="61648339" w14:textId="77777777" w:rsidR="003421AB" w:rsidRDefault="003421AB" w:rsidP="00453896">
            <w:pPr>
              <w:spacing w:before="60" w:after="60"/>
              <w:rPr>
                <w:szCs w:val="24"/>
              </w:rPr>
            </w:pPr>
            <w:r>
              <w:rPr>
                <w:szCs w:val="24"/>
              </w:rPr>
              <w:t>Interactions</w:t>
            </w:r>
          </w:p>
        </w:tc>
        <w:tc>
          <w:tcPr>
            <w:tcW w:w="5532" w:type="dxa"/>
          </w:tcPr>
          <w:p w14:paraId="680B134C" w14:textId="77777777" w:rsidR="003421AB" w:rsidRDefault="003421AB" w:rsidP="00453896">
            <w:pPr>
              <w:spacing w:before="60" w:after="60"/>
              <w:rPr>
                <w:szCs w:val="24"/>
              </w:rPr>
            </w:pPr>
          </w:p>
        </w:tc>
      </w:tr>
      <w:tr w:rsidR="003421AB" w14:paraId="6C0A7EF4" w14:textId="77777777" w:rsidTr="00453896">
        <w:trPr>
          <w:trHeight w:val="1070"/>
        </w:trPr>
        <w:tc>
          <w:tcPr>
            <w:tcW w:w="1365" w:type="dxa"/>
          </w:tcPr>
          <w:p w14:paraId="18CF8923" w14:textId="77777777" w:rsidR="003421AB" w:rsidRDefault="003421AB" w:rsidP="00453896">
            <w:pPr>
              <w:spacing w:before="60" w:after="60"/>
              <w:rPr>
                <w:szCs w:val="24"/>
              </w:rPr>
            </w:pPr>
          </w:p>
        </w:tc>
        <w:tc>
          <w:tcPr>
            <w:tcW w:w="3063" w:type="dxa"/>
          </w:tcPr>
          <w:p w14:paraId="6CCCD59C" w14:textId="77777777" w:rsidR="003421AB" w:rsidRDefault="003421AB" w:rsidP="00453896">
            <w:pPr>
              <w:spacing w:before="60" w:after="60"/>
              <w:rPr>
                <w:szCs w:val="24"/>
              </w:rPr>
            </w:pPr>
            <w:r>
              <w:rPr>
                <w:szCs w:val="24"/>
              </w:rPr>
              <w:t xml:space="preserve">Teacher-to-student </w:t>
            </w:r>
          </w:p>
        </w:tc>
        <w:tc>
          <w:tcPr>
            <w:tcW w:w="5532" w:type="dxa"/>
          </w:tcPr>
          <w:p w14:paraId="092BAFF8" w14:textId="77777777" w:rsidR="003421AB" w:rsidRDefault="003421AB" w:rsidP="00453896">
            <w:pPr>
              <w:spacing w:before="60" w:after="60"/>
              <w:rPr>
                <w:szCs w:val="24"/>
              </w:rPr>
            </w:pPr>
          </w:p>
        </w:tc>
      </w:tr>
      <w:tr w:rsidR="003421AB" w14:paraId="68934EAB" w14:textId="77777777" w:rsidTr="00453896">
        <w:trPr>
          <w:trHeight w:val="1070"/>
        </w:trPr>
        <w:tc>
          <w:tcPr>
            <w:tcW w:w="1365" w:type="dxa"/>
          </w:tcPr>
          <w:p w14:paraId="69B549E1" w14:textId="77777777" w:rsidR="003421AB" w:rsidRDefault="003421AB" w:rsidP="00453896">
            <w:pPr>
              <w:spacing w:before="60" w:after="60"/>
              <w:rPr>
                <w:szCs w:val="24"/>
              </w:rPr>
            </w:pPr>
          </w:p>
        </w:tc>
        <w:tc>
          <w:tcPr>
            <w:tcW w:w="3063" w:type="dxa"/>
          </w:tcPr>
          <w:p w14:paraId="6AE024A9" w14:textId="77777777" w:rsidR="003421AB" w:rsidRDefault="003421AB" w:rsidP="00453896">
            <w:pPr>
              <w:spacing w:before="60" w:after="60"/>
              <w:rPr>
                <w:szCs w:val="24"/>
              </w:rPr>
            </w:pPr>
            <w:r>
              <w:rPr>
                <w:szCs w:val="24"/>
              </w:rPr>
              <w:t xml:space="preserve">Student-to-teacher </w:t>
            </w:r>
          </w:p>
        </w:tc>
        <w:tc>
          <w:tcPr>
            <w:tcW w:w="5532" w:type="dxa"/>
          </w:tcPr>
          <w:p w14:paraId="33EB6520" w14:textId="77777777" w:rsidR="003421AB" w:rsidRDefault="003421AB" w:rsidP="00453896">
            <w:pPr>
              <w:spacing w:before="60" w:after="60"/>
              <w:rPr>
                <w:szCs w:val="24"/>
              </w:rPr>
            </w:pPr>
          </w:p>
        </w:tc>
      </w:tr>
      <w:tr w:rsidR="003421AB" w14:paraId="49732858" w14:textId="77777777" w:rsidTr="00453896">
        <w:trPr>
          <w:trHeight w:val="1070"/>
        </w:trPr>
        <w:tc>
          <w:tcPr>
            <w:tcW w:w="1365" w:type="dxa"/>
          </w:tcPr>
          <w:p w14:paraId="763DF259" w14:textId="77777777" w:rsidR="003421AB" w:rsidRDefault="003421AB" w:rsidP="00453896">
            <w:pPr>
              <w:spacing w:before="60" w:after="60"/>
              <w:rPr>
                <w:szCs w:val="24"/>
              </w:rPr>
            </w:pPr>
          </w:p>
        </w:tc>
        <w:tc>
          <w:tcPr>
            <w:tcW w:w="3063" w:type="dxa"/>
          </w:tcPr>
          <w:p w14:paraId="418746AE" w14:textId="77777777" w:rsidR="003421AB" w:rsidRDefault="003421AB" w:rsidP="00453896">
            <w:pPr>
              <w:spacing w:before="60" w:after="60"/>
              <w:rPr>
                <w:szCs w:val="24"/>
              </w:rPr>
            </w:pPr>
            <w:r>
              <w:rPr>
                <w:szCs w:val="24"/>
              </w:rPr>
              <w:t>Student-to-student</w:t>
            </w:r>
          </w:p>
        </w:tc>
        <w:tc>
          <w:tcPr>
            <w:tcW w:w="5532" w:type="dxa"/>
          </w:tcPr>
          <w:p w14:paraId="7DAF4EE8" w14:textId="77777777" w:rsidR="003421AB" w:rsidRDefault="003421AB" w:rsidP="00453896">
            <w:pPr>
              <w:spacing w:before="60" w:after="60"/>
              <w:rPr>
                <w:szCs w:val="24"/>
              </w:rPr>
            </w:pPr>
          </w:p>
        </w:tc>
      </w:tr>
    </w:tbl>
    <w:p w14:paraId="38779589" w14:textId="7AA8C730" w:rsidR="003421AB" w:rsidRDefault="003421AB" w:rsidP="00AA69E3">
      <w:pPr>
        <w:spacing w:before="60" w:after="60"/>
        <w:rPr>
          <w:szCs w:val="24"/>
        </w:rPr>
      </w:pPr>
      <w:r>
        <w:rPr>
          <w:b/>
          <w:szCs w:val="24"/>
        </w:rPr>
        <w:br w:type="page"/>
      </w:r>
      <w:r w:rsidR="00AA69E3">
        <w:rPr>
          <w:b/>
          <w:szCs w:val="24"/>
        </w:rPr>
        <w:lastRenderedPageBreak/>
        <w:t>.</w:t>
      </w:r>
    </w:p>
    <w:p w14:paraId="5FEC9697" w14:textId="1259FB18" w:rsidR="00AA69E3" w:rsidRPr="00AA69E3" w:rsidRDefault="00AA69E3" w:rsidP="003421AB">
      <w:pPr>
        <w:spacing w:before="120" w:after="120"/>
        <w:rPr>
          <w:b/>
          <w:szCs w:val="24"/>
        </w:rPr>
      </w:pPr>
      <w:r>
        <w:rPr>
          <w:b/>
          <w:szCs w:val="24"/>
        </w:rPr>
        <w:t>Task 2: Observing Instructional Strategies</w:t>
      </w:r>
    </w:p>
    <w:p w14:paraId="5EB07532" w14:textId="77777777" w:rsidR="003421AB" w:rsidRDefault="003421AB" w:rsidP="003421AB">
      <w:pPr>
        <w:spacing w:before="120" w:after="120"/>
        <w:rPr>
          <w:szCs w:val="24"/>
        </w:rPr>
      </w:pPr>
      <w:r>
        <w:rPr>
          <w:szCs w:val="24"/>
        </w:rPr>
        <w:t>During the observations of instructional strategies, the focus should be on the lesson structure and how deeply students are engaged in the lesson.</w:t>
      </w:r>
    </w:p>
    <w:p w14:paraId="328CE37F" w14:textId="77777777" w:rsidR="003421AB" w:rsidRDefault="003421AB" w:rsidP="00B940A5">
      <w:pPr>
        <w:numPr>
          <w:ilvl w:val="0"/>
          <w:numId w:val="36"/>
        </w:numPr>
        <w:spacing w:before="60" w:after="60"/>
        <w:rPr>
          <w:szCs w:val="24"/>
        </w:rPr>
      </w:pPr>
      <w:r w:rsidRPr="00D9187C">
        <w:rPr>
          <w:szCs w:val="24"/>
        </w:rPr>
        <w:t>Lesson structure</w:t>
      </w:r>
    </w:p>
    <w:p w14:paraId="62003AEE" w14:textId="77777777" w:rsidR="003421AB" w:rsidRDefault="003421AB" w:rsidP="00B940A5">
      <w:pPr>
        <w:numPr>
          <w:ilvl w:val="1"/>
          <w:numId w:val="36"/>
        </w:numPr>
        <w:spacing w:before="60" w:after="60"/>
        <w:rPr>
          <w:szCs w:val="24"/>
        </w:rPr>
      </w:pPr>
      <w:r>
        <w:rPr>
          <w:szCs w:val="24"/>
        </w:rPr>
        <w:t>Does the lesson plan include a variety of ways to involve students in active learning?</w:t>
      </w:r>
    </w:p>
    <w:p w14:paraId="3DE1945A" w14:textId="77777777" w:rsidR="003421AB" w:rsidRDefault="003421AB" w:rsidP="00B940A5">
      <w:pPr>
        <w:numPr>
          <w:ilvl w:val="1"/>
          <w:numId w:val="36"/>
        </w:numPr>
        <w:spacing w:before="60" w:after="60"/>
        <w:rPr>
          <w:szCs w:val="24"/>
        </w:rPr>
      </w:pPr>
      <w:r>
        <w:rPr>
          <w:szCs w:val="24"/>
        </w:rPr>
        <w:t>Is teacher following the lesson plan?</w:t>
      </w:r>
    </w:p>
    <w:p w14:paraId="12051D03" w14:textId="77777777" w:rsidR="003421AB" w:rsidRDefault="003421AB" w:rsidP="00B940A5">
      <w:pPr>
        <w:numPr>
          <w:ilvl w:val="1"/>
          <w:numId w:val="36"/>
        </w:numPr>
        <w:spacing w:before="60" w:after="60"/>
        <w:rPr>
          <w:szCs w:val="24"/>
        </w:rPr>
      </w:pPr>
      <w:r>
        <w:rPr>
          <w:szCs w:val="24"/>
        </w:rPr>
        <w:t>Does the lesson include specific strategies for student’s diverse needs (rather than just “fast, average, and slower” learners)?</w:t>
      </w:r>
    </w:p>
    <w:p w14:paraId="6936A72C" w14:textId="77777777" w:rsidR="003421AB" w:rsidRDefault="003421AB" w:rsidP="00B940A5">
      <w:pPr>
        <w:numPr>
          <w:ilvl w:val="0"/>
          <w:numId w:val="36"/>
        </w:numPr>
        <w:spacing w:before="60" w:after="60"/>
        <w:rPr>
          <w:szCs w:val="24"/>
        </w:rPr>
      </w:pPr>
      <w:r>
        <w:rPr>
          <w:szCs w:val="24"/>
        </w:rPr>
        <w:t>Student engagement</w:t>
      </w:r>
    </w:p>
    <w:p w14:paraId="70B82DD4" w14:textId="77777777" w:rsidR="003421AB" w:rsidRDefault="003421AB" w:rsidP="00B940A5">
      <w:pPr>
        <w:numPr>
          <w:ilvl w:val="1"/>
          <w:numId w:val="36"/>
        </w:numPr>
        <w:spacing w:before="60" w:after="60"/>
        <w:rPr>
          <w:szCs w:val="24"/>
        </w:rPr>
      </w:pPr>
      <w:r>
        <w:rPr>
          <w:szCs w:val="24"/>
        </w:rPr>
        <w:t>How are students actively participating in the lesson?</w:t>
      </w:r>
    </w:p>
    <w:p w14:paraId="64C31EF7" w14:textId="77777777" w:rsidR="003421AB" w:rsidRDefault="003421AB" w:rsidP="00B940A5">
      <w:pPr>
        <w:numPr>
          <w:ilvl w:val="1"/>
          <w:numId w:val="36"/>
        </w:numPr>
        <w:spacing w:before="60" w:after="60"/>
        <w:rPr>
          <w:szCs w:val="24"/>
        </w:rPr>
      </w:pPr>
      <w:r>
        <w:rPr>
          <w:szCs w:val="24"/>
        </w:rPr>
        <w:t>How are students working together?</w:t>
      </w:r>
    </w:p>
    <w:p w14:paraId="2C87DACC" w14:textId="77777777" w:rsidR="003421AB" w:rsidRDefault="003421AB" w:rsidP="00B940A5">
      <w:pPr>
        <w:numPr>
          <w:ilvl w:val="1"/>
          <w:numId w:val="36"/>
        </w:numPr>
        <w:spacing w:before="60" w:after="60"/>
        <w:rPr>
          <w:szCs w:val="24"/>
        </w:rPr>
      </w:pPr>
      <w:r>
        <w:rPr>
          <w:szCs w:val="24"/>
        </w:rPr>
        <w:t>How frequently does the teacher ask open-ended questions?</w:t>
      </w:r>
    </w:p>
    <w:p w14:paraId="72E1A19E" w14:textId="77777777" w:rsidR="003421AB" w:rsidRPr="00951642" w:rsidRDefault="003421AB" w:rsidP="00B940A5">
      <w:pPr>
        <w:numPr>
          <w:ilvl w:val="0"/>
          <w:numId w:val="36"/>
        </w:numPr>
        <w:spacing w:before="60" w:after="60"/>
        <w:rPr>
          <w:szCs w:val="24"/>
        </w:rPr>
      </w:pPr>
      <w:r w:rsidRPr="00E473C9">
        <w:rPr>
          <w:b/>
          <w:szCs w:val="24"/>
        </w:rPr>
        <w:t>Application:</w:t>
      </w:r>
      <w:r w:rsidRPr="00E473C9">
        <w:rPr>
          <w:szCs w:val="24"/>
        </w:rPr>
        <w:t xml:space="preserve"> </w:t>
      </w:r>
      <w:r>
        <w:rPr>
          <w:szCs w:val="24"/>
        </w:rPr>
        <w:t>Select at least one instructional strategy that you will implement and report on your progress during Seminar.</w:t>
      </w:r>
    </w:p>
    <w:p w14:paraId="55021E9C" w14:textId="77777777" w:rsidR="003421AB" w:rsidRDefault="003421AB" w:rsidP="003421AB">
      <w:pPr>
        <w:rPr>
          <w:b/>
          <w:szCs w:val="24"/>
        </w:rPr>
      </w:pPr>
    </w:p>
    <w:tbl>
      <w:tblPr>
        <w:tblStyle w:val="TableGrid"/>
        <w:tblW w:w="0" w:type="auto"/>
        <w:tblLook w:val="04A0" w:firstRow="1" w:lastRow="0" w:firstColumn="1" w:lastColumn="0" w:noHBand="0" w:noVBand="1"/>
      </w:tblPr>
      <w:tblGrid>
        <w:gridCol w:w="1328"/>
        <w:gridCol w:w="4155"/>
        <w:gridCol w:w="4117"/>
      </w:tblGrid>
      <w:tr w:rsidR="003421AB" w14:paraId="5542C196" w14:textId="77777777" w:rsidTr="00453896">
        <w:tc>
          <w:tcPr>
            <w:tcW w:w="1365" w:type="dxa"/>
          </w:tcPr>
          <w:p w14:paraId="4D5D3C62" w14:textId="77777777" w:rsidR="003421AB" w:rsidRDefault="003421AB" w:rsidP="00453896">
            <w:pPr>
              <w:spacing w:before="60" w:after="60"/>
              <w:rPr>
                <w:szCs w:val="24"/>
              </w:rPr>
            </w:pPr>
            <w:r>
              <w:rPr>
                <w:szCs w:val="24"/>
              </w:rPr>
              <w:t>Time</w:t>
            </w:r>
          </w:p>
        </w:tc>
        <w:tc>
          <w:tcPr>
            <w:tcW w:w="4305" w:type="dxa"/>
          </w:tcPr>
          <w:p w14:paraId="0CE26328" w14:textId="77777777" w:rsidR="003421AB" w:rsidRDefault="003421AB" w:rsidP="00453896">
            <w:pPr>
              <w:spacing w:before="60" w:after="60"/>
              <w:rPr>
                <w:szCs w:val="24"/>
              </w:rPr>
            </w:pPr>
            <w:r>
              <w:rPr>
                <w:szCs w:val="24"/>
              </w:rPr>
              <w:t>Instructional Strategies</w:t>
            </w:r>
          </w:p>
        </w:tc>
        <w:tc>
          <w:tcPr>
            <w:tcW w:w="4290" w:type="dxa"/>
          </w:tcPr>
          <w:p w14:paraId="6402AA0E" w14:textId="77777777" w:rsidR="003421AB" w:rsidRDefault="003421AB" w:rsidP="00453896">
            <w:pPr>
              <w:spacing w:before="60" w:after="60"/>
              <w:rPr>
                <w:szCs w:val="24"/>
              </w:rPr>
            </w:pPr>
            <w:r>
              <w:rPr>
                <w:szCs w:val="24"/>
              </w:rPr>
              <w:t xml:space="preserve">Comment </w:t>
            </w:r>
          </w:p>
        </w:tc>
      </w:tr>
      <w:tr w:rsidR="003421AB" w14:paraId="068BDEA6" w14:textId="77777777" w:rsidTr="00453896">
        <w:tc>
          <w:tcPr>
            <w:tcW w:w="5670" w:type="dxa"/>
            <w:gridSpan w:val="2"/>
          </w:tcPr>
          <w:p w14:paraId="7D0983E9" w14:textId="77777777" w:rsidR="003421AB" w:rsidRDefault="003421AB" w:rsidP="00453896">
            <w:pPr>
              <w:spacing w:before="60" w:after="60"/>
              <w:rPr>
                <w:szCs w:val="24"/>
              </w:rPr>
            </w:pPr>
            <w:r>
              <w:rPr>
                <w:szCs w:val="24"/>
              </w:rPr>
              <w:t>Lesson structure</w:t>
            </w:r>
          </w:p>
        </w:tc>
        <w:tc>
          <w:tcPr>
            <w:tcW w:w="4290" w:type="dxa"/>
          </w:tcPr>
          <w:p w14:paraId="71167B7A" w14:textId="77777777" w:rsidR="003421AB" w:rsidRDefault="003421AB" w:rsidP="00453896">
            <w:pPr>
              <w:spacing w:before="60" w:after="60"/>
              <w:rPr>
                <w:szCs w:val="24"/>
              </w:rPr>
            </w:pPr>
          </w:p>
        </w:tc>
      </w:tr>
      <w:tr w:rsidR="003421AB" w14:paraId="77A54ECA" w14:textId="77777777" w:rsidTr="00AA69E3">
        <w:trPr>
          <w:trHeight w:val="1340"/>
        </w:trPr>
        <w:tc>
          <w:tcPr>
            <w:tcW w:w="1365" w:type="dxa"/>
          </w:tcPr>
          <w:p w14:paraId="3EE94C5D" w14:textId="77777777" w:rsidR="003421AB" w:rsidRDefault="003421AB" w:rsidP="00453896">
            <w:pPr>
              <w:spacing w:before="60" w:after="60"/>
              <w:rPr>
                <w:szCs w:val="24"/>
              </w:rPr>
            </w:pPr>
          </w:p>
        </w:tc>
        <w:tc>
          <w:tcPr>
            <w:tcW w:w="4305" w:type="dxa"/>
          </w:tcPr>
          <w:p w14:paraId="17235F42" w14:textId="77777777" w:rsidR="003421AB" w:rsidRDefault="003421AB" w:rsidP="00453896">
            <w:pPr>
              <w:spacing w:before="60" w:after="60"/>
              <w:rPr>
                <w:szCs w:val="24"/>
              </w:rPr>
            </w:pPr>
            <w:r>
              <w:rPr>
                <w:szCs w:val="24"/>
              </w:rPr>
              <w:t>Active learning</w:t>
            </w:r>
          </w:p>
        </w:tc>
        <w:tc>
          <w:tcPr>
            <w:tcW w:w="4290" w:type="dxa"/>
          </w:tcPr>
          <w:p w14:paraId="430A27CA" w14:textId="77777777" w:rsidR="003421AB" w:rsidRDefault="003421AB" w:rsidP="00453896">
            <w:pPr>
              <w:spacing w:before="60" w:after="60"/>
              <w:rPr>
                <w:szCs w:val="24"/>
              </w:rPr>
            </w:pPr>
          </w:p>
        </w:tc>
      </w:tr>
      <w:tr w:rsidR="003421AB" w14:paraId="0D5C91A3" w14:textId="77777777" w:rsidTr="00AA69E3">
        <w:trPr>
          <w:trHeight w:val="1151"/>
        </w:trPr>
        <w:tc>
          <w:tcPr>
            <w:tcW w:w="1365" w:type="dxa"/>
          </w:tcPr>
          <w:p w14:paraId="1BCC967E" w14:textId="77777777" w:rsidR="003421AB" w:rsidRDefault="003421AB" w:rsidP="00453896">
            <w:pPr>
              <w:spacing w:before="60" w:after="60"/>
              <w:rPr>
                <w:szCs w:val="24"/>
              </w:rPr>
            </w:pPr>
          </w:p>
        </w:tc>
        <w:tc>
          <w:tcPr>
            <w:tcW w:w="4305" w:type="dxa"/>
          </w:tcPr>
          <w:p w14:paraId="12B62409" w14:textId="77777777" w:rsidR="003421AB" w:rsidRDefault="003421AB" w:rsidP="00453896">
            <w:pPr>
              <w:spacing w:before="60" w:after="60"/>
              <w:rPr>
                <w:szCs w:val="24"/>
              </w:rPr>
            </w:pPr>
            <w:r>
              <w:rPr>
                <w:szCs w:val="24"/>
              </w:rPr>
              <w:t>Alignment to lesson plan</w:t>
            </w:r>
          </w:p>
        </w:tc>
        <w:tc>
          <w:tcPr>
            <w:tcW w:w="4290" w:type="dxa"/>
          </w:tcPr>
          <w:p w14:paraId="709132F3" w14:textId="77777777" w:rsidR="003421AB" w:rsidRDefault="003421AB" w:rsidP="00453896">
            <w:pPr>
              <w:spacing w:before="60" w:after="60"/>
              <w:rPr>
                <w:szCs w:val="24"/>
              </w:rPr>
            </w:pPr>
          </w:p>
        </w:tc>
      </w:tr>
      <w:tr w:rsidR="003421AB" w14:paraId="24F35C60" w14:textId="77777777" w:rsidTr="00AA69E3">
        <w:trPr>
          <w:trHeight w:val="1169"/>
        </w:trPr>
        <w:tc>
          <w:tcPr>
            <w:tcW w:w="1365" w:type="dxa"/>
          </w:tcPr>
          <w:p w14:paraId="334BC959" w14:textId="77777777" w:rsidR="003421AB" w:rsidRDefault="003421AB" w:rsidP="00453896">
            <w:pPr>
              <w:spacing w:before="60" w:after="60"/>
              <w:rPr>
                <w:szCs w:val="24"/>
              </w:rPr>
            </w:pPr>
          </w:p>
        </w:tc>
        <w:tc>
          <w:tcPr>
            <w:tcW w:w="4305" w:type="dxa"/>
          </w:tcPr>
          <w:p w14:paraId="7D781878" w14:textId="77777777" w:rsidR="003421AB" w:rsidRDefault="003421AB" w:rsidP="00453896">
            <w:pPr>
              <w:spacing w:before="60" w:after="60"/>
              <w:rPr>
                <w:szCs w:val="24"/>
              </w:rPr>
            </w:pPr>
            <w:r>
              <w:rPr>
                <w:szCs w:val="24"/>
              </w:rPr>
              <w:t>Differentiation</w:t>
            </w:r>
          </w:p>
        </w:tc>
        <w:tc>
          <w:tcPr>
            <w:tcW w:w="4290" w:type="dxa"/>
          </w:tcPr>
          <w:p w14:paraId="034FBC31" w14:textId="77777777" w:rsidR="003421AB" w:rsidRDefault="003421AB" w:rsidP="00453896">
            <w:pPr>
              <w:spacing w:before="60" w:after="60"/>
              <w:rPr>
                <w:szCs w:val="24"/>
              </w:rPr>
            </w:pPr>
          </w:p>
        </w:tc>
      </w:tr>
      <w:tr w:rsidR="003421AB" w14:paraId="525A2E12" w14:textId="77777777" w:rsidTr="00453896">
        <w:tc>
          <w:tcPr>
            <w:tcW w:w="5670" w:type="dxa"/>
            <w:gridSpan w:val="2"/>
          </w:tcPr>
          <w:p w14:paraId="272B87AD" w14:textId="77777777" w:rsidR="003421AB" w:rsidRDefault="003421AB" w:rsidP="00453896">
            <w:pPr>
              <w:spacing w:before="60" w:after="60"/>
              <w:rPr>
                <w:szCs w:val="24"/>
              </w:rPr>
            </w:pPr>
            <w:r>
              <w:rPr>
                <w:szCs w:val="24"/>
              </w:rPr>
              <w:t>Student engagement</w:t>
            </w:r>
          </w:p>
        </w:tc>
        <w:tc>
          <w:tcPr>
            <w:tcW w:w="4290" w:type="dxa"/>
          </w:tcPr>
          <w:p w14:paraId="4C00B630" w14:textId="77777777" w:rsidR="003421AB" w:rsidRDefault="003421AB" w:rsidP="00453896">
            <w:pPr>
              <w:spacing w:before="60" w:after="60"/>
              <w:rPr>
                <w:szCs w:val="24"/>
              </w:rPr>
            </w:pPr>
          </w:p>
        </w:tc>
      </w:tr>
      <w:tr w:rsidR="003421AB" w14:paraId="3F216A47" w14:textId="77777777" w:rsidTr="00453896">
        <w:trPr>
          <w:trHeight w:val="1070"/>
        </w:trPr>
        <w:tc>
          <w:tcPr>
            <w:tcW w:w="1365" w:type="dxa"/>
          </w:tcPr>
          <w:p w14:paraId="68A65230" w14:textId="77777777" w:rsidR="003421AB" w:rsidRDefault="003421AB" w:rsidP="00453896">
            <w:pPr>
              <w:spacing w:before="60" w:after="60"/>
              <w:rPr>
                <w:szCs w:val="24"/>
              </w:rPr>
            </w:pPr>
          </w:p>
        </w:tc>
        <w:tc>
          <w:tcPr>
            <w:tcW w:w="4305" w:type="dxa"/>
          </w:tcPr>
          <w:p w14:paraId="4FABD99F" w14:textId="77777777" w:rsidR="003421AB" w:rsidRDefault="003421AB" w:rsidP="00453896">
            <w:pPr>
              <w:spacing w:before="60" w:after="60"/>
              <w:rPr>
                <w:szCs w:val="24"/>
              </w:rPr>
            </w:pPr>
            <w:r>
              <w:rPr>
                <w:szCs w:val="24"/>
              </w:rPr>
              <w:t xml:space="preserve">Student participation </w:t>
            </w:r>
          </w:p>
        </w:tc>
        <w:tc>
          <w:tcPr>
            <w:tcW w:w="4290" w:type="dxa"/>
          </w:tcPr>
          <w:p w14:paraId="0EC88EF8" w14:textId="77777777" w:rsidR="003421AB" w:rsidRDefault="003421AB" w:rsidP="00453896">
            <w:pPr>
              <w:spacing w:before="60" w:after="60"/>
              <w:rPr>
                <w:szCs w:val="24"/>
              </w:rPr>
            </w:pPr>
          </w:p>
        </w:tc>
      </w:tr>
      <w:tr w:rsidR="003421AB" w14:paraId="557DF502" w14:textId="77777777" w:rsidTr="00453896">
        <w:trPr>
          <w:trHeight w:val="1070"/>
        </w:trPr>
        <w:tc>
          <w:tcPr>
            <w:tcW w:w="1365" w:type="dxa"/>
          </w:tcPr>
          <w:p w14:paraId="7FF709BE" w14:textId="77777777" w:rsidR="003421AB" w:rsidRDefault="003421AB" w:rsidP="00453896">
            <w:pPr>
              <w:spacing w:before="60" w:after="60"/>
              <w:rPr>
                <w:szCs w:val="24"/>
              </w:rPr>
            </w:pPr>
          </w:p>
        </w:tc>
        <w:tc>
          <w:tcPr>
            <w:tcW w:w="4305" w:type="dxa"/>
          </w:tcPr>
          <w:p w14:paraId="433DCA11" w14:textId="77777777" w:rsidR="003421AB" w:rsidRDefault="003421AB" w:rsidP="00453896">
            <w:pPr>
              <w:spacing w:before="60" w:after="60"/>
              <w:rPr>
                <w:szCs w:val="24"/>
              </w:rPr>
            </w:pPr>
            <w:r>
              <w:rPr>
                <w:szCs w:val="24"/>
              </w:rPr>
              <w:t xml:space="preserve">Student collaboration </w:t>
            </w:r>
          </w:p>
        </w:tc>
        <w:tc>
          <w:tcPr>
            <w:tcW w:w="4290" w:type="dxa"/>
          </w:tcPr>
          <w:p w14:paraId="347DB462" w14:textId="77777777" w:rsidR="003421AB" w:rsidRDefault="003421AB" w:rsidP="00453896">
            <w:pPr>
              <w:spacing w:before="60" w:after="60"/>
              <w:rPr>
                <w:szCs w:val="24"/>
              </w:rPr>
            </w:pPr>
          </w:p>
        </w:tc>
      </w:tr>
      <w:tr w:rsidR="003421AB" w14:paraId="32C09739" w14:textId="77777777" w:rsidTr="00453896">
        <w:trPr>
          <w:trHeight w:val="1070"/>
        </w:trPr>
        <w:tc>
          <w:tcPr>
            <w:tcW w:w="1365" w:type="dxa"/>
          </w:tcPr>
          <w:p w14:paraId="5C2D2CA9" w14:textId="77777777" w:rsidR="003421AB" w:rsidRDefault="003421AB" w:rsidP="00453896">
            <w:pPr>
              <w:spacing w:before="60" w:after="60"/>
              <w:rPr>
                <w:szCs w:val="24"/>
              </w:rPr>
            </w:pPr>
          </w:p>
        </w:tc>
        <w:tc>
          <w:tcPr>
            <w:tcW w:w="4305" w:type="dxa"/>
          </w:tcPr>
          <w:p w14:paraId="4C172E8E" w14:textId="77777777" w:rsidR="003421AB" w:rsidRDefault="003421AB" w:rsidP="00453896">
            <w:pPr>
              <w:spacing w:before="60" w:after="60"/>
              <w:rPr>
                <w:szCs w:val="24"/>
              </w:rPr>
            </w:pPr>
            <w:r>
              <w:rPr>
                <w:szCs w:val="24"/>
              </w:rPr>
              <w:t>Open-ended questioning</w:t>
            </w:r>
          </w:p>
        </w:tc>
        <w:tc>
          <w:tcPr>
            <w:tcW w:w="4290" w:type="dxa"/>
          </w:tcPr>
          <w:p w14:paraId="3061CB4A" w14:textId="77777777" w:rsidR="003421AB" w:rsidRDefault="003421AB" w:rsidP="00453896">
            <w:pPr>
              <w:spacing w:before="60" w:after="60"/>
              <w:rPr>
                <w:szCs w:val="24"/>
              </w:rPr>
            </w:pPr>
          </w:p>
        </w:tc>
      </w:tr>
    </w:tbl>
    <w:p w14:paraId="2176282C" w14:textId="7397573B" w:rsidR="003421AB" w:rsidRDefault="003421AB" w:rsidP="003421AB">
      <w:pPr>
        <w:rPr>
          <w:b/>
          <w:szCs w:val="24"/>
        </w:rPr>
      </w:pPr>
      <w:r>
        <w:rPr>
          <w:b/>
          <w:szCs w:val="24"/>
        </w:rPr>
        <w:br w:type="page"/>
      </w:r>
    </w:p>
    <w:p w14:paraId="0287F2B0" w14:textId="77777777" w:rsidR="00AA69E3" w:rsidRDefault="00AA69E3" w:rsidP="003421AB">
      <w:pPr>
        <w:spacing w:before="120" w:after="120"/>
        <w:rPr>
          <w:b/>
          <w:szCs w:val="24"/>
        </w:rPr>
      </w:pPr>
    </w:p>
    <w:p w14:paraId="4CEFD7E1" w14:textId="77777777" w:rsidR="003421AB" w:rsidRPr="00AC0504" w:rsidRDefault="003421AB" w:rsidP="003421AB">
      <w:pPr>
        <w:spacing w:before="120" w:after="120"/>
        <w:rPr>
          <w:b/>
          <w:szCs w:val="24"/>
        </w:rPr>
      </w:pPr>
      <w:r w:rsidRPr="00BA6D54">
        <w:rPr>
          <w:b/>
          <w:szCs w:val="24"/>
        </w:rPr>
        <w:t xml:space="preserve">Task </w:t>
      </w:r>
      <w:r>
        <w:rPr>
          <w:b/>
          <w:szCs w:val="24"/>
        </w:rPr>
        <w:t>3: Observing Assessment Practices</w:t>
      </w:r>
    </w:p>
    <w:p w14:paraId="2839BFE9" w14:textId="77777777" w:rsidR="003421AB" w:rsidRDefault="003421AB" w:rsidP="003421AB">
      <w:pPr>
        <w:tabs>
          <w:tab w:val="left" w:pos="1632"/>
        </w:tabs>
        <w:spacing w:before="60" w:after="60"/>
        <w:rPr>
          <w:szCs w:val="24"/>
        </w:rPr>
      </w:pPr>
      <w:r>
        <w:rPr>
          <w:szCs w:val="24"/>
        </w:rPr>
        <w:t>Both formative and summative assessments should be observed and applied for the third task.</w:t>
      </w:r>
    </w:p>
    <w:p w14:paraId="4A841A12" w14:textId="77777777" w:rsidR="003421AB" w:rsidRDefault="003421AB" w:rsidP="00B940A5">
      <w:pPr>
        <w:numPr>
          <w:ilvl w:val="0"/>
          <w:numId w:val="37"/>
        </w:numPr>
        <w:spacing w:before="60" w:after="60"/>
        <w:rPr>
          <w:szCs w:val="24"/>
        </w:rPr>
      </w:pPr>
      <w:r>
        <w:rPr>
          <w:szCs w:val="24"/>
        </w:rPr>
        <w:t>Examples of uses for formative assessments</w:t>
      </w:r>
    </w:p>
    <w:p w14:paraId="48E908DE" w14:textId="77777777" w:rsidR="003421AB" w:rsidRDefault="003421AB" w:rsidP="00B940A5">
      <w:pPr>
        <w:numPr>
          <w:ilvl w:val="1"/>
          <w:numId w:val="37"/>
        </w:numPr>
        <w:spacing w:before="60" w:after="60"/>
        <w:rPr>
          <w:szCs w:val="24"/>
        </w:rPr>
      </w:pPr>
      <w:r>
        <w:rPr>
          <w:szCs w:val="24"/>
        </w:rPr>
        <w:t>To determine the level of a student’s understanding, and then adjust the instruction to meet the student’s needs.</w:t>
      </w:r>
    </w:p>
    <w:p w14:paraId="2F060ECE" w14:textId="77777777" w:rsidR="003421AB" w:rsidRDefault="003421AB" w:rsidP="00B940A5">
      <w:pPr>
        <w:numPr>
          <w:ilvl w:val="1"/>
          <w:numId w:val="37"/>
        </w:numPr>
        <w:spacing w:before="60" w:after="60"/>
        <w:rPr>
          <w:szCs w:val="24"/>
        </w:rPr>
      </w:pPr>
      <w:r>
        <w:rPr>
          <w:szCs w:val="24"/>
        </w:rPr>
        <w:t>For the teacher’s self-assessment in presenting the lesson – Am I presenting the information in a way that students are following?</w:t>
      </w:r>
    </w:p>
    <w:p w14:paraId="1672CCBB" w14:textId="77777777" w:rsidR="003421AB" w:rsidRDefault="003421AB" w:rsidP="00B940A5">
      <w:pPr>
        <w:numPr>
          <w:ilvl w:val="0"/>
          <w:numId w:val="37"/>
        </w:numPr>
        <w:spacing w:before="60" w:after="60"/>
        <w:rPr>
          <w:szCs w:val="24"/>
        </w:rPr>
      </w:pPr>
      <w:r>
        <w:rPr>
          <w:szCs w:val="24"/>
        </w:rPr>
        <w:t>Examples of types of formative assessments</w:t>
      </w:r>
    </w:p>
    <w:p w14:paraId="4D24D7E2" w14:textId="77777777" w:rsidR="003421AB" w:rsidRDefault="003421AB" w:rsidP="00B940A5">
      <w:pPr>
        <w:numPr>
          <w:ilvl w:val="1"/>
          <w:numId w:val="37"/>
        </w:numPr>
        <w:rPr>
          <w:szCs w:val="24"/>
        </w:rPr>
      </w:pPr>
      <w:r>
        <w:rPr>
          <w:szCs w:val="24"/>
        </w:rPr>
        <w:t>Open-ended questions</w:t>
      </w:r>
    </w:p>
    <w:p w14:paraId="197ACA8D" w14:textId="77777777" w:rsidR="003421AB" w:rsidRDefault="003421AB" w:rsidP="00B940A5">
      <w:pPr>
        <w:numPr>
          <w:ilvl w:val="1"/>
          <w:numId w:val="37"/>
        </w:numPr>
        <w:rPr>
          <w:szCs w:val="24"/>
        </w:rPr>
      </w:pPr>
      <w:r>
        <w:rPr>
          <w:szCs w:val="24"/>
        </w:rPr>
        <w:t>Graphic organizers</w:t>
      </w:r>
    </w:p>
    <w:p w14:paraId="16B947B6" w14:textId="77777777" w:rsidR="003421AB" w:rsidRDefault="003421AB" w:rsidP="00B940A5">
      <w:pPr>
        <w:numPr>
          <w:ilvl w:val="1"/>
          <w:numId w:val="37"/>
        </w:numPr>
        <w:rPr>
          <w:szCs w:val="24"/>
        </w:rPr>
      </w:pPr>
      <w:r>
        <w:rPr>
          <w:szCs w:val="24"/>
        </w:rPr>
        <w:t>Activity or lab worksheets</w:t>
      </w:r>
    </w:p>
    <w:p w14:paraId="5D00C557" w14:textId="77777777" w:rsidR="003421AB" w:rsidRDefault="003421AB" w:rsidP="00B940A5">
      <w:pPr>
        <w:numPr>
          <w:ilvl w:val="1"/>
          <w:numId w:val="37"/>
        </w:numPr>
        <w:rPr>
          <w:szCs w:val="24"/>
        </w:rPr>
      </w:pPr>
      <w:r>
        <w:rPr>
          <w:szCs w:val="24"/>
        </w:rPr>
        <w:t>Exit cards</w:t>
      </w:r>
    </w:p>
    <w:p w14:paraId="019F8B9A" w14:textId="77777777" w:rsidR="003421AB" w:rsidRDefault="003421AB" w:rsidP="00B940A5">
      <w:pPr>
        <w:numPr>
          <w:ilvl w:val="0"/>
          <w:numId w:val="37"/>
        </w:numPr>
        <w:spacing w:before="60" w:after="60"/>
        <w:rPr>
          <w:szCs w:val="24"/>
        </w:rPr>
      </w:pPr>
      <w:r>
        <w:rPr>
          <w:szCs w:val="24"/>
        </w:rPr>
        <w:t>Examples of uses of summative assessments</w:t>
      </w:r>
    </w:p>
    <w:p w14:paraId="60BB431F" w14:textId="77777777" w:rsidR="003421AB" w:rsidRDefault="003421AB" w:rsidP="00B940A5">
      <w:pPr>
        <w:numPr>
          <w:ilvl w:val="1"/>
          <w:numId w:val="37"/>
        </w:numPr>
        <w:rPr>
          <w:szCs w:val="24"/>
        </w:rPr>
      </w:pPr>
      <w:r>
        <w:rPr>
          <w:szCs w:val="24"/>
        </w:rPr>
        <w:t>Students’ grades</w:t>
      </w:r>
    </w:p>
    <w:p w14:paraId="0B0AF49A" w14:textId="77777777" w:rsidR="003421AB" w:rsidRDefault="003421AB" w:rsidP="00B940A5">
      <w:pPr>
        <w:numPr>
          <w:ilvl w:val="1"/>
          <w:numId w:val="37"/>
        </w:numPr>
        <w:rPr>
          <w:szCs w:val="24"/>
        </w:rPr>
      </w:pPr>
      <w:r>
        <w:rPr>
          <w:szCs w:val="24"/>
        </w:rPr>
        <w:t>Student motivation</w:t>
      </w:r>
    </w:p>
    <w:p w14:paraId="3E566BF2" w14:textId="77777777" w:rsidR="003421AB" w:rsidRDefault="003421AB" w:rsidP="00B940A5">
      <w:pPr>
        <w:numPr>
          <w:ilvl w:val="1"/>
          <w:numId w:val="37"/>
        </w:numPr>
        <w:rPr>
          <w:szCs w:val="24"/>
        </w:rPr>
      </w:pPr>
      <w:r>
        <w:rPr>
          <w:szCs w:val="24"/>
        </w:rPr>
        <w:t xml:space="preserve">School reports </w:t>
      </w:r>
    </w:p>
    <w:p w14:paraId="1477FF01" w14:textId="77777777" w:rsidR="003421AB" w:rsidRPr="00791B64" w:rsidRDefault="003421AB" w:rsidP="003421AB">
      <w:pPr>
        <w:ind w:left="720"/>
        <w:rPr>
          <w:szCs w:val="24"/>
        </w:rPr>
      </w:pPr>
    </w:p>
    <w:tbl>
      <w:tblPr>
        <w:tblStyle w:val="TableGrid"/>
        <w:tblW w:w="9360" w:type="dxa"/>
        <w:tblLook w:val="04A0" w:firstRow="1" w:lastRow="0" w:firstColumn="1" w:lastColumn="0" w:noHBand="0" w:noVBand="1"/>
      </w:tblPr>
      <w:tblGrid>
        <w:gridCol w:w="1306"/>
        <w:gridCol w:w="942"/>
        <w:gridCol w:w="857"/>
        <w:gridCol w:w="2193"/>
        <w:gridCol w:w="926"/>
        <w:gridCol w:w="2370"/>
        <w:gridCol w:w="766"/>
      </w:tblGrid>
      <w:tr w:rsidR="003421AB" w14:paraId="74748C55" w14:textId="77777777" w:rsidTr="00457AC2">
        <w:tc>
          <w:tcPr>
            <w:tcW w:w="1365" w:type="dxa"/>
          </w:tcPr>
          <w:p w14:paraId="5A7E85E7" w14:textId="77777777" w:rsidR="003421AB" w:rsidRDefault="003421AB" w:rsidP="00453896">
            <w:pPr>
              <w:spacing w:before="60" w:after="60"/>
              <w:rPr>
                <w:szCs w:val="24"/>
              </w:rPr>
            </w:pPr>
            <w:r>
              <w:rPr>
                <w:szCs w:val="24"/>
              </w:rPr>
              <w:t>Time</w:t>
            </w:r>
          </w:p>
        </w:tc>
        <w:tc>
          <w:tcPr>
            <w:tcW w:w="4323" w:type="dxa"/>
            <w:gridSpan w:val="3"/>
          </w:tcPr>
          <w:p w14:paraId="42E3E621" w14:textId="77777777" w:rsidR="003421AB" w:rsidRDefault="003421AB" w:rsidP="00453896">
            <w:pPr>
              <w:spacing w:before="60" w:after="60"/>
              <w:rPr>
                <w:szCs w:val="24"/>
              </w:rPr>
            </w:pPr>
            <w:r>
              <w:rPr>
                <w:szCs w:val="24"/>
              </w:rPr>
              <w:t>Assessment Practices</w:t>
            </w:r>
          </w:p>
        </w:tc>
        <w:tc>
          <w:tcPr>
            <w:tcW w:w="4272" w:type="dxa"/>
            <w:gridSpan w:val="3"/>
          </w:tcPr>
          <w:p w14:paraId="3C005974" w14:textId="77777777" w:rsidR="003421AB" w:rsidRDefault="003421AB" w:rsidP="00453896">
            <w:pPr>
              <w:spacing w:before="60" w:after="60"/>
              <w:rPr>
                <w:szCs w:val="24"/>
              </w:rPr>
            </w:pPr>
            <w:r>
              <w:rPr>
                <w:szCs w:val="24"/>
              </w:rPr>
              <w:t xml:space="preserve">Comment </w:t>
            </w:r>
          </w:p>
        </w:tc>
      </w:tr>
      <w:tr w:rsidR="003421AB" w14:paraId="241DBBEF" w14:textId="77777777" w:rsidTr="00457AC2">
        <w:tc>
          <w:tcPr>
            <w:tcW w:w="5688" w:type="dxa"/>
            <w:gridSpan w:val="4"/>
          </w:tcPr>
          <w:p w14:paraId="363886E0" w14:textId="77777777" w:rsidR="003421AB" w:rsidRDefault="003421AB" w:rsidP="00453896">
            <w:pPr>
              <w:spacing w:before="60" w:after="60"/>
              <w:rPr>
                <w:szCs w:val="24"/>
              </w:rPr>
            </w:pPr>
            <w:r>
              <w:rPr>
                <w:szCs w:val="24"/>
              </w:rPr>
              <w:t>Formative assessment</w:t>
            </w:r>
          </w:p>
        </w:tc>
        <w:tc>
          <w:tcPr>
            <w:tcW w:w="4272" w:type="dxa"/>
            <w:gridSpan w:val="3"/>
          </w:tcPr>
          <w:p w14:paraId="319B0BBA" w14:textId="77777777" w:rsidR="003421AB" w:rsidRDefault="003421AB" w:rsidP="00453896">
            <w:pPr>
              <w:spacing w:before="60" w:after="60"/>
              <w:rPr>
                <w:szCs w:val="24"/>
              </w:rPr>
            </w:pPr>
          </w:p>
        </w:tc>
      </w:tr>
      <w:tr w:rsidR="003421AB" w14:paraId="62F1A5C3" w14:textId="77777777" w:rsidTr="00457AC2">
        <w:trPr>
          <w:trHeight w:val="1451"/>
        </w:trPr>
        <w:tc>
          <w:tcPr>
            <w:tcW w:w="1365" w:type="dxa"/>
          </w:tcPr>
          <w:p w14:paraId="23BF7FBD" w14:textId="77777777" w:rsidR="003421AB" w:rsidRDefault="003421AB" w:rsidP="00453896">
            <w:pPr>
              <w:spacing w:before="60" w:after="60"/>
              <w:rPr>
                <w:szCs w:val="24"/>
              </w:rPr>
            </w:pPr>
          </w:p>
        </w:tc>
        <w:tc>
          <w:tcPr>
            <w:tcW w:w="4323" w:type="dxa"/>
            <w:gridSpan w:val="3"/>
          </w:tcPr>
          <w:p w14:paraId="04944D2E" w14:textId="77777777" w:rsidR="003421AB" w:rsidRDefault="003421AB" w:rsidP="00453896">
            <w:pPr>
              <w:spacing w:before="60" w:after="60"/>
              <w:rPr>
                <w:szCs w:val="24"/>
              </w:rPr>
            </w:pPr>
            <w:r>
              <w:rPr>
                <w:szCs w:val="24"/>
              </w:rPr>
              <w:t>For student understanding</w:t>
            </w:r>
          </w:p>
        </w:tc>
        <w:tc>
          <w:tcPr>
            <w:tcW w:w="4272" w:type="dxa"/>
            <w:gridSpan w:val="3"/>
          </w:tcPr>
          <w:p w14:paraId="4861972E" w14:textId="77777777" w:rsidR="003421AB" w:rsidRDefault="003421AB" w:rsidP="00453896">
            <w:pPr>
              <w:spacing w:before="60" w:after="60"/>
              <w:rPr>
                <w:szCs w:val="24"/>
              </w:rPr>
            </w:pPr>
          </w:p>
        </w:tc>
      </w:tr>
      <w:tr w:rsidR="003421AB" w14:paraId="04E38709" w14:textId="77777777" w:rsidTr="00457AC2">
        <w:trPr>
          <w:trHeight w:val="1451"/>
        </w:trPr>
        <w:tc>
          <w:tcPr>
            <w:tcW w:w="1365" w:type="dxa"/>
          </w:tcPr>
          <w:p w14:paraId="6B7112D0" w14:textId="77777777" w:rsidR="003421AB" w:rsidRDefault="003421AB" w:rsidP="00453896">
            <w:pPr>
              <w:spacing w:before="60" w:after="60"/>
              <w:rPr>
                <w:szCs w:val="24"/>
              </w:rPr>
            </w:pPr>
          </w:p>
        </w:tc>
        <w:tc>
          <w:tcPr>
            <w:tcW w:w="4323" w:type="dxa"/>
            <w:gridSpan w:val="3"/>
          </w:tcPr>
          <w:p w14:paraId="6BEBA1C2" w14:textId="77777777" w:rsidR="003421AB" w:rsidRDefault="003421AB" w:rsidP="00453896">
            <w:pPr>
              <w:spacing w:before="60" w:after="60"/>
              <w:rPr>
                <w:szCs w:val="24"/>
              </w:rPr>
            </w:pPr>
            <w:r>
              <w:rPr>
                <w:szCs w:val="24"/>
              </w:rPr>
              <w:t>For teacher self-assessment</w:t>
            </w:r>
          </w:p>
        </w:tc>
        <w:tc>
          <w:tcPr>
            <w:tcW w:w="4272" w:type="dxa"/>
            <w:gridSpan w:val="3"/>
          </w:tcPr>
          <w:p w14:paraId="49A97468" w14:textId="77777777" w:rsidR="003421AB" w:rsidRDefault="003421AB" w:rsidP="00453896">
            <w:pPr>
              <w:spacing w:before="60" w:after="60"/>
              <w:rPr>
                <w:szCs w:val="24"/>
              </w:rPr>
            </w:pPr>
          </w:p>
        </w:tc>
      </w:tr>
      <w:tr w:rsidR="003421AB" w14:paraId="2FEBB3A4" w14:textId="77777777" w:rsidTr="00457AC2">
        <w:tc>
          <w:tcPr>
            <w:tcW w:w="5688" w:type="dxa"/>
            <w:gridSpan w:val="4"/>
          </w:tcPr>
          <w:p w14:paraId="27C02229" w14:textId="77777777" w:rsidR="003421AB" w:rsidRDefault="003421AB" w:rsidP="00453896">
            <w:pPr>
              <w:spacing w:before="60" w:after="60"/>
              <w:rPr>
                <w:szCs w:val="24"/>
              </w:rPr>
            </w:pPr>
            <w:r>
              <w:rPr>
                <w:szCs w:val="24"/>
              </w:rPr>
              <w:t>Identify types</w:t>
            </w:r>
          </w:p>
        </w:tc>
        <w:tc>
          <w:tcPr>
            <w:tcW w:w="4272" w:type="dxa"/>
            <w:gridSpan w:val="3"/>
          </w:tcPr>
          <w:p w14:paraId="10EB5A16" w14:textId="77777777" w:rsidR="003421AB" w:rsidRDefault="003421AB" w:rsidP="00453896">
            <w:pPr>
              <w:spacing w:before="60" w:after="60"/>
              <w:rPr>
                <w:szCs w:val="24"/>
              </w:rPr>
            </w:pPr>
          </w:p>
        </w:tc>
      </w:tr>
      <w:tr w:rsidR="003421AB" w14:paraId="720F61D2" w14:textId="77777777" w:rsidTr="00457AC2">
        <w:trPr>
          <w:trHeight w:val="352"/>
        </w:trPr>
        <w:tc>
          <w:tcPr>
            <w:tcW w:w="2448" w:type="dxa"/>
            <w:gridSpan w:val="2"/>
          </w:tcPr>
          <w:p w14:paraId="00577685" w14:textId="77777777" w:rsidR="003421AB" w:rsidRDefault="003421AB" w:rsidP="00453896">
            <w:pPr>
              <w:spacing w:before="60" w:after="60"/>
              <w:rPr>
                <w:szCs w:val="24"/>
              </w:rPr>
            </w:pPr>
          </w:p>
        </w:tc>
        <w:tc>
          <w:tcPr>
            <w:tcW w:w="872" w:type="dxa"/>
          </w:tcPr>
          <w:p w14:paraId="366A7AEC" w14:textId="77777777" w:rsidR="003421AB" w:rsidRPr="004806F1" w:rsidRDefault="003421AB" w:rsidP="00453896">
            <w:pPr>
              <w:spacing w:before="60" w:after="60"/>
              <w:rPr>
                <w:b/>
                <w:szCs w:val="24"/>
              </w:rPr>
            </w:pPr>
            <w:r w:rsidRPr="004806F1">
              <w:rPr>
                <w:b/>
                <w:sz w:val="18"/>
                <w:szCs w:val="24"/>
              </w:rPr>
              <w:t>Yes/No</w:t>
            </w:r>
          </w:p>
        </w:tc>
        <w:tc>
          <w:tcPr>
            <w:tcW w:w="2368" w:type="dxa"/>
          </w:tcPr>
          <w:p w14:paraId="2DFA88D4" w14:textId="77777777" w:rsidR="003421AB" w:rsidRDefault="003421AB" w:rsidP="00453896">
            <w:pPr>
              <w:spacing w:before="60" w:after="60"/>
              <w:rPr>
                <w:szCs w:val="24"/>
              </w:rPr>
            </w:pPr>
          </w:p>
        </w:tc>
        <w:tc>
          <w:tcPr>
            <w:tcW w:w="952" w:type="dxa"/>
          </w:tcPr>
          <w:p w14:paraId="7F5FEDC0" w14:textId="77777777" w:rsidR="003421AB" w:rsidRDefault="003421AB" w:rsidP="00453896">
            <w:pPr>
              <w:spacing w:before="60" w:after="60"/>
              <w:rPr>
                <w:szCs w:val="24"/>
              </w:rPr>
            </w:pPr>
            <w:r w:rsidRPr="004806F1">
              <w:rPr>
                <w:b/>
                <w:sz w:val="18"/>
                <w:szCs w:val="24"/>
              </w:rPr>
              <w:t>Yes/No</w:t>
            </w:r>
          </w:p>
        </w:tc>
        <w:tc>
          <w:tcPr>
            <w:tcW w:w="2554" w:type="dxa"/>
          </w:tcPr>
          <w:p w14:paraId="1E30DC8F" w14:textId="77777777" w:rsidR="003421AB" w:rsidRDefault="003421AB" w:rsidP="00453896">
            <w:pPr>
              <w:spacing w:before="60" w:after="60"/>
              <w:rPr>
                <w:szCs w:val="24"/>
              </w:rPr>
            </w:pPr>
          </w:p>
        </w:tc>
        <w:tc>
          <w:tcPr>
            <w:tcW w:w="766" w:type="dxa"/>
          </w:tcPr>
          <w:p w14:paraId="538A0C86" w14:textId="77777777" w:rsidR="003421AB" w:rsidRDefault="003421AB" w:rsidP="00453896">
            <w:pPr>
              <w:spacing w:before="60" w:after="60"/>
              <w:rPr>
                <w:szCs w:val="24"/>
              </w:rPr>
            </w:pPr>
            <w:r w:rsidRPr="004806F1">
              <w:rPr>
                <w:b/>
                <w:sz w:val="18"/>
                <w:szCs w:val="24"/>
              </w:rPr>
              <w:t>Yes/No</w:t>
            </w:r>
          </w:p>
        </w:tc>
      </w:tr>
      <w:tr w:rsidR="003421AB" w14:paraId="75276B0C" w14:textId="77777777" w:rsidTr="00457AC2">
        <w:trPr>
          <w:trHeight w:val="352"/>
        </w:trPr>
        <w:tc>
          <w:tcPr>
            <w:tcW w:w="2448" w:type="dxa"/>
            <w:gridSpan w:val="2"/>
          </w:tcPr>
          <w:p w14:paraId="532899C4" w14:textId="77777777" w:rsidR="003421AB" w:rsidRDefault="003421AB" w:rsidP="00453896">
            <w:pPr>
              <w:spacing w:before="120" w:after="120"/>
              <w:rPr>
                <w:szCs w:val="24"/>
              </w:rPr>
            </w:pPr>
            <w:r>
              <w:rPr>
                <w:szCs w:val="24"/>
              </w:rPr>
              <w:t>Open-ended questions</w:t>
            </w:r>
          </w:p>
        </w:tc>
        <w:tc>
          <w:tcPr>
            <w:tcW w:w="872" w:type="dxa"/>
          </w:tcPr>
          <w:p w14:paraId="579FE45F" w14:textId="77777777" w:rsidR="003421AB" w:rsidRDefault="003421AB" w:rsidP="00453896">
            <w:pPr>
              <w:spacing w:before="120" w:after="120"/>
              <w:rPr>
                <w:szCs w:val="24"/>
              </w:rPr>
            </w:pPr>
          </w:p>
        </w:tc>
        <w:tc>
          <w:tcPr>
            <w:tcW w:w="2368" w:type="dxa"/>
          </w:tcPr>
          <w:p w14:paraId="2C08E721" w14:textId="77777777" w:rsidR="003421AB" w:rsidRDefault="003421AB" w:rsidP="00453896">
            <w:pPr>
              <w:spacing w:before="120" w:after="120"/>
              <w:rPr>
                <w:szCs w:val="24"/>
              </w:rPr>
            </w:pPr>
            <w:r>
              <w:rPr>
                <w:szCs w:val="24"/>
              </w:rPr>
              <w:t>Graphic organizers</w:t>
            </w:r>
          </w:p>
        </w:tc>
        <w:tc>
          <w:tcPr>
            <w:tcW w:w="952" w:type="dxa"/>
          </w:tcPr>
          <w:p w14:paraId="6C97B5ED" w14:textId="77777777" w:rsidR="003421AB" w:rsidRDefault="003421AB" w:rsidP="00453896">
            <w:pPr>
              <w:spacing w:before="120" w:after="120"/>
              <w:rPr>
                <w:szCs w:val="24"/>
              </w:rPr>
            </w:pPr>
          </w:p>
        </w:tc>
        <w:tc>
          <w:tcPr>
            <w:tcW w:w="2554" w:type="dxa"/>
          </w:tcPr>
          <w:p w14:paraId="132B363E" w14:textId="77777777" w:rsidR="003421AB" w:rsidRDefault="003421AB" w:rsidP="00453896">
            <w:pPr>
              <w:spacing w:before="120" w:after="120"/>
              <w:rPr>
                <w:szCs w:val="24"/>
              </w:rPr>
            </w:pPr>
            <w:r>
              <w:rPr>
                <w:szCs w:val="24"/>
              </w:rPr>
              <w:t>Worksheets</w:t>
            </w:r>
          </w:p>
        </w:tc>
        <w:tc>
          <w:tcPr>
            <w:tcW w:w="766" w:type="dxa"/>
          </w:tcPr>
          <w:p w14:paraId="7BCCA6C9" w14:textId="77777777" w:rsidR="003421AB" w:rsidRDefault="003421AB" w:rsidP="00453896">
            <w:pPr>
              <w:spacing w:before="120" w:after="120"/>
              <w:rPr>
                <w:szCs w:val="24"/>
              </w:rPr>
            </w:pPr>
          </w:p>
        </w:tc>
      </w:tr>
      <w:tr w:rsidR="003421AB" w14:paraId="1C29E688" w14:textId="77777777" w:rsidTr="00457AC2">
        <w:trPr>
          <w:trHeight w:val="352"/>
        </w:trPr>
        <w:tc>
          <w:tcPr>
            <w:tcW w:w="2448" w:type="dxa"/>
            <w:gridSpan w:val="2"/>
            <w:tcBorders>
              <w:bottom w:val="single" w:sz="4" w:space="0" w:color="auto"/>
            </w:tcBorders>
          </w:tcPr>
          <w:p w14:paraId="04429948" w14:textId="77777777" w:rsidR="003421AB" w:rsidRDefault="003421AB" w:rsidP="00453896">
            <w:pPr>
              <w:spacing w:before="120" w:after="120"/>
              <w:rPr>
                <w:szCs w:val="24"/>
              </w:rPr>
            </w:pPr>
            <w:r>
              <w:rPr>
                <w:szCs w:val="24"/>
              </w:rPr>
              <w:t>Closed-ended questions</w:t>
            </w:r>
          </w:p>
        </w:tc>
        <w:tc>
          <w:tcPr>
            <w:tcW w:w="872" w:type="dxa"/>
            <w:tcBorders>
              <w:bottom w:val="single" w:sz="4" w:space="0" w:color="auto"/>
            </w:tcBorders>
          </w:tcPr>
          <w:p w14:paraId="09FF249E" w14:textId="77777777" w:rsidR="003421AB" w:rsidRDefault="003421AB" w:rsidP="00453896">
            <w:pPr>
              <w:spacing w:before="120" w:after="120"/>
              <w:rPr>
                <w:szCs w:val="24"/>
              </w:rPr>
            </w:pPr>
          </w:p>
        </w:tc>
        <w:tc>
          <w:tcPr>
            <w:tcW w:w="2368" w:type="dxa"/>
            <w:tcBorders>
              <w:bottom w:val="single" w:sz="4" w:space="0" w:color="auto"/>
            </w:tcBorders>
          </w:tcPr>
          <w:p w14:paraId="1C2C837D" w14:textId="77777777" w:rsidR="003421AB" w:rsidRDefault="003421AB" w:rsidP="00453896">
            <w:pPr>
              <w:spacing w:before="120" w:after="120"/>
              <w:rPr>
                <w:szCs w:val="24"/>
              </w:rPr>
            </w:pPr>
            <w:r>
              <w:rPr>
                <w:szCs w:val="24"/>
              </w:rPr>
              <w:t>Quiz</w:t>
            </w:r>
          </w:p>
        </w:tc>
        <w:tc>
          <w:tcPr>
            <w:tcW w:w="952" w:type="dxa"/>
            <w:tcBorders>
              <w:bottom w:val="single" w:sz="4" w:space="0" w:color="auto"/>
            </w:tcBorders>
          </w:tcPr>
          <w:p w14:paraId="72BD0DD3" w14:textId="77777777" w:rsidR="003421AB" w:rsidRDefault="003421AB" w:rsidP="00453896">
            <w:pPr>
              <w:spacing w:before="120" w:after="120"/>
              <w:rPr>
                <w:szCs w:val="24"/>
              </w:rPr>
            </w:pPr>
          </w:p>
        </w:tc>
        <w:tc>
          <w:tcPr>
            <w:tcW w:w="2554" w:type="dxa"/>
            <w:tcBorders>
              <w:bottom w:val="single" w:sz="4" w:space="0" w:color="auto"/>
            </w:tcBorders>
          </w:tcPr>
          <w:p w14:paraId="59C8596D" w14:textId="77777777" w:rsidR="003421AB" w:rsidRDefault="003421AB" w:rsidP="00453896">
            <w:pPr>
              <w:spacing w:before="120" w:after="120"/>
              <w:rPr>
                <w:szCs w:val="24"/>
              </w:rPr>
            </w:pPr>
            <w:r>
              <w:rPr>
                <w:szCs w:val="24"/>
              </w:rPr>
              <w:t>Exit cards</w:t>
            </w:r>
          </w:p>
        </w:tc>
        <w:tc>
          <w:tcPr>
            <w:tcW w:w="766" w:type="dxa"/>
            <w:tcBorders>
              <w:bottom w:val="single" w:sz="4" w:space="0" w:color="auto"/>
            </w:tcBorders>
          </w:tcPr>
          <w:p w14:paraId="761B9B83" w14:textId="77777777" w:rsidR="003421AB" w:rsidRDefault="003421AB" w:rsidP="00453896">
            <w:pPr>
              <w:spacing w:before="120" w:after="120"/>
              <w:rPr>
                <w:szCs w:val="24"/>
              </w:rPr>
            </w:pPr>
          </w:p>
        </w:tc>
      </w:tr>
      <w:tr w:rsidR="003421AB" w14:paraId="4DF868C6" w14:textId="77777777" w:rsidTr="00457AC2">
        <w:trPr>
          <w:trHeight w:val="352"/>
        </w:trPr>
        <w:tc>
          <w:tcPr>
            <w:tcW w:w="2448" w:type="dxa"/>
            <w:gridSpan w:val="2"/>
            <w:tcBorders>
              <w:bottom w:val="double" w:sz="4" w:space="0" w:color="auto"/>
            </w:tcBorders>
          </w:tcPr>
          <w:p w14:paraId="0E7D9F4A" w14:textId="77777777" w:rsidR="003421AB" w:rsidRDefault="003421AB" w:rsidP="00453896">
            <w:pPr>
              <w:spacing w:before="60" w:after="60"/>
              <w:rPr>
                <w:szCs w:val="24"/>
              </w:rPr>
            </w:pPr>
          </w:p>
        </w:tc>
        <w:tc>
          <w:tcPr>
            <w:tcW w:w="872" w:type="dxa"/>
            <w:tcBorders>
              <w:bottom w:val="double" w:sz="4" w:space="0" w:color="auto"/>
            </w:tcBorders>
          </w:tcPr>
          <w:p w14:paraId="04548FFC" w14:textId="77777777" w:rsidR="003421AB" w:rsidRDefault="003421AB" w:rsidP="00453896">
            <w:pPr>
              <w:spacing w:before="60" w:after="60"/>
              <w:rPr>
                <w:szCs w:val="24"/>
              </w:rPr>
            </w:pPr>
          </w:p>
        </w:tc>
        <w:tc>
          <w:tcPr>
            <w:tcW w:w="2368" w:type="dxa"/>
            <w:tcBorders>
              <w:bottom w:val="double" w:sz="4" w:space="0" w:color="auto"/>
            </w:tcBorders>
          </w:tcPr>
          <w:p w14:paraId="3B246F91" w14:textId="77777777" w:rsidR="003421AB" w:rsidRDefault="003421AB" w:rsidP="00453896">
            <w:pPr>
              <w:spacing w:before="60" w:after="60"/>
              <w:rPr>
                <w:szCs w:val="24"/>
              </w:rPr>
            </w:pPr>
          </w:p>
        </w:tc>
        <w:tc>
          <w:tcPr>
            <w:tcW w:w="952" w:type="dxa"/>
            <w:tcBorders>
              <w:bottom w:val="double" w:sz="4" w:space="0" w:color="auto"/>
            </w:tcBorders>
          </w:tcPr>
          <w:p w14:paraId="7FD8F047" w14:textId="77777777" w:rsidR="003421AB" w:rsidRDefault="003421AB" w:rsidP="00453896">
            <w:pPr>
              <w:spacing w:before="60" w:after="60"/>
              <w:rPr>
                <w:szCs w:val="24"/>
              </w:rPr>
            </w:pPr>
          </w:p>
        </w:tc>
        <w:tc>
          <w:tcPr>
            <w:tcW w:w="2554" w:type="dxa"/>
            <w:tcBorders>
              <w:bottom w:val="double" w:sz="4" w:space="0" w:color="auto"/>
            </w:tcBorders>
          </w:tcPr>
          <w:p w14:paraId="4086D57E" w14:textId="77777777" w:rsidR="003421AB" w:rsidRDefault="003421AB" w:rsidP="00453896">
            <w:pPr>
              <w:spacing w:before="60" w:after="60"/>
              <w:rPr>
                <w:szCs w:val="24"/>
              </w:rPr>
            </w:pPr>
          </w:p>
        </w:tc>
        <w:tc>
          <w:tcPr>
            <w:tcW w:w="766" w:type="dxa"/>
            <w:tcBorders>
              <w:bottom w:val="double" w:sz="4" w:space="0" w:color="auto"/>
            </w:tcBorders>
          </w:tcPr>
          <w:p w14:paraId="0FB92CCD" w14:textId="77777777" w:rsidR="003421AB" w:rsidRDefault="003421AB" w:rsidP="00453896">
            <w:pPr>
              <w:spacing w:before="60" w:after="60"/>
              <w:rPr>
                <w:szCs w:val="24"/>
              </w:rPr>
            </w:pPr>
          </w:p>
        </w:tc>
      </w:tr>
      <w:tr w:rsidR="003421AB" w14:paraId="7CF01E76" w14:textId="77777777" w:rsidTr="00457AC2">
        <w:trPr>
          <w:trHeight w:val="432"/>
        </w:trPr>
        <w:tc>
          <w:tcPr>
            <w:tcW w:w="9960" w:type="dxa"/>
            <w:gridSpan w:val="7"/>
            <w:tcBorders>
              <w:top w:val="double" w:sz="4" w:space="0" w:color="auto"/>
            </w:tcBorders>
          </w:tcPr>
          <w:p w14:paraId="4DD84587" w14:textId="77777777" w:rsidR="003421AB" w:rsidRDefault="003421AB" w:rsidP="00453896">
            <w:pPr>
              <w:spacing w:before="60" w:after="60"/>
              <w:rPr>
                <w:szCs w:val="24"/>
              </w:rPr>
            </w:pPr>
            <w:r>
              <w:rPr>
                <w:szCs w:val="24"/>
              </w:rPr>
              <w:t>Summative assessment</w:t>
            </w:r>
          </w:p>
        </w:tc>
      </w:tr>
      <w:tr w:rsidR="003421AB" w14:paraId="7AF44A90" w14:textId="77777777" w:rsidTr="00457AC2">
        <w:trPr>
          <w:trHeight w:val="2006"/>
        </w:trPr>
        <w:tc>
          <w:tcPr>
            <w:tcW w:w="3320" w:type="dxa"/>
            <w:gridSpan w:val="3"/>
          </w:tcPr>
          <w:p w14:paraId="22CD8D94" w14:textId="77777777" w:rsidR="003421AB" w:rsidRDefault="003421AB" w:rsidP="00453896">
            <w:pPr>
              <w:spacing w:before="60" w:after="60"/>
              <w:rPr>
                <w:szCs w:val="24"/>
              </w:rPr>
            </w:pPr>
          </w:p>
        </w:tc>
        <w:tc>
          <w:tcPr>
            <w:tcW w:w="3320" w:type="dxa"/>
            <w:gridSpan w:val="2"/>
          </w:tcPr>
          <w:p w14:paraId="42BD3238" w14:textId="77777777" w:rsidR="003421AB" w:rsidRDefault="003421AB" w:rsidP="00453896">
            <w:pPr>
              <w:spacing w:before="60" w:after="60"/>
              <w:rPr>
                <w:szCs w:val="24"/>
              </w:rPr>
            </w:pPr>
          </w:p>
        </w:tc>
        <w:tc>
          <w:tcPr>
            <w:tcW w:w="3320" w:type="dxa"/>
            <w:gridSpan w:val="2"/>
          </w:tcPr>
          <w:p w14:paraId="6F3C64CF" w14:textId="77777777" w:rsidR="003421AB" w:rsidRDefault="003421AB" w:rsidP="00453896">
            <w:pPr>
              <w:spacing w:before="60" w:after="60"/>
              <w:rPr>
                <w:szCs w:val="24"/>
              </w:rPr>
            </w:pPr>
          </w:p>
        </w:tc>
      </w:tr>
    </w:tbl>
    <w:p w14:paraId="08DD6FC6" w14:textId="5058F920" w:rsidR="003421AB" w:rsidRPr="0018323F" w:rsidRDefault="003421AB" w:rsidP="003421AB">
      <w:pPr>
        <w:rPr>
          <w:b/>
        </w:rPr>
      </w:pPr>
      <w:r w:rsidRPr="0018323F">
        <w:rPr>
          <w:b/>
        </w:rPr>
        <w:t xml:space="preserve"> </w:t>
      </w:r>
    </w:p>
    <w:p w14:paraId="70AD4F76" w14:textId="77777777" w:rsidR="00366037" w:rsidRPr="00A16E0B" w:rsidRDefault="00366037" w:rsidP="00366037">
      <w:pPr>
        <w:pStyle w:val="Heading2"/>
        <w:rPr>
          <w:rtl/>
        </w:rPr>
      </w:pPr>
      <w:bookmarkStart w:id="83" w:name="_Toc412631057"/>
      <w:r w:rsidRPr="001F060B">
        <w:rPr>
          <w:highlight w:val="yellow"/>
        </w:rPr>
        <w:lastRenderedPageBreak/>
        <w:t>Lesson Observation Form</w:t>
      </w:r>
      <w:bookmarkEnd w:id="83"/>
      <w:r w:rsidRPr="00A16E0B">
        <w:rPr>
          <w:rtl/>
        </w:rPr>
        <w:t xml:space="preserve"> </w:t>
      </w:r>
    </w:p>
    <w:p w14:paraId="43CE5721" w14:textId="77777777" w:rsidR="00366037" w:rsidRPr="00E8523B" w:rsidRDefault="00366037" w:rsidP="00366037">
      <w:pPr>
        <w:tabs>
          <w:tab w:val="left" w:pos="6480"/>
        </w:tabs>
      </w:pPr>
      <w:r w:rsidRPr="0035266E">
        <w:t xml:space="preserve">Intern’s Name </w:t>
      </w:r>
      <w:r>
        <w:rPr>
          <w:rFonts w:hint="cs"/>
          <w:rtl/>
        </w:rPr>
        <w:t xml:space="preserve">  </w:t>
      </w:r>
      <w:r>
        <w:t>____________________________________________________________________</w:t>
      </w:r>
      <w:r>
        <w:rPr>
          <w:rFonts w:hint="cs"/>
          <w:u w:val="single"/>
          <w:rtl/>
        </w:rPr>
        <w:br/>
      </w:r>
      <w:r w:rsidRPr="00E8523B">
        <w:t>Grade</w:t>
      </w:r>
      <w:r>
        <w:rPr>
          <w:rFonts w:hint="cs"/>
          <w:rtl/>
        </w:rPr>
        <w:t xml:space="preserve"> </w:t>
      </w:r>
      <w:r>
        <w:t xml:space="preserve"> </w:t>
      </w:r>
      <w:r w:rsidRPr="00411F9A">
        <w:t>______________________________</w:t>
      </w:r>
      <w:r>
        <w:t>___ Subject ___________________________________</w:t>
      </w:r>
    </w:p>
    <w:p w14:paraId="5DF1712A" w14:textId="77777777" w:rsidR="00366037" w:rsidRDefault="00366037" w:rsidP="00366037">
      <w:r w:rsidRPr="0035266E">
        <w:t xml:space="preserve">Observer’s Name </w:t>
      </w:r>
      <w:r>
        <w:t xml:space="preserve"> ________________________ Date/Time ________________________________</w:t>
      </w:r>
    </w:p>
    <w:p w14:paraId="128F52D8" w14:textId="77777777" w:rsidR="00366037" w:rsidRPr="00A16E0B" w:rsidRDefault="00366037" w:rsidP="00366037">
      <w:pPr>
        <w:rPr>
          <w:rtl/>
        </w:rPr>
      </w:pPr>
      <w:r w:rsidRPr="0035266E">
        <w:t>Observer’s</w:t>
      </w:r>
      <w:r>
        <w:t xml:space="preserve"> Role: </w:t>
      </w:r>
      <w:r>
        <w:tab/>
      </w:r>
      <w:r>
        <w:tab/>
      </w:r>
      <w:r w:rsidRPr="008D5582">
        <w:t>Mentor</w:t>
      </w:r>
      <w:r>
        <w:t xml:space="preserve">   </w:t>
      </w:r>
      <w:r>
        <w:rPr>
          <w:rFonts w:hint="cs"/>
          <w:rtl/>
        </w:rPr>
        <w:tab/>
      </w:r>
      <w:r>
        <w:rPr>
          <w:rFonts w:hint="cs"/>
          <w:rtl/>
        </w:rPr>
        <w:tab/>
      </w:r>
      <w:r w:rsidRPr="008D5582">
        <w:t>College Supervisor</w:t>
      </w:r>
      <w:r>
        <w:t xml:space="preserve"> </w:t>
      </w:r>
    </w:p>
    <w:p w14:paraId="1F69E23E" w14:textId="77777777" w:rsidR="00366037" w:rsidRPr="008D5582" w:rsidRDefault="00366037" w:rsidP="00366037"/>
    <w:p w14:paraId="3C1919B9" w14:textId="77777777" w:rsidR="00366037" w:rsidRPr="008D5582" w:rsidRDefault="00366037" w:rsidP="00366037">
      <w:r w:rsidRPr="008D5582">
        <w:t>This observation form is to be used by the mentor teacher for daily lessons and observations. It may also be used by the college supervisor for visits to the intern’s classes. All the criteria are applicable to diploma students and to students in the Special Education program in both classroom and resource room settings.</w:t>
      </w:r>
    </w:p>
    <w:p w14:paraId="29FCA6B3" w14:textId="77777777" w:rsidR="00366037" w:rsidRDefault="00366037" w:rsidP="00366037">
      <w:pPr>
        <w:rPr>
          <w:rtl/>
        </w:rPr>
      </w:pPr>
      <w:r w:rsidRPr="008D5582">
        <w:t>Please check the most appropriate box</w:t>
      </w:r>
    </w:p>
    <w:p w14:paraId="5C93E85C" w14:textId="77777777" w:rsidR="00366037" w:rsidRPr="001C0C0B" w:rsidRDefault="00366037" w:rsidP="00366037">
      <w:pPr>
        <w:tabs>
          <w:tab w:val="right" w:pos="13770"/>
        </w:tabs>
      </w:pPr>
    </w:p>
    <w:tbl>
      <w:tblPr>
        <w:tblW w:w="9624" w:type="dxa"/>
        <w:jc w:val="center"/>
        <w:tblInd w:w="529" w:type="dxa"/>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tblLayout w:type="fixed"/>
        <w:tblLook w:val="00A0" w:firstRow="1" w:lastRow="0" w:firstColumn="1" w:lastColumn="0" w:noHBand="0" w:noVBand="0"/>
      </w:tblPr>
      <w:tblGrid>
        <w:gridCol w:w="5523"/>
        <w:gridCol w:w="810"/>
        <w:gridCol w:w="784"/>
        <w:gridCol w:w="720"/>
        <w:gridCol w:w="746"/>
        <w:gridCol w:w="1041"/>
      </w:tblGrid>
      <w:tr w:rsidR="00366037" w:rsidRPr="006B2E11" w14:paraId="2D614B7B" w14:textId="77777777" w:rsidTr="00BE59E8">
        <w:trPr>
          <w:jc w:val="center"/>
        </w:trPr>
        <w:tc>
          <w:tcPr>
            <w:tcW w:w="5523" w:type="dxa"/>
            <w:shd w:val="clear" w:color="auto" w:fill="D9D9D9"/>
          </w:tcPr>
          <w:p w14:paraId="3145E844" w14:textId="77777777" w:rsidR="00366037" w:rsidRPr="006B2E11" w:rsidRDefault="00366037" w:rsidP="00BE59E8">
            <w:pPr>
              <w:tabs>
                <w:tab w:val="right" w:pos="6945"/>
              </w:tabs>
              <w:spacing w:beforeLines="40" w:before="96" w:afterLines="20" w:after="48"/>
              <w:rPr>
                <w:b/>
                <w:sz w:val="20"/>
                <w:szCs w:val="20"/>
              </w:rPr>
            </w:pPr>
            <w:r w:rsidRPr="006B2E11">
              <w:rPr>
                <w:b/>
              </w:rPr>
              <w:t>Pre-observation Planning</w:t>
            </w:r>
            <w:r w:rsidRPr="006B2E11">
              <w:rPr>
                <w:b/>
                <w:rtl/>
              </w:rPr>
              <w:t xml:space="preserve">    </w:t>
            </w:r>
          </w:p>
        </w:tc>
        <w:tc>
          <w:tcPr>
            <w:tcW w:w="810" w:type="dxa"/>
            <w:shd w:val="clear" w:color="auto" w:fill="D9D9D9"/>
          </w:tcPr>
          <w:p w14:paraId="61EC402F" w14:textId="77777777" w:rsidR="00366037" w:rsidRPr="006B2E11" w:rsidRDefault="00366037" w:rsidP="00BE59E8">
            <w:pPr>
              <w:spacing w:beforeLines="40" w:before="96" w:afterLines="20" w:after="48"/>
              <w:rPr>
                <w:sz w:val="20"/>
                <w:szCs w:val="20"/>
              </w:rPr>
            </w:pPr>
          </w:p>
        </w:tc>
        <w:tc>
          <w:tcPr>
            <w:tcW w:w="784" w:type="dxa"/>
            <w:shd w:val="clear" w:color="auto" w:fill="D9D9D9"/>
          </w:tcPr>
          <w:p w14:paraId="3F672FDA" w14:textId="77777777" w:rsidR="00366037" w:rsidRPr="006B2E11" w:rsidRDefault="00366037" w:rsidP="00BE59E8">
            <w:pPr>
              <w:spacing w:beforeLines="40" w:before="96" w:afterLines="20" w:after="48"/>
              <w:jc w:val="center"/>
            </w:pPr>
            <w:r w:rsidRPr="006B2E11">
              <w:t>Yes</w:t>
            </w:r>
            <w:r w:rsidRPr="006B2E11">
              <w:rPr>
                <w:rtl/>
              </w:rPr>
              <w:t xml:space="preserve"> </w:t>
            </w:r>
          </w:p>
        </w:tc>
        <w:tc>
          <w:tcPr>
            <w:tcW w:w="720" w:type="dxa"/>
            <w:shd w:val="clear" w:color="auto" w:fill="D9D9D9"/>
          </w:tcPr>
          <w:p w14:paraId="74A3A3CC" w14:textId="77777777" w:rsidR="00366037" w:rsidRPr="006B2E11" w:rsidRDefault="00366037" w:rsidP="00BE59E8">
            <w:pPr>
              <w:spacing w:beforeLines="40" w:before="96" w:afterLines="20" w:after="48"/>
              <w:jc w:val="center"/>
            </w:pPr>
          </w:p>
        </w:tc>
        <w:tc>
          <w:tcPr>
            <w:tcW w:w="746" w:type="dxa"/>
            <w:shd w:val="clear" w:color="auto" w:fill="D9D9D9"/>
          </w:tcPr>
          <w:p w14:paraId="44CFAEA3" w14:textId="77777777" w:rsidR="00366037" w:rsidRPr="006B2E11" w:rsidRDefault="00366037" w:rsidP="00BE59E8">
            <w:pPr>
              <w:spacing w:beforeLines="40" w:before="96" w:afterLines="20" w:after="48"/>
              <w:jc w:val="center"/>
            </w:pPr>
            <w:r w:rsidRPr="006B2E11">
              <w:t>No</w:t>
            </w:r>
            <w:r w:rsidRPr="006B2E11">
              <w:rPr>
                <w:rtl/>
              </w:rPr>
              <w:t xml:space="preserve">  </w:t>
            </w:r>
          </w:p>
        </w:tc>
        <w:tc>
          <w:tcPr>
            <w:tcW w:w="1041" w:type="dxa"/>
            <w:shd w:val="clear" w:color="auto" w:fill="D9D9D9"/>
          </w:tcPr>
          <w:p w14:paraId="6E6B81D9" w14:textId="77777777" w:rsidR="00366037" w:rsidRPr="006B2E11" w:rsidRDefault="00366037" w:rsidP="00BE59E8">
            <w:pPr>
              <w:spacing w:beforeLines="40" w:before="96" w:afterLines="20" w:after="48"/>
              <w:jc w:val="center"/>
            </w:pPr>
            <w:r w:rsidRPr="006B2E11">
              <w:rPr>
                <w:bCs/>
              </w:rPr>
              <w:t xml:space="preserve">Evidence </w:t>
            </w:r>
          </w:p>
        </w:tc>
      </w:tr>
      <w:tr w:rsidR="00366037" w:rsidRPr="006B2E11" w14:paraId="543FAD4A" w14:textId="77777777" w:rsidTr="00BE59E8">
        <w:trPr>
          <w:jc w:val="center"/>
        </w:trPr>
        <w:tc>
          <w:tcPr>
            <w:tcW w:w="5523" w:type="dxa"/>
          </w:tcPr>
          <w:p w14:paraId="08998BDF" w14:textId="77777777" w:rsidR="00366037" w:rsidRPr="006B2E11" w:rsidRDefault="00366037" w:rsidP="00BE59E8">
            <w:pPr>
              <w:pStyle w:val="ColorfulList-Accent11"/>
              <w:tabs>
                <w:tab w:val="right" w:pos="6945"/>
              </w:tabs>
              <w:spacing w:beforeLines="40" w:before="96" w:afterLines="20" w:after="48" w:line="240" w:lineRule="auto"/>
              <w:ind w:left="0"/>
              <w:contextualSpacing w:val="0"/>
              <w:rPr>
                <w:rFonts w:ascii="Times New Roman" w:hAnsi="Times New Roman" w:cs="Times New Roman"/>
              </w:rPr>
            </w:pPr>
            <w:r w:rsidRPr="006B2E11">
              <w:rPr>
                <w:rFonts w:ascii="Times New Roman" w:hAnsi="Times New Roman" w:cs="Times New Roman"/>
              </w:rPr>
              <w:t>Lesson plans are submitted to mentor and supervisor with enough time for feedback.</w:t>
            </w:r>
          </w:p>
        </w:tc>
        <w:tc>
          <w:tcPr>
            <w:tcW w:w="810" w:type="dxa"/>
            <w:shd w:val="clear" w:color="auto" w:fill="D9D9D9"/>
          </w:tcPr>
          <w:p w14:paraId="0597A9DB" w14:textId="77777777" w:rsidR="00366037" w:rsidRPr="006B2E11" w:rsidRDefault="00366037" w:rsidP="00BE59E8">
            <w:pPr>
              <w:spacing w:beforeLines="40" w:before="96" w:afterLines="20" w:after="48"/>
            </w:pPr>
          </w:p>
        </w:tc>
        <w:tc>
          <w:tcPr>
            <w:tcW w:w="784" w:type="dxa"/>
          </w:tcPr>
          <w:p w14:paraId="265BE0BF" w14:textId="77777777" w:rsidR="00366037" w:rsidRPr="006B2E11" w:rsidRDefault="00366037" w:rsidP="00BE59E8">
            <w:pPr>
              <w:spacing w:beforeLines="40" w:before="96" w:afterLines="20" w:after="48"/>
            </w:pPr>
          </w:p>
        </w:tc>
        <w:tc>
          <w:tcPr>
            <w:tcW w:w="720" w:type="dxa"/>
          </w:tcPr>
          <w:p w14:paraId="2DC9BCFB" w14:textId="77777777" w:rsidR="00366037" w:rsidRPr="006B2E11" w:rsidRDefault="00366037" w:rsidP="00BE59E8">
            <w:pPr>
              <w:spacing w:beforeLines="40" w:before="96" w:afterLines="20" w:after="48"/>
            </w:pPr>
          </w:p>
        </w:tc>
        <w:tc>
          <w:tcPr>
            <w:tcW w:w="746" w:type="dxa"/>
          </w:tcPr>
          <w:p w14:paraId="2F63A880" w14:textId="77777777" w:rsidR="00366037" w:rsidRPr="006B2E11" w:rsidRDefault="00366037" w:rsidP="00BE59E8">
            <w:pPr>
              <w:spacing w:beforeLines="40" w:before="96" w:afterLines="20" w:after="48"/>
            </w:pPr>
          </w:p>
        </w:tc>
        <w:tc>
          <w:tcPr>
            <w:tcW w:w="1041" w:type="dxa"/>
          </w:tcPr>
          <w:p w14:paraId="1D43FCA3" w14:textId="77777777" w:rsidR="00366037" w:rsidRPr="006B2E11" w:rsidRDefault="00366037" w:rsidP="00BE59E8">
            <w:pPr>
              <w:spacing w:beforeLines="40" w:before="96" w:afterLines="20" w:after="48"/>
            </w:pPr>
          </w:p>
        </w:tc>
      </w:tr>
      <w:tr w:rsidR="00366037" w:rsidRPr="006B2E11" w14:paraId="61B7C833" w14:textId="77777777" w:rsidTr="00BE59E8">
        <w:trPr>
          <w:jc w:val="center"/>
        </w:trPr>
        <w:tc>
          <w:tcPr>
            <w:tcW w:w="5523" w:type="dxa"/>
          </w:tcPr>
          <w:p w14:paraId="29E7D2F1" w14:textId="77777777" w:rsidR="00366037" w:rsidRPr="006B2E11" w:rsidRDefault="00366037" w:rsidP="00BE59E8">
            <w:pPr>
              <w:pStyle w:val="ColorfulList-Accent11"/>
              <w:tabs>
                <w:tab w:val="right" w:pos="6945"/>
              </w:tabs>
              <w:spacing w:beforeLines="40" w:before="96" w:afterLines="20" w:after="48" w:line="240" w:lineRule="auto"/>
              <w:ind w:left="0"/>
              <w:contextualSpacing w:val="0"/>
              <w:rPr>
                <w:rFonts w:ascii="Times New Roman" w:hAnsi="Times New Roman" w:cs="Times New Roman"/>
              </w:rPr>
            </w:pPr>
            <w:r w:rsidRPr="006B2E11">
              <w:rPr>
                <w:rFonts w:ascii="Times New Roman" w:hAnsi="Times New Roman" w:cs="Times New Roman"/>
              </w:rPr>
              <w:t xml:space="preserve">Lesson plans address all elements of the QU LP/IEP format. </w:t>
            </w:r>
          </w:p>
        </w:tc>
        <w:tc>
          <w:tcPr>
            <w:tcW w:w="810" w:type="dxa"/>
            <w:shd w:val="clear" w:color="auto" w:fill="D9D9D9"/>
          </w:tcPr>
          <w:p w14:paraId="3D941FF9" w14:textId="77777777" w:rsidR="00366037" w:rsidRPr="006B2E11" w:rsidRDefault="00366037" w:rsidP="00BE59E8">
            <w:pPr>
              <w:spacing w:beforeLines="40" w:before="96" w:afterLines="20" w:after="48"/>
            </w:pPr>
          </w:p>
        </w:tc>
        <w:tc>
          <w:tcPr>
            <w:tcW w:w="784" w:type="dxa"/>
          </w:tcPr>
          <w:p w14:paraId="769B64AD" w14:textId="77777777" w:rsidR="00366037" w:rsidRPr="006B2E11" w:rsidRDefault="00366037" w:rsidP="00BE59E8">
            <w:pPr>
              <w:spacing w:beforeLines="40" w:before="96" w:afterLines="20" w:after="48"/>
            </w:pPr>
          </w:p>
        </w:tc>
        <w:tc>
          <w:tcPr>
            <w:tcW w:w="720" w:type="dxa"/>
          </w:tcPr>
          <w:p w14:paraId="42723D27" w14:textId="77777777" w:rsidR="00366037" w:rsidRPr="006B2E11" w:rsidRDefault="00366037" w:rsidP="00BE59E8">
            <w:pPr>
              <w:spacing w:beforeLines="40" w:before="96" w:afterLines="20" w:after="48"/>
            </w:pPr>
          </w:p>
        </w:tc>
        <w:tc>
          <w:tcPr>
            <w:tcW w:w="746" w:type="dxa"/>
          </w:tcPr>
          <w:p w14:paraId="33A0E832" w14:textId="77777777" w:rsidR="00366037" w:rsidRPr="006B2E11" w:rsidRDefault="00366037" w:rsidP="00BE59E8">
            <w:pPr>
              <w:spacing w:beforeLines="40" w:before="96" w:afterLines="20" w:after="48"/>
            </w:pPr>
          </w:p>
        </w:tc>
        <w:tc>
          <w:tcPr>
            <w:tcW w:w="1041" w:type="dxa"/>
          </w:tcPr>
          <w:p w14:paraId="3EF896A3" w14:textId="77777777" w:rsidR="00366037" w:rsidRPr="006B2E11" w:rsidRDefault="00366037" w:rsidP="00BE59E8">
            <w:pPr>
              <w:spacing w:beforeLines="40" w:before="96" w:afterLines="20" w:after="48"/>
            </w:pPr>
          </w:p>
        </w:tc>
      </w:tr>
      <w:tr w:rsidR="00366037" w:rsidRPr="006B2E11" w14:paraId="40910CF9" w14:textId="77777777" w:rsidTr="00BE59E8">
        <w:trPr>
          <w:trHeight w:val="596"/>
          <w:jc w:val="center"/>
        </w:trPr>
        <w:tc>
          <w:tcPr>
            <w:tcW w:w="9624" w:type="dxa"/>
            <w:gridSpan w:val="6"/>
            <w:shd w:val="clear" w:color="auto" w:fill="FFFFFF" w:themeFill="background1"/>
          </w:tcPr>
          <w:p w14:paraId="62883653" w14:textId="77777777" w:rsidR="00366037" w:rsidRDefault="00366037" w:rsidP="00BE59E8">
            <w:pPr>
              <w:spacing w:before="60" w:after="60"/>
            </w:pPr>
            <w:r>
              <w:t>Please use the next four point scale for the indicators below:</w:t>
            </w:r>
          </w:p>
          <w:p w14:paraId="1E98FA47" w14:textId="77777777" w:rsidR="00366037" w:rsidRDefault="00366037" w:rsidP="00BE59E8">
            <w:pPr>
              <w:spacing w:before="60" w:after="60"/>
              <w:rPr>
                <w:rtl/>
              </w:rPr>
            </w:pPr>
            <w:r w:rsidRPr="008D5582">
              <w:t>Mark</w:t>
            </w:r>
            <w:r w:rsidRPr="008D5582">
              <w:rPr>
                <w:b/>
              </w:rPr>
              <w:t xml:space="preserve"> </w:t>
            </w:r>
            <w:r>
              <w:rPr>
                <w:b/>
              </w:rPr>
              <w:t>Constantly</w:t>
            </w:r>
            <w:r w:rsidRPr="008D5582">
              <w:rPr>
                <w:b/>
              </w:rPr>
              <w:t xml:space="preserve"> </w:t>
            </w:r>
            <w:proofErr w:type="spellStart"/>
            <w:r w:rsidRPr="008D5582">
              <w:rPr>
                <w:b/>
              </w:rPr>
              <w:t>Obs</w:t>
            </w:r>
            <w:proofErr w:type="spellEnd"/>
            <w:r w:rsidRPr="008D5582">
              <w:t xml:space="preserve"> (</w:t>
            </w:r>
            <w:r>
              <w:t>Constantly</w:t>
            </w:r>
            <w:r w:rsidRPr="008D5582">
              <w:t xml:space="preserve"> Observed) if the behavior was incorporated throughout the lesson.</w:t>
            </w:r>
          </w:p>
          <w:p w14:paraId="6DC62D63" w14:textId="77777777" w:rsidR="00366037" w:rsidRPr="008D5582" w:rsidRDefault="00366037" w:rsidP="00BE59E8">
            <w:pPr>
              <w:spacing w:before="60" w:after="60"/>
              <w:rPr>
                <w:rtl/>
              </w:rPr>
            </w:pPr>
            <w:r w:rsidRPr="008D5582">
              <w:t>Mark</w:t>
            </w:r>
            <w:r>
              <w:t xml:space="preserve"> Satisfactory</w:t>
            </w:r>
            <w:r w:rsidRPr="008D5582">
              <w:rPr>
                <w:b/>
              </w:rPr>
              <w:t xml:space="preserve"> </w:t>
            </w:r>
            <w:proofErr w:type="spellStart"/>
            <w:r w:rsidRPr="008D5582">
              <w:rPr>
                <w:b/>
              </w:rPr>
              <w:t>Obs</w:t>
            </w:r>
            <w:proofErr w:type="spellEnd"/>
            <w:r w:rsidRPr="008D5582">
              <w:t xml:space="preserve"> (</w:t>
            </w:r>
            <w:r>
              <w:t xml:space="preserve">Satisfactory </w:t>
            </w:r>
            <w:r w:rsidRPr="008D5582">
              <w:t xml:space="preserve">Observed) if you specifically saw the behavior. </w:t>
            </w:r>
          </w:p>
          <w:p w14:paraId="66C826A0" w14:textId="77777777" w:rsidR="00366037" w:rsidRPr="008D5582" w:rsidRDefault="00366037" w:rsidP="00BE59E8">
            <w:pPr>
              <w:spacing w:before="60" w:after="60"/>
              <w:rPr>
                <w:rtl/>
              </w:rPr>
            </w:pPr>
            <w:r w:rsidRPr="008D5582">
              <w:t>Mark</w:t>
            </w:r>
            <w:r w:rsidRPr="008D5582">
              <w:rPr>
                <w:b/>
              </w:rPr>
              <w:t xml:space="preserve"> </w:t>
            </w:r>
            <w:proofErr w:type="spellStart"/>
            <w:r w:rsidRPr="008D5582">
              <w:rPr>
                <w:b/>
              </w:rPr>
              <w:t>Obs</w:t>
            </w:r>
            <w:proofErr w:type="spellEnd"/>
            <w:r>
              <w:rPr>
                <w:b/>
              </w:rPr>
              <w:t xml:space="preserve"> with Improvement</w:t>
            </w:r>
            <w:r w:rsidRPr="008D5582">
              <w:t xml:space="preserve"> (Observed</w:t>
            </w:r>
            <w:r>
              <w:t xml:space="preserve"> but needs improvement</w:t>
            </w:r>
            <w:r w:rsidRPr="008D5582">
              <w:t xml:space="preserve">) if you specifically saw the behavior. </w:t>
            </w:r>
          </w:p>
          <w:p w14:paraId="277EA51D" w14:textId="77777777" w:rsidR="00366037" w:rsidRPr="007C0624" w:rsidRDefault="00366037" w:rsidP="00BE59E8">
            <w:pPr>
              <w:spacing w:before="60" w:after="60"/>
              <w:rPr>
                <w:rtl/>
              </w:rPr>
            </w:pPr>
            <w:r w:rsidRPr="008D5582">
              <w:t>Mark</w:t>
            </w:r>
            <w:r w:rsidRPr="008D5582">
              <w:rPr>
                <w:b/>
              </w:rPr>
              <w:t xml:space="preserve"> Not </w:t>
            </w:r>
            <w:proofErr w:type="spellStart"/>
            <w:r w:rsidRPr="008D5582">
              <w:rPr>
                <w:b/>
              </w:rPr>
              <w:t>Obs</w:t>
            </w:r>
            <w:proofErr w:type="spellEnd"/>
            <w:r w:rsidRPr="008D5582">
              <w:t xml:space="preserve"> (Not Observed) if you did not see the behavior at all during the lesson.</w:t>
            </w:r>
          </w:p>
        </w:tc>
      </w:tr>
      <w:tr w:rsidR="00366037" w:rsidRPr="006B2E11" w14:paraId="74C5F872" w14:textId="77777777" w:rsidTr="00BE59E8">
        <w:trPr>
          <w:jc w:val="center"/>
        </w:trPr>
        <w:tc>
          <w:tcPr>
            <w:tcW w:w="5523" w:type="dxa"/>
            <w:shd w:val="clear" w:color="auto" w:fill="D9D9D9"/>
          </w:tcPr>
          <w:p w14:paraId="17AB7238" w14:textId="77777777" w:rsidR="00366037" w:rsidRPr="006B2E11" w:rsidRDefault="00366037" w:rsidP="00BE59E8">
            <w:pPr>
              <w:tabs>
                <w:tab w:val="right" w:pos="6945"/>
              </w:tabs>
              <w:spacing w:before="20" w:after="20"/>
              <w:rPr>
                <w:b/>
              </w:rPr>
            </w:pPr>
            <w:r w:rsidRPr="006B2E11">
              <w:rPr>
                <w:b/>
              </w:rPr>
              <w:t xml:space="preserve">Classroom Observation       </w:t>
            </w:r>
          </w:p>
        </w:tc>
        <w:tc>
          <w:tcPr>
            <w:tcW w:w="810" w:type="dxa"/>
            <w:vMerge w:val="restart"/>
            <w:shd w:val="clear" w:color="auto" w:fill="D9D9D9"/>
          </w:tcPr>
          <w:p w14:paraId="274985F1" w14:textId="77777777" w:rsidR="00366037" w:rsidRPr="001E3CB4" w:rsidRDefault="00366037" w:rsidP="00BE59E8">
            <w:pPr>
              <w:spacing w:before="20" w:after="20"/>
              <w:jc w:val="center"/>
              <w:rPr>
                <w:bCs/>
                <w:rtl/>
              </w:rPr>
            </w:pPr>
            <w:r w:rsidRPr="001E3CB4">
              <w:rPr>
                <w:bCs/>
              </w:rPr>
              <w:t xml:space="preserve">Constantly </w:t>
            </w:r>
            <w:proofErr w:type="spellStart"/>
            <w:r w:rsidRPr="001E3CB4">
              <w:rPr>
                <w:bCs/>
              </w:rPr>
              <w:t>Obs</w:t>
            </w:r>
            <w:proofErr w:type="spellEnd"/>
          </w:p>
          <w:p w14:paraId="4AA43FD9" w14:textId="77777777" w:rsidR="00366037" w:rsidRPr="001E3CB4" w:rsidRDefault="00366037" w:rsidP="00BE59E8">
            <w:pPr>
              <w:spacing w:before="20" w:after="20"/>
              <w:jc w:val="center"/>
              <w:rPr>
                <w:bCs/>
                <w:rtl/>
                <w:lang w:bidi="ar-QA"/>
              </w:rPr>
            </w:pPr>
          </w:p>
        </w:tc>
        <w:tc>
          <w:tcPr>
            <w:tcW w:w="784" w:type="dxa"/>
            <w:vMerge w:val="restart"/>
            <w:shd w:val="clear" w:color="auto" w:fill="D9D9D9"/>
          </w:tcPr>
          <w:p w14:paraId="1A3244BF" w14:textId="77777777" w:rsidR="00366037" w:rsidRPr="001E3CB4" w:rsidRDefault="00366037" w:rsidP="00BE59E8">
            <w:pPr>
              <w:spacing w:before="20" w:after="20"/>
              <w:jc w:val="center"/>
              <w:rPr>
                <w:bCs/>
                <w:rtl/>
              </w:rPr>
            </w:pPr>
            <w:r w:rsidRPr="001E3CB4">
              <w:rPr>
                <w:bCs/>
              </w:rPr>
              <w:t xml:space="preserve">Satisfactory </w:t>
            </w:r>
            <w:proofErr w:type="spellStart"/>
            <w:r w:rsidRPr="001E3CB4">
              <w:rPr>
                <w:bCs/>
              </w:rPr>
              <w:t>Obs</w:t>
            </w:r>
            <w:proofErr w:type="spellEnd"/>
          </w:p>
          <w:p w14:paraId="15840FDB" w14:textId="77777777" w:rsidR="00366037" w:rsidRPr="001E3CB4" w:rsidRDefault="00366037" w:rsidP="00BE59E8">
            <w:pPr>
              <w:spacing w:before="20" w:after="20"/>
              <w:jc w:val="center"/>
              <w:rPr>
                <w:bCs/>
              </w:rPr>
            </w:pPr>
          </w:p>
        </w:tc>
        <w:tc>
          <w:tcPr>
            <w:tcW w:w="720" w:type="dxa"/>
            <w:vMerge w:val="restart"/>
            <w:shd w:val="clear" w:color="auto" w:fill="D9D9D9"/>
          </w:tcPr>
          <w:p w14:paraId="06610E71" w14:textId="77777777" w:rsidR="00366037" w:rsidRPr="001E3CB4" w:rsidRDefault="00366037" w:rsidP="00BE59E8">
            <w:pPr>
              <w:spacing w:before="20" w:after="20"/>
              <w:jc w:val="center"/>
              <w:rPr>
                <w:bCs/>
              </w:rPr>
            </w:pPr>
            <w:proofErr w:type="spellStart"/>
            <w:r w:rsidRPr="001E3CB4">
              <w:rPr>
                <w:bCs/>
              </w:rPr>
              <w:t>Obs</w:t>
            </w:r>
            <w:proofErr w:type="spellEnd"/>
            <w:r w:rsidRPr="001E3CB4">
              <w:rPr>
                <w:bCs/>
              </w:rPr>
              <w:t xml:space="preserve"> with improvement</w:t>
            </w:r>
          </w:p>
        </w:tc>
        <w:tc>
          <w:tcPr>
            <w:tcW w:w="746" w:type="dxa"/>
            <w:vMerge w:val="restart"/>
            <w:shd w:val="clear" w:color="auto" w:fill="D9D9D9"/>
          </w:tcPr>
          <w:p w14:paraId="5473BC46" w14:textId="77777777" w:rsidR="00366037" w:rsidRPr="001E3CB4" w:rsidRDefault="00366037" w:rsidP="00BE59E8">
            <w:pPr>
              <w:spacing w:before="20" w:after="20"/>
              <w:jc w:val="center"/>
              <w:rPr>
                <w:bCs/>
                <w:rtl/>
              </w:rPr>
            </w:pPr>
            <w:r w:rsidRPr="001E3CB4">
              <w:rPr>
                <w:bCs/>
              </w:rPr>
              <w:t xml:space="preserve">Not </w:t>
            </w:r>
            <w:proofErr w:type="spellStart"/>
            <w:r w:rsidRPr="001E3CB4">
              <w:rPr>
                <w:bCs/>
              </w:rPr>
              <w:t>Obs</w:t>
            </w:r>
            <w:proofErr w:type="spellEnd"/>
          </w:p>
          <w:p w14:paraId="770A9E3F" w14:textId="77777777" w:rsidR="00366037" w:rsidRPr="001E3CB4" w:rsidRDefault="00366037" w:rsidP="00BE59E8">
            <w:pPr>
              <w:spacing w:before="20" w:after="20"/>
              <w:jc w:val="center"/>
              <w:rPr>
                <w:bCs/>
              </w:rPr>
            </w:pPr>
          </w:p>
        </w:tc>
        <w:tc>
          <w:tcPr>
            <w:tcW w:w="1041" w:type="dxa"/>
            <w:vMerge w:val="restart"/>
            <w:shd w:val="clear" w:color="auto" w:fill="D9D9D9"/>
          </w:tcPr>
          <w:p w14:paraId="6D65C867" w14:textId="77777777" w:rsidR="00366037" w:rsidRPr="001E3CB4" w:rsidRDefault="00366037" w:rsidP="00BE59E8">
            <w:pPr>
              <w:spacing w:before="20" w:after="20"/>
              <w:jc w:val="center"/>
              <w:rPr>
                <w:bCs/>
              </w:rPr>
            </w:pPr>
            <w:r w:rsidRPr="001E3CB4">
              <w:rPr>
                <w:bCs/>
              </w:rPr>
              <w:t xml:space="preserve">Evidence </w:t>
            </w:r>
          </w:p>
        </w:tc>
      </w:tr>
      <w:tr w:rsidR="00366037" w:rsidRPr="006B2E11" w14:paraId="1FFC3CF7" w14:textId="77777777" w:rsidTr="00BE59E8">
        <w:trPr>
          <w:jc w:val="center"/>
        </w:trPr>
        <w:tc>
          <w:tcPr>
            <w:tcW w:w="5523" w:type="dxa"/>
            <w:shd w:val="clear" w:color="auto" w:fill="D9D9D9"/>
          </w:tcPr>
          <w:p w14:paraId="69D9364E" w14:textId="77777777" w:rsidR="00366037" w:rsidRPr="006B2E11" w:rsidRDefault="00366037" w:rsidP="00BE59E8">
            <w:pPr>
              <w:spacing w:before="80" w:after="80"/>
              <w:rPr>
                <w:b/>
              </w:rPr>
            </w:pPr>
            <w:r w:rsidRPr="006B2E11">
              <w:rPr>
                <w:b/>
              </w:rPr>
              <w:t xml:space="preserve">Preparation, Organization, and Management  </w:t>
            </w:r>
          </w:p>
        </w:tc>
        <w:tc>
          <w:tcPr>
            <w:tcW w:w="810" w:type="dxa"/>
            <w:vMerge/>
            <w:shd w:val="clear" w:color="auto" w:fill="D9D9D9"/>
          </w:tcPr>
          <w:p w14:paraId="4D054925" w14:textId="77777777" w:rsidR="00366037" w:rsidRPr="006B2E11" w:rsidRDefault="00366037" w:rsidP="00BE59E8">
            <w:pPr>
              <w:spacing w:before="20" w:after="20"/>
              <w:jc w:val="center"/>
              <w:rPr>
                <w:b/>
              </w:rPr>
            </w:pPr>
          </w:p>
        </w:tc>
        <w:tc>
          <w:tcPr>
            <w:tcW w:w="784" w:type="dxa"/>
            <w:vMerge/>
            <w:shd w:val="clear" w:color="auto" w:fill="D9D9D9"/>
          </w:tcPr>
          <w:p w14:paraId="5ED3DF1D" w14:textId="77777777" w:rsidR="00366037" w:rsidRPr="006B2E11" w:rsidRDefault="00366037" w:rsidP="00BE59E8">
            <w:pPr>
              <w:spacing w:before="20" w:after="20"/>
              <w:jc w:val="center"/>
              <w:rPr>
                <w:b/>
              </w:rPr>
            </w:pPr>
          </w:p>
        </w:tc>
        <w:tc>
          <w:tcPr>
            <w:tcW w:w="720" w:type="dxa"/>
            <w:vMerge/>
            <w:shd w:val="clear" w:color="auto" w:fill="D9D9D9"/>
          </w:tcPr>
          <w:p w14:paraId="0123511A" w14:textId="77777777" w:rsidR="00366037" w:rsidRPr="006B2E11" w:rsidRDefault="00366037" w:rsidP="00BE59E8">
            <w:pPr>
              <w:spacing w:before="20" w:after="20"/>
              <w:jc w:val="center"/>
              <w:rPr>
                <w:b/>
              </w:rPr>
            </w:pPr>
          </w:p>
        </w:tc>
        <w:tc>
          <w:tcPr>
            <w:tcW w:w="746" w:type="dxa"/>
            <w:vMerge/>
            <w:shd w:val="clear" w:color="auto" w:fill="D9D9D9"/>
          </w:tcPr>
          <w:p w14:paraId="42EB05B2" w14:textId="77777777" w:rsidR="00366037" w:rsidRPr="006B2E11" w:rsidRDefault="00366037" w:rsidP="00BE59E8">
            <w:pPr>
              <w:spacing w:before="20" w:after="20"/>
              <w:jc w:val="center"/>
              <w:rPr>
                <w:b/>
              </w:rPr>
            </w:pPr>
          </w:p>
        </w:tc>
        <w:tc>
          <w:tcPr>
            <w:tcW w:w="1041" w:type="dxa"/>
            <w:vMerge/>
            <w:shd w:val="clear" w:color="auto" w:fill="D9D9D9"/>
          </w:tcPr>
          <w:p w14:paraId="4D4660CB" w14:textId="77777777" w:rsidR="00366037" w:rsidRPr="006B2E11" w:rsidRDefault="00366037" w:rsidP="00BE59E8">
            <w:pPr>
              <w:spacing w:before="20" w:after="20"/>
              <w:jc w:val="center"/>
              <w:rPr>
                <w:b/>
              </w:rPr>
            </w:pPr>
          </w:p>
        </w:tc>
      </w:tr>
      <w:tr w:rsidR="00366037" w:rsidRPr="006B2E11" w14:paraId="0399B69D" w14:textId="77777777" w:rsidTr="00BE59E8">
        <w:trPr>
          <w:jc w:val="center"/>
        </w:trPr>
        <w:tc>
          <w:tcPr>
            <w:tcW w:w="5523" w:type="dxa"/>
            <w:shd w:val="clear" w:color="auto" w:fill="D9D9D9"/>
          </w:tcPr>
          <w:p w14:paraId="2ABB94D1" w14:textId="77777777" w:rsidR="00366037" w:rsidRPr="006B2E11" w:rsidRDefault="00366037" w:rsidP="00BE59E8">
            <w:pPr>
              <w:tabs>
                <w:tab w:val="right" w:pos="6945"/>
              </w:tabs>
              <w:rPr>
                <w:i/>
              </w:rPr>
            </w:pPr>
            <w:r>
              <w:rPr>
                <w:rFonts w:hint="cs"/>
                <w:i/>
                <w:rtl/>
              </w:rPr>
              <w:t xml:space="preserve">   </w:t>
            </w:r>
            <w:r w:rsidRPr="006B2E11">
              <w:rPr>
                <w:i/>
              </w:rPr>
              <w:t>Beginning of the lesson</w:t>
            </w:r>
            <w:r w:rsidRPr="006B2E11">
              <w:rPr>
                <w:iCs/>
                <w:rtl/>
              </w:rPr>
              <w:t xml:space="preserve">    </w:t>
            </w:r>
          </w:p>
        </w:tc>
        <w:tc>
          <w:tcPr>
            <w:tcW w:w="810" w:type="dxa"/>
            <w:shd w:val="clear" w:color="auto" w:fill="D9D9D9"/>
          </w:tcPr>
          <w:p w14:paraId="7948DB88" w14:textId="77777777" w:rsidR="00366037" w:rsidRPr="006B2E11" w:rsidRDefault="00366037" w:rsidP="00BE59E8"/>
        </w:tc>
        <w:tc>
          <w:tcPr>
            <w:tcW w:w="784" w:type="dxa"/>
            <w:tcBorders>
              <w:bottom w:val="nil"/>
            </w:tcBorders>
            <w:shd w:val="clear" w:color="auto" w:fill="D9D9D9"/>
          </w:tcPr>
          <w:p w14:paraId="7B1AE6CA" w14:textId="77777777" w:rsidR="00366037" w:rsidRPr="006B2E11" w:rsidRDefault="00366037" w:rsidP="00BE59E8"/>
        </w:tc>
        <w:tc>
          <w:tcPr>
            <w:tcW w:w="720" w:type="dxa"/>
            <w:tcBorders>
              <w:bottom w:val="nil"/>
            </w:tcBorders>
            <w:shd w:val="clear" w:color="auto" w:fill="D9D9D9"/>
          </w:tcPr>
          <w:p w14:paraId="5214D349" w14:textId="77777777" w:rsidR="00366037" w:rsidRPr="006B2E11" w:rsidRDefault="00366037" w:rsidP="00BE59E8"/>
        </w:tc>
        <w:tc>
          <w:tcPr>
            <w:tcW w:w="746" w:type="dxa"/>
            <w:tcBorders>
              <w:bottom w:val="nil"/>
            </w:tcBorders>
            <w:shd w:val="clear" w:color="auto" w:fill="D9D9D9"/>
          </w:tcPr>
          <w:p w14:paraId="03FA73C3" w14:textId="77777777" w:rsidR="00366037" w:rsidRPr="006B2E11" w:rsidRDefault="00366037" w:rsidP="00BE59E8"/>
        </w:tc>
        <w:tc>
          <w:tcPr>
            <w:tcW w:w="1041" w:type="dxa"/>
            <w:tcBorders>
              <w:bottom w:val="nil"/>
            </w:tcBorders>
            <w:shd w:val="clear" w:color="auto" w:fill="D9D9D9"/>
          </w:tcPr>
          <w:p w14:paraId="3A37A3F5" w14:textId="77777777" w:rsidR="00366037" w:rsidRPr="006B2E11" w:rsidRDefault="00366037" w:rsidP="00BE59E8"/>
        </w:tc>
      </w:tr>
      <w:tr w:rsidR="00366037" w:rsidRPr="006B2E11" w14:paraId="1C6A47B4" w14:textId="77777777" w:rsidTr="00BE59E8">
        <w:trPr>
          <w:trHeight w:val="350"/>
          <w:jc w:val="center"/>
        </w:trPr>
        <w:tc>
          <w:tcPr>
            <w:tcW w:w="5523" w:type="dxa"/>
          </w:tcPr>
          <w:p w14:paraId="3AFF58E3" w14:textId="77777777" w:rsidR="00366037" w:rsidRPr="006B2E11" w:rsidRDefault="00366037" w:rsidP="00BE59E8">
            <w:pPr>
              <w:pStyle w:val="ColorfulList-Accent11"/>
              <w:tabs>
                <w:tab w:val="right" w:pos="5281"/>
              </w:tabs>
              <w:spacing w:beforeLines="40" w:before="96" w:afterLines="20" w:after="48" w:line="240" w:lineRule="auto"/>
              <w:ind w:left="0"/>
              <w:contextualSpacing w:val="0"/>
              <w:rPr>
                <w:rFonts w:ascii="Times New Roman" w:hAnsi="Times New Roman" w:cs="Times New Roman"/>
              </w:rPr>
            </w:pPr>
            <w:r w:rsidRPr="006B2E11">
              <w:rPr>
                <w:rFonts w:ascii="Times New Roman" w:hAnsi="Times New Roman" w:cs="Times New Roman"/>
              </w:rPr>
              <w:t>Materials are prepared and ready to use.</w:t>
            </w:r>
          </w:p>
        </w:tc>
        <w:tc>
          <w:tcPr>
            <w:tcW w:w="810" w:type="dxa"/>
            <w:shd w:val="clear" w:color="auto" w:fill="D9D9D9"/>
          </w:tcPr>
          <w:p w14:paraId="7101CA9D" w14:textId="77777777" w:rsidR="00366037" w:rsidRPr="006B2E11" w:rsidRDefault="00366037" w:rsidP="00BE59E8">
            <w:pPr>
              <w:spacing w:beforeLines="40" w:before="96" w:afterLines="20" w:after="48"/>
            </w:pPr>
          </w:p>
        </w:tc>
        <w:tc>
          <w:tcPr>
            <w:tcW w:w="784" w:type="dxa"/>
            <w:tcBorders>
              <w:top w:val="nil"/>
            </w:tcBorders>
          </w:tcPr>
          <w:p w14:paraId="6CC6D42E" w14:textId="77777777" w:rsidR="00366037" w:rsidRPr="006B2E11" w:rsidRDefault="00366037" w:rsidP="00BE59E8">
            <w:pPr>
              <w:spacing w:beforeLines="40" w:before="96" w:afterLines="20" w:after="48"/>
            </w:pPr>
          </w:p>
        </w:tc>
        <w:tc>
          <w:tcPr>
            <w:tcW w:w="720" w:type="dxa"/>
            <w:tcBorders>
              <w:top w:val="nil"/>
            </w:tcBorders>
          </w:tcPr>
          <w:p w14:paraId="22C6DF2D" w14:textId="77777777" w:rsidR="00366037" w:rsidRPr="006B2E11" w:rsidRDefault="00366037" w:rsidP="00BE59E8">
            <w:pPr>
              <w:spacing w:beforeLines="40" w:before="96" w:afterLines="20" w:after="48"/>
            </w:pPr>
          </w:p>
        </w:tc>
        <w:tc>
          <w:tcPr>
            <w:tcW w:w="746" w:type="dxa"/>
            <w:tcBorders>
              <w:top w:val="nil"/>
            </w:tcBorders>
          </w:tcPr>
          <w:p w14:paraId="426C7B91" w14:textId="77777777" w:rsidR="00366037" w:rsidRPr="006B2E11" w:rsidRDefault="00366037" w:rsidP="00BE59E8">
            <w:pPr>
              <w:spacing w:beforeLines="40" w:before="96" w:afterLines="20" w:after="48"/>
            </w:pPr>
          </w:p>
        </w:tc>
        <w:tc>
          <w:tcPr>
            <w:tcW w:w="1041" w:type="dxa"/>
            <w:tcBorders>
              <w:top w:val="nil"/>
            </w:tcBorders>
          </w:tcPr>
          <w:p w14:paraId="56CD48AF" w14:textId="77777777" w:rsidR="00366037" w:rsidRPr="006B2E11" w:rsidRDefault="00366037" w:rsidP="00BE59E8">
            <w:pPr>
              <w:spacing w:beforeLines="40" w:before="96" w:afterLines="20" w:after="48"/>
            </w:pPr>
          </w:p>
        </w:tc>
      </w:tr>
      <w:tr w:rsidR="00366037" w:rsidRPr="006B2E11" w14:paraId="2A4DF462" w14:textId="77777777" w:rsidTr="00BE59E8">
        <w:trPr>
          <w:jc w:val="center"/>
        </w:trPr>
        <w:tc>
          <w:tcPr>
            <w:tcW w:w="5523" w:type="dxa"/>
          </w:tcPr>
          <w:p w14:paraId="344D8DF9" w14:textId="77777777" w:rsidR="00366037" w:rsidRPr="006B2E11" w:rsidRDefault="00366037" w:rsidP="00BE59E8">
            <w:pPr>
              <w:pStyle w:val="ColorfulList-Accent11"/>
              <w:tabs>
                <w:tab w:val="right" w:pos="5281"/>
              </w:tabs>
              <w:spacing w:beforeLines="40" w:before="96" w:afterLines="20" w:after="48" w:line="240" w:lineRule="auto"/>
              <w:ind w:left="0"/>
              <w:contextualSpacing w:val="0"/>
              <w:rPr>
                <w:rFonts w:ascii="Times New Roman" w:hAnsi="Times New Roman" w:cs="Times New Roman"/>
              </w:rPr>
            </w:pPr>
            <w:r w:rsidRPr="006B2E11">
              <w:rPr>
                <w:rFonts w:ascii="Times New Roman" w:hAnsi="Times New Roman" w:cs="Times New Roman"/>
              </w:rPr>
              <w:t>Is prepared to begin class on time</w:t>
            </w:r>
            <w:r>
              <w:rPr>
                <w:rFonts w:ascii="Times New Roman" w:hAnsi="Times New Roman" w:cs="Times New Roman"/>
              </w:rPr>
              <w:t>.</w:t>
            </w:r>
            <w:r w:rsidRPr="006B2E11">
              <w:rPr>
                <w:rFonts w:ascii="Times New Roman" w:hAnsi="Times New Roman" w:cs="Times New Roman"/>
              </w:rPr>
              <w:tab/>
            </w:r>
          </w:p>
        </w:tc>
        <w:tc>
          <w:tcPr>
            <w:tcW w:w="810" w:type="dxa"/>
            <w:shd w:val="clear" w:color="auto" w:fill="D9D9D9"/>
          </w:tcPr>
          <w:p w14:paraId="1E4C4B2C" w14:textId="77777777" w:rsidR="00366037" w:rsidRPr="006B2E11" w:rsidRDefault="00366037" w:rsidP="00BE59E8">
            <w:pPr>
              <w:spacing w:beforeLines="40" w:before="96" w:afterLines="20" w:after="48"/>
            </w:pPr>
          </w:p>
        </w:tc>
        <w:tc>
          <w:tcPr>
            <w:tcW w:w="784" w:type="dxa"/>
          </w:tcPr>
          <w:p w14:paraId="6FEC95EC" w14:textId="77777777" w:rsidR="00366037" w:rsidRPr="006B2E11" w:rsidRDefault="00366037" w:rsidP="00BE59E8">
            <w:pPr>
              <w:spacing w:beforeLines="40" w:before="96" w:afterLines="20" w:after="48"/>
            </w:pPr>
          </w:p>
        </w:tc>
        <w:tc>
          <w:tcPr>
            <w:tcW w:w="720" w:type="dxa"/>
          </w:tcPr>
          <w:p w14:paraId="62406EC0" w14:textId="77777777" w:rsidR="00366037" w:rsidRPr="006B2E11" w:rsidRDefault="00366037" w:rsidP="00BE59E8">
            <w:pPr>
              <w:spacing w:beforeLines="40" w:before="96" w:afterLines="20" w:after="48"/>
            </w:pPr>
          </w:p>
        </w:tc>
        <w:tc>
          <w:tcPr>
            <w:tcW w:w="746" w:type="dxa"/>
          </w:tcPr>
          <w:p w14:paraId="5CE5AADE" w14:textId="77777777" w:rsidR="00366037" w:rsidRPr="006B2E11" w:rsidRDefault="00366037" w:rsidP="00BE59E8">
            <w:pPr>
              <w:spacing w:beforeLines="40" w:before="96" w:afterLines="20" w:after="48"/>
            </w:pPr>
          </w:p>
        </w:tc>
        <w:tc>
          <w:tcPr>
            <w:tcW w:w="1041" w:type="dxa"/>
          </w:tcPr>
          <w:p w14:paraId="71D8EECC" w14:textId="77777777" w:rsidR="00366037" w:rsidRPr="006B2E11" w:rsidRDefault="00366037" w:rsidP="00BE59E8">
            <w:pPr>
              <w:spacing w:beforeLines="40" w:before="96" w:afterLines="20" w:after="48"/>
            </w:pPr>
          </w:p>
        </w:tc>
      </w:tr>
      <w:tr w:rsidR="00366037" w:rsidRPr="006B2E11" w14:paraId="5BB29E93" w14:textId="77777777" w:rsidTr="00BE59E8">
        <w:trPr>
          <w:jc w:val="center"/>
        </w:trPr>
        <w:tc>
          <w:tcPr>
            <w:tcW w:w="5523" w:type="dxa"/>
          </w:tcPr>
          <w:p w14:paraId="0BA51937" w14:textId="77777777" w:rsidR="00366037" w:rsidRPr="006B2E11" w:rsidRDefault="00366037" w:rsidP="00BE59E8">
            <w:pPr>
              <w:pStyle w:val="ColorfulList-Accent11"/>
              <w:tabs>
                <w:tab w:val="right" w:pos="5281"/>
              </w:tabs>
              <w:spacing w:beforeLines="40" w:before="96" w:afterLines="20" w:after="48" w:line="240" w:lineRule="auto"/>
              <w:ind w:left="0"/>
              <w:contextualSpacing w:val="0"/>
              <w:rPr>
                <w:rFonts w:ascii="Times New Roman" w:hAnsi="Times New Roman" w:cs="Times New Roman"/>
              </w:rPr>
            </w:pPr>
            <w:r w:rsidRPr="006B2E11">
              <w:rPr>
                <w:rFonts w:ascii="Times New Roman" w:hAnsi="Times New Roman" w:cs="Times New Roman"/>
              </w:rPr>
              <w:t>Quickly focuses students’ attention on the topic.</w:t>
            </w:r>
            <w:r>
              <w:rPr>
                <w:rFonts w:ascii="Times New Roman" w:hAnsi="Times New Roman" w:cs="Times New Roman"/>
              </w:rPr>
              <w:t xml:space="preserve">    </w:t>
            </w:r>
          </w:p>
        </w:tc>
        <w:tc>
          <w:tcPr>
            <w:tcW w:w="810" w:type="dxa"/>
            <w:shd w:val="clear" w:color="auto" w:fill="D9D9D9"/>
          </w:tcPr>
          <w:p w14:paraId="57C4FCA4" w14:textId="77777777" w:rsidR="00366037" w:rsidRPr="006B2E11" w:rsidRDefault="00366037" w:rsidP="00BE59E8">
            <w:pPr>
              <w:spacing w:beforeLines="40" w:before="96" w:afterLines="20" w:after="48"/>
            </w:pPr>
          </w:p>
        </w:tc>
        <w:tc>
          <w:tcPr>
            <w:tcW w:w="784" w:type="dxa"/>
          </w:tcPr>
          <w:p w14:paraId="3B1CF91E" w14:textId="77777777" w:rsidR="00366037" w:rsidRPr="006B2E11" w:rsidRDefault="00366037" w:rsidP="00BE59E8">
            <w:pPr>
              <w:spacing w:beforeLines="40" w:before="96" w:afterLines="20" w:after="48"/>
            </w:pPr>
          </w:p>
        </w:tc>
        <w:tc>
          <w:tcPr>
            <w:tcW w:w="720" w:type="dxa"/>
          </w:tcPr>
          <w:p w14:paraId="618DD00F" w14:textId="77777777" w:rsidR="00366037" w:rsidRPr="006B2E11" w:rsidRDefault="00366037" w:rsidP="00BE59E8">
            <w:pPr>
              <w:spacing w:beforeLines="40" w:before="96" w:afterLines="20" w:after="48"/>
            </w:pPr>
          </w:p>
        </w:tc>
        <w:tc>
          <w:tcPr>
            <w:tcW w:w="746" w:type="dxa"/>
          </w:tcPr>
          <w:p w14:paraId="1873B953" w14:textId="77777777" w:rsidR="00366037" w:rsidRPr="006B2E11" w:rsidRDefault="00366037" w:rsidP="00BE59E8">
            <w:pPr>
              <w:spacing w:beforeLines="40" w:before="96" w:afterLines="20" w:after="48"/>
            </w:pPr>
          </w:p>
        </w:tc>
        <w:tc>
          <w:tcPr>
            <w:tcW w:w="1041" w:type="dxa"/>
          </w:tcPr>
          <w:p w14:paraId="2A9971E1" w14:textId="77777777" w:rsidR="00366037" w:rsidRPr="006B2E11" w:rsidRDefault="00366037" w:rsidP="00BE59E8">
            <w:pPr>
              <w:spacing w:beforeLines="40" w:before="96" w:afterLines="20" w:after="48"/>
            </w:pPr>
          </w:p>
        </w:tc>
      </w:tr>
      <w:tr w:rsidR="00366037" w:rsidRPr="006B2E11" w14:paraId="0327B2EB" w14:textId="77777777" w:rsidTr="00BE59E8">
        <w:trPr>
          <w:jc w:val="center"/>
        </w:trPr>
        <w:tc>
          <w:tcPr>
            <w:tcW w:w="5523" w:type="dxa"/>
          </w:tcPr>
          <w:p w14:paraId="6E7A656F" w14:textId="77777777" w:rsidR="00366037" w:rsidRPr="006B2E11" w:rsidRDefault="00366037" w:rsidP="00BE59E8">
            <w:pPr>
              <w:pStyle w:val="ColorfulList-Accent11"/>
              <w:tabs>
                <w:tab w:val="right" w:pos="5281"/>
              </w:tabs>
              <w:spacing w:beforeLines="40" w:before="96" w:afterLines="20" w:after="48" w:line="240" w:lineRule="auto"/>
              <w:ind w:left="0"/>
              <w:contextualSpacing w:val="0"/>
              <w:rPr>
                <w:rFonts w:ascii="Times New Roman" w:hAnsi="Times New Roman" w:cs="Times New Roman"/>
              </w:rPr>
            </w:pPr>
            <w:r w:rsidRPr="006B2E11">
              <w:rPr>
                <w:rFonts w:ascii="Times New Roman" w:hAnsi="Times New Roman" w:cs="Times New Roman"/>
              </w:rPr>
              <w:t>States lesson objectives at the beginning of class</w:t>
            </w:r>
            <w:r>
              <w:rPr>
                <w:rFonts w:ascii="Times New Roman" w:hAnsi="Times New Roman" w:cs="Times New Roman"/>
              </w:rPr>
              <w:t>.</w:t>
            </w:r>
          </w:p>
        </w:tc>
        <w:tc>
          <w:tcPr>
            <w:tcW w:w="810" w:type="dxa"/>
            <w:shd w:val="clear" w:color="auto" w:fill="D9D9D9"/>
          </w:tcPr>
          <w:p w14:paraId="68925313" w14:textId="77777777" w:rsidR="00366037" w:rsidRPr="006B2E11" w:rsidRDefault="00366037" w:rsidP="00BE59E8">
            <w:pPr>
              <w:spacing w:beforeLines="40" w:before="96" w:afterLines="20" w:after="48"/>
            </w:pPr>
          </w:p>
        </w:tc>
        <w:tc>
          <w:tcPr>
            <w:tcW w:w="784" w:type="dxa"/>
          </w:tcPr>
          <w:p w14:paraId="5089F491" w14:textId="77777777" w:rsidR="00366037" w:rsidRPr="006B2E11" w:rsidRDefault="00366037" w:rsidP="00BE59E8">
            <w:pPr>
              <w:spacing w:beforeLines="40" w:before="96" w:afterLines="20" w:after="48"/>
            </w:pPr>
          </w:p>
        </w:tc>
        <w:tc>
          <w:tcPr>
            <w:tcW w:w="720" w:type="dxa"/>
          </w:tcPr>
          <w:p w14:paraId="57783165" w14:textId="77777777" w:rsidR="00366037" w:rsidRPr="006B2E11" w:rsidRDefault="00366037" w:rsidP="00BE59E8">
            <w:pPr>
              <w:spacing w:beforeLines="40" w:before="96" w:afterLines="20" w:after="48"/>
            </w:pPr>
          </w:p>
        </w:tc>
        <w:tc>
          <w:tcPr>
            <w:tcW w:w="746" w:type="dxa"/>
          </w:tcPr>
          <w:p w14:paraId="390BDDE9" w14:textId="77777777" w:rsidR="00366037" w:rsidRPr="006B2E11" w:rsidRDefault="00366037" w:rsidP="00BE59E8">
            <w:pPr>
              <w:spacing w:beforeLines="40" w:before="96" w:afterLines="20" w:after="48"/>
            </w:pPr>
          </w:p>
        </w:tc>
        <w:tc>
          <w:tcPr>
            <w:tcW w:w="1041" w:type="dxa"/>
          </w:tcPr>
          <w:p w14:paraId="174D14E7" w14:textId="77777777" w:rsidR="00366037" w:rsidRPr="006B2E11" w:rsidRDefault="00366037" w:rsidP="00BE59E8">
            <w:pPr>
              <w:spacing w:beforeLines="40" w:before="96" w:afterLines="20" w:after="48"/>
            </w:pPr>
          </w:p>
        </w:tc>
      </w:tr>
      <w:tr w:rsidR="00366037" w:rsidRPr="006B2E11" w14:paraId="2BCC03AD" w14:textId="77777777" w:rsidTr="00BE59E8">
        <w:trPr>
          <w:jc w:val="center"/>
        </w:trPr>
        <w:tc>
          <w:tcPr>
            <w:tcW w:w="5523" w:type="dxa"/>
          </w:tcPr>
          <w:p w14:paraId="2507A269" w14:textId="77777777" w:rsidR="00366037" w:rsidRPr="006B2E11" w:rsidRDefault="00366037" w:rsidP="00BE59E8">
            <w:pPr>
              <w:pStyle w:val="ColorfulList-Accent11"/>
              <w:tabs>
                <w:tab w:val="right" w:pos="5281"/>
              </w:tabs>
              <w:spacing w:beforeLines="40" w:before="96" w:afterLines="20" w:after="48" w:line="240" w:lineRule="auto"/>
              <w:ind w:left="0"/>
              <w:contextualSpacing w:val="0"/>
              <w:rPr>
                <w:rFonts w:ascii="Times New Roman" w:hAnsi="Times New Roman" w:cs="Times New Roman"/>
              </w:rPr>
            </w:pPr>
            <w:r w:rsidRPr="006B2E11">
              <w:rPr>
                <w:rFonts w:ascii="Times New Roman" w:hAnsi="Times New Roman" w:cs="Times New Roman"/>
              </w:rPr>
              <w:t>Reviews material from previous class.</w:t>
            </w:r>
            <w:r w:rsidRPr="006B2E11">
              <w:rPr>
                <w:rFonts w:ascii="Times New Roman" w:hAnsi="Times New Roman" w:cs="Times New Roman"/>
              </w:rPr>
              <w:tab/>
            </w:r>
          </w:p>
        </w:tc>
        <w:tc>
          <w:tcPr>
            <w:tcW w:w="810" w:type="dxa"/>
          </w:tcPr>
          <w:p w14:paraId="30EE6319" w14:textId="77777777" w:rsidR="00366037" w:rsidRPr="006B2E11" w:rsidRDefault="00366037" w:rsidP="00BE59E8">
            <w:pPr>
              <w:spacing w:beforeLines="40" w:before="96" w:afterLines="20" w:after="48"/>
            </w:pPr>
          </w:p>
        </w:tc>
        <w:tc>
          <w:tcPr>
            <w:tcW w:w="784" w:type="dxa"/>
          </w:tcPr>
          <w:p w14:paraId="445C9577" w14:textId="77777777" w:rsidR="00366037" w:rsidRPr="006B2E11" w:rsidRDefault="00366037" w:rsidP="00BE59E8">
            <w:pPr>
              <w:spacing w:beforeLines="40" w:before="96" w:afterLines="20" w:after="48"/>
            </w:pPr>
          </w:p>
        </w:tc>
        <w:tc>
          <w:tcPr>
            <w:tcW w:w="720" w:type="dxa"/>
          </w:tcPr>
          <w:p w14:paraId="2EDED8D6" w14:textId="77777777" w:rsidR="00366037" w:rsidRPr="006B2E11" w:rsidRDefault="00366037" w:rsidP="00BE59E8">
            <w:pPr>
              <w:spacing w:beforeLines="40" w:before="96" w:afterLines="20" w:after="48"/>
            </w:pPr>
          </w:p>
        </w:tc>
        <w:tc>
          <w:tcPr>
            <w:tcW w:w="746" w:type="dxa"/>
          </w:tcPr>
          <w:p w14:paraId="36316515" w14:textId="77777777" w:rsidR="00366037" w:rsidRPr="006B2E11" w:rsidRDefault="00366037" w:rsidP="00BE59E8">
            <w:pPr>
              <w:spacing w:beforeLines="40" w:before="96" w:afterLines="20" w:after="48"/>
            </w:pPr>
          </w:p>
        </w:tc>
        <w:tc>
          <w:tcPr>
            <w:tcW w:w="1041" w:type="dxa"/>
          </w:tcPr>
          <w:p w14:paraId="1FFF9A37" w14:textId="77777777" w:rsidR="00366037" w:rsidRPr="006B2E11" w:rsidRDefault="00366037" w:rsidP="00BE59E8">
            <w:pPr>
              <w:spacing w:beforeLines="40" w:before="96" w:afterLines="20" w:after="48"/>
            </w:pPr>
          </w:p>
        </w:tc>
      </w:tr>
      <w:tr w:rsidR="00366037" w:rsidRPr="006B2E11" w14:paraId="56F5CFD4" w14:textId="77777777" w:rsidTr="00BE59E8">
        <w:trPr>
          <w:jc w:val="center"/>
        </w:trPr>
        <w:tc>
          <w:tcPr>
            <w:tcW w:w="5523" w:type="dxa"/>
            <w:shd w:val="clear" w:color="auto" w:fill="D9D9D9"/>
          </w:tcPr>
          <w:p w14:paraId="4CB5D991" w14:textId="77777777" w:rsidR="00366037" w:rsidRPr="006B2E11" w:rsidRDefault="00366037" w:rsidP="00BE59E8">
            <w:pPr>
              <w:tabs>
                <w:tab w:val="right" w:pos="5281"/>
              </w:tabs>
              <w:spacing w:beforeLines="40" w:before="96" w:afterLines="20" w:after="48"/>
              <w:rPr>
                <w:i/>
              </w:rPr>
            </w:pPr>
            <w:r>
              <w:rPr>
                <w:rFonts w:hint="cs"/>
                <w:i/>
                <w:rtl/>
              </w:rPr>
              <w:t xml:space="preserve">   </w:t>
            </w:r>
            <w:r w:rsidRPr="00637C51">
              <w:rPr>
                <w:i/>
              </w:rPr>
              <w:t>During the lesson</w:t>
            </w:r>
          </w:p>
        </w:tc>
        <w:tc>
          <w:tcPr>
            <w:tcW w:w="810" w:type="dxa"/>
            <w:shd w:val="clear" w:color="auto" w:fill="D9D9D9"/>
          </w:tcPr>
          <w:p w14:paraId="776861B8" w14:textId="77777777" w:rsidR="00366037" w:rsidRPr="006B2E11" w:rsidRDefault="00366037" w:rsidP="00BE59E8">
            <w:pPr>
              <w:spacing w:beforeLines="40" w:before="96" w:afterLines="20" w:after="48"/>
            </w:pPr>
          </w:p>
        </w:tc>
        <w:tc>
          <w:tcPr>
            <w:tcW w:w="784" w:type="dxa"/>
            <w:shd w:val="clear" w:color="auto" w:fill="D9D9D9"/>
          </w:tcPr>
          <w:p w14:paraId="7A79CC12" w14:textId="77777777" w:rsidR="00366037" w:rsidRPr="006B2E11" w:rsidRDefault="00366037" w:rsidP="00BE59E8">
            <w:pPr>
              <w:spacing w:beforeLines="40" w:before="96" w:afterLines="20" w:after="48"/>
            </w:pPr>
          </w:p>
        </w:tc>
        <w:tc>
          <w:tcPr>
            <w:tcW w:w="720" w:type="dxa"/>
            <w:shd w:val="clear" w:color="auto" w:fill="D9D9D9"/>
          </w:tcPr>
          <w:p w14:paraId="2D96D4E3" w14:textId="77777777" w:rsidR="00366037" w:rsidRPr="006B2E11" w:rsidRDefault="00366037" w:rsidP="00BE59E8">
            <w:pPr>
              <w:spacing w:beforeLines="40" w:before="96" w:afterLines="20" w:after="48"/>
            </w:pPr>
          </w:p>
        </w:tc>
        <w:tc>
          <w:tcPr>
            <w:tcW w:w="746" w:type="dxa"/>
            <w:shd w:val="clear" w:color="auto" w:fill="D9D9D9"/>
          </w:tcPr>
          <w:p w14:paraId="0E71D62B" w14:textId="77777777" w:rsidR="00366037" w:rsidRPr="006B2E11" w:rsidRDefault="00366037" w:rsidP="00BE59E8">
            <w:pPr>
              <w:spacing w:beforeLines="40" w:before="96" w:afterLines="20" w:after="48"/>
            </w:pPr>
          </w:p>
        </w:tc>
        <w:tc>
          <w:tcPr>
            <w:tcW w:w="1041" w:type="dxa"/>
            <w:shd w:val="clear" w:color="auto" w:fill="D9D9D9"/>
          </w:tcPr>
          <w:p w14:paraId="4031F0F5" w14:textId="77777777" w:rsidR="00366037" w:rsidRPr="006B2E11" w:rsidRDefault="00366037" w:rsidP="00BE59E8">
            <w:pPr>
              <w:spacing w:beforeLines="40" w:before="96" w:afterLines="20" w:after="48"/>
            </w:pPr>
          </w:p>
        </w:tc>
      </w:tr>
      <w:tr w:rsidR="00366037" w:rsidRPr="006B2E11" w14:paraId="7ADABFBE" w14:textId="77777777" w:rsidTr="00BE59E8">
        <w:trPr>
          <w:jc w:val="center"/>
        </w:trPr>
        <w:tc>
          <w:tcPr>
            <w:tcW w:w="5523" w:type="dxa"/>
          </w:tcPr>
          <w:p w14:paraId="2F32D647" w14:textId="77777777" w:rsidR="00366037" w:rsidRPr="006B2E11" w:rsidRDefault="00366037" w:rsidP="00BE59E8">
            <w:pPr>
              <w:pStyle w:val="ColorfulList-Accent11"/>
              <w:tabs>
                <w:tab w:val="right" w:pos="5281"/>
              </w:tabs>
              <w:spacing w:beforeLines="40" w:before="96" w:afterLines="20" w:after="48" w:line="240" w:lineRule="auto"/>
              <w:ind w:left="0"/>
              <w:contextualSpacing w:val="0"/>
              <w:rPr>
                <w:rFonts w:ascii="Times New Roman" w:hAnsi="Times New Roman" w:cs="Times New Roman"/>
              </w:rPr>
            </w:pPr>
            <w:r w:rsidRPr="006B2E11">
              <w:rPr>
                <w:rFonts w:ascii="Times New Roman" w:hAnsi="Times New Roman" w:cs="Times New Roman"/>
              </w:rPr>
              <w:t xml:space="preserve">Encourages students to question and respond. </w:t>
            </w:r>
            <w:r w:rsidRPr="006B2E11">
              <w:rPr>
                <w:rFonts w:ascii="Times New Roman" w:hAnsi="Times New Roman" w:cs="Times New Roman"/>
                <w:rtl/>
              </w:rPr>
              <w:t xml:space="preserve"> </w:t>
            </w:r>
          </w:p>
        </w:tc>
        <w:tc>
          <w:tcPr>
            <w:tcW w:w="810" w:type="dxa"/>
          </w:tcPr>
          <w:p w14:paraId="4C53289A" w14:textId="77777777" w:rsidR="00366037" w:rsidRPr="006B2E11" w:rsidRDefault="00366037" w:rsidP="00BE59E8">
            <w:pPr>
              <w:spacing w:beforeLines="40" w:before="96" w:afterLines="20" w:after="48"/>
            </w:pPr>
          </w:p>
        </w:tc>
        <w:tc>
          <w:tcPr>
            <w:tcW w:w="784" w:type="dxa"/>
          </w:tcPr>
          <w:p w14:paraId="2D496860" w14:textId="77777777" w:rsidR="00366037" w:rsidRPr="006B2E11" w:rsidRDefault="00366037" w:rsidP="00BE59E8">
            <w:pPr>
              <w:spacing w:beforeLines="40" w:before="96" w:afterLines="20" w:after="48"/>
            </w:pPr>
          </w:p>
        </w:tc>
        <w:tc>
          <w:tcPr>
            <w:tcW w:w="720" w:type="dxa"/>
          </w:tcPr>
          <w:p w14:paraId="7435E8D6" w14:textId="77777777" w:rsidR="00366037" w:rsidRPr="006B2E11" w:rsidRDefault="00366037" w:rsidP="00BE59E8">
            <w:pPr>
              <w:spacing w:beforeLines="40" w:before="96" w:afterLines="20" w:after="48"/>
            </w:pPr>
          </w:p>
        </w:tc>
        <w:tc>
          <w:tcPr>
            <w:tcW w:w="746" w:type="dxa"/>
          </w:tcPr>
          <w:p w14:paraId="53326243" w14:textId="77777777" w:rsidR="00366037" w:rsidRPr="006B2E11" w:rsidRDefault="00366037" w:rsidP="00BE59E8">
            <w:pPr>
              <w:spacing w:beforeLines="40" w:before="96" w:afterLines="20" w:after="48"/>
            </w:pPr>
          </w:p>
        </w:tc>
        <w:tc>
          <w:tcPr>
            <w:tcW w:w="1041" w:type="dxa"/>
          </w:tcPr>
          <w:p w14:paraId="4EF07C3B" w14:textId="77777777" w:rsidR="00366037" w:rsidRPr="006B2E11" w:rsidRDefault="00366037" w:rsidP="00BE59E8">
            <w:pPr>
              <w:spacing w:beforeLines="40" w:before="96" w:afterLines="20" w:after="48"/>
            </w:pPr>
          </w:p>
        </w:tc>
      </w:tr>
      <w:tr w:rsidR="00366037" w:rsidRPr="006B2E11" w14:paraId="3CB5DB85" w14:textId="77777777" w:rsidTr="00BE59E8">
        <w:trPr>
          <w:jc w:val="center"/>
        </w:trPr>
        <w:tc>
          <w:tcPr>
            <w:tcW w:w="5523" w:type="dxa"/>
          </w:tcPr>
          <w:p w14:paraId="34FAD3D6" w14:textId="77777777" w:rsidR="00366037" w:rsidRPr="006B2E11" w:rsidRDefault="00366037" w:rsidP="00BE59E8">
            <w:pPr>
              <w:pStyle w:val="ColorfulList-Accent11"/>
              <w:tabs>
                <w:tab w:val="right" w:pos="5281"/>
              </w:tabs>
              <w:spacing w:beforeLines="40" w:before="96" w:afterLines="20" w:after="48" w:line="240" w:lineRule="auto"/>
              <w:ind w:left="0"/>
              <w:contextualSpacing w:val="0"/>
              <w:rPr>
                <w:rFonts w:ascii="Times New Roman" w:hAnsi="Times New Roman" w:cs="Times New Roman"/>
              </w:rPr>
            </w:pPr>
            <w:r w:rsidRPr="006B2E11">
              <w:rPr>
                <w:rFonts w:ascii="Times New Roman" w:hAnsi="Times New Roman" w:cs="Times New Roman"/>
              </w:rPr>
              <w:t>Provides constructive feedback.</w:t>
            </w:r>
            <w:r w:rsidRPr="006B2E11">
              <w:rPr>
                <w:rFonts w:ascii="Times New Roman" w:hAnsi="Times New Roman" w:cs="Times New Roman"/>
              </w:rPr>
              <w:tab/>
            </w:r>
            <w:r w:rsidRPr="008D5582">
              <w:rPr>
                <w:rFonts w:ascii="Times New Roman" w:hAnsi="Times New Roman" w:cs="Times New Roman"/>
                <w:rtl/>
              </w:rPr>
              <w:t xml:space="preserve">         </w:t>
            </w:r>
          </w:p>
        </w:tc>
        <w:tc>
          <w:tcPr>
            <w:tcW w:w="810" w:type="dxa"/>
          </w:tcPr>
          <w:p w14:paraId="159D7D4E" w14:textId="77777777" w:rsidR="00366037" w:rsidRPr="006B2E11" w:rsidRDefault="00366037" w:rsidP="00BE59E8">
            <w:pPr>
              <w:spacing w:beforeLines="40" w:before="96" w:afterLines="20" w:after="48"/>
            </w:pPr>
          </w:p>
        </w:tc>
        <w:tc>
          <w:tcPr>
            <w:tcW w:w="784" w:type="dxa"/>
          </w:tcPr>
          <w:p w14:paraId="55DCD487" w14:textId="77777777" w:rsidR="00366037" w:rsidRPr="006B2E11" w:rsidRDefault="00366037" w:rsidP="00BE59E8">
            <w:pPr>
              <w:spacing w:beforeLines="40" w:before="96" w:afterLines="20" w:after="48"/>
            </w:pPr>
          </w:p>
        </w:tc>
        <w:tc>
          <w:tcPr>
            <w:tcW w:w="720" w:type="dxa"/>
          </w:tcPr>
          <w:p w14:paraId="13D22BEB" w14:textId="77777777" w:rsidR="00366037" w:rsidRPr="006B2E11" w:rsidRDefault="00366037" w:rsidP="00BE59E8">
            <w:pPr>
              <w:spacing w:beforeLines="40" w:before="96" w:afterLines="20" w:after="48"/>
            </w:pPr>
          </w:p>
        </w:tc>
        <w:tc>
          <w:tcPr>
            <w:tcW w:w="746" w:type="dxa"/>
          </w:tcPr>
          <w:p w14:paraId="00EB86EE" w14:textId="77777777" w:rsidR="00366037" w:rsidRPr="006B2E11" w:rsidRDefault="00366037" w:rsidP="00BE59E8">
            <w:pPr>
              <w:spacing w:beforeLines="40" w:before="96" w:afterLines="20" w:after="48"/>
            </w:pPr>
          </w:p>
        </w:tc>
        <w:tc>
          <w:tcPr>
            <w:tcW w:w="1041" w:type="dxa"/>
          </w:tcPr>
          <w:p w14:paraId="66A4008C" w14:textId="77777777" w:rsidR="00366037" w:rsidRPr="006B2E11" w:rsidRDefault="00366037" w:rsidP="00BE59E8">
            <w:pPr>
              <w:spacing w:beforeLines="40" w:before="96" w:afterLines="20" w:after="48"/>
            </w:pPr>
          </w:p>
        </w:tc>
      </w:tr>
      <w:tr w:rsidR="00366037" w:rsidRPr="006B2E11" w14:paraId="33F72CBA" w14:textId="77777777" w:rsidTr="00BE59E8">
        <w:trPr>
          <w:jc w:val="center"/>
        </w:trPr>
        <w:tc>
          <w:tcPr>
            <w:tcW w:w="5523" w:type="dxa"/>
          </w:tcPr>
          <w:p w14:paraId="27B34865" w14:textId="77777777" w:rsidR="00366037" w:rsidRPr="006B2E11" w:rsidRDefault="00366037" w:rsidP="00BE59E8">
            <w:pPr>
              <w:pStyle w:val="ColorfulList-Accent11"/>
              <w:tabs>
                <w:tab w:val="right" w:pos="6945"/>
              </w:tabs>
              <w:spacing w:beforeLines="40" w:before="96" w:afterLines="20" w:after="48" w:line="240" w:lineRule="auto"/>
              <w:ind w:left="0"/>
              <w:contextualSpacing w:val="0"/>
              <w:rPr>
                <w:rFonts w:ascii="Times New Roman" w:hAnsi="Times New Roman" w:cs="Times New Roman"/>
              </w:rPr>
            </w:pPr>
            <w:r w:rsidRPr="006B2E11">
              <w:rPr>
                <w:rFonts w:ascii="Times New Roman" w:hAnsi="Times New Roman" w:cs="Times New Roman"/>
              </w:rPr>
              <w:t xml:space="preserve">Calls on and responds to students by name. </w:t>
            </w:r>
          </w:p>
        </w:tc>
        <w:tc>
          <w:tcPr>
            <w:tcW w:w="810" w:type="dxa"/>
          </w:tcPr>
          <w:p w14:paraId="23ED24AF" w14:textId="77777777" w:rsidR="00366037" w:rsidRPr="006B2E11" w:rsidRDefault="00366037" w:rsidP="00BE59E8">
            <w:pPr>
              <w:spacing w:beforeLines="40" w:before="96" w:afterLines="20" w:after="48"/>
            </w:pPr>
          </w:p>
        </w:tc>
        <w:tc>
          <w:tcPr>
            <w:tcW w:w="784" w:type="dxa"/>
          </w:tcPr>
          <w:p w14:paraId="5BA506D1" w14:textId="77777777" w:rsidR="00366037" w:rsidRPr="006B2E11" w:rsidRDefault="00366037" w:rsidP="00BE59E8">
            <w:pPr>
              <w:spacing w:beforeLines="40" w:before="96" w:afterLines="20" w:after="48"/>
            </w:pPr>
          </w:p>
        </w:tc>
        <w:tc>
          <w:tcPr>
            <w:tcW w:w="720" w:type="dxa"/>
          </w:tcPr>
          <w:p w14:paraId="6503776F" w14:textId="77777777" w:rsidR="00366037" w:rsidRPr="006B2E11" w:rsidRDefault="00366037" w:rsidP="00BE59E8">
            <w:pPr>
              <w:spacing w:beforeLines="40" w:before="96" w:afterLines="20" w:after="48"/>
            </w:pPr>
          </w:p>
        </w:tc>
        <w:tc>
          <w:tcPr>
            <w:tcW w:w="746" w:type="dxa"/>
          </w:tcPr>
          <w:p w14:paraId="5109D2A9" w14:textId="77777777" w:rsidR="00366037" w:rsidRPr="006B2E11" w:rsidRDefault="00366037" w:rsidP="00BE59E8">
            <w:pPr>
              <w:spacing w:beforeLines="40" w:before="96" w:afterLines="20" w:after="48"/>
            </w:pPr>
          </w:p>
        </w:tc>
        <w:tc>
          <w:tcPr>
            <w:tcW w:w="1041" w:type="dxa"/>
          </w:tcPr>
          <w:p w14:paraId="00E38879" w14:textId="77777777" w:rsidR="00366037" w:rsidRPr="006B2E11" w:rsidRDefault="00366037" w:rsidP="00BE59E8">
            <w:pPr>
              <w:spacing w:beforeLines="40" w:before="96" w:afterLines="20" w:after="48"/>
            </w:pPr>
          </w:p>
        </w:tc>
      </w:tr>
      <w:tr w:rsidR="00366037" w:rsidRPr="006B2E11" w14:paraId="257A29BF" w14:textId="77777777" w:rsidTr="00BE59E8">
        <w:trPr>
          <w:jc w:val="center"/>
        </w:trPr>
        <w:tc>
          <w:tcPr>
            <w:tcW w:w="5523" w:type="dxa"/>
          </w:tcPr>
          <w:p w14:paraId="2C7B99D7" w14:textId="77777777" w:rsidR="00366037" w:rsidRPr="006B2E11" w:rsidRDefault="00366037" w:rsidP="00BE59E8">
            <w:pPr>
              <w:pStyle w:val="ColorfulList-Accent11"/>
              <w:tabs>
                <w:tab w:val="right" w:pos="6945"/>
              </w:tabs>
              <w:spacing w:beforeLines="40" w:before="96" w:afterLines="20" w:after="48" w:line="240" w:lineRule="auto"/>
              <w:ind w:left="0"/>
              <w:contextualSpacing w:val="0"/>
              <w:rPr>
                <w:rFonts w:ascii="Times New Roman" w:hAnsi="Times New Roman" w:cs="Times New Roman"/>
              </w:rPr>
            </w:pPr>
            <w:r w:rsidRPr="006B2E11">
              <w:rPr>
                <w:rFonts w:ascii="Times New Roman" w:hAnsi="Times New Roman" w:cs="Times New Roman"/>
              </w:rPr>
              <w:t>Encourages students as well as prevents or handles misbehavior by continu</w:t>
            </w:r>
            <w:r>
              <w:rPr>
                <w:rFonts w:ascii="Times New Roman" w:hAnsi="Times New Roman" w:cs="Times New Roman"/>
              </w:rPr>
              <w:t>ally moving around the classroom.</w:t>
            </w:r>
            <w:r>
              <w:rPr>
                <w:rFonts w:ascii="Times New Roman" w:hAnsi="Times New Roman" w:cs="Times New Roman"/>
                <w:rtl/>
              </w:rPr>
              <w:t xml:space="preserve"> </w:t>
            </w:r>
          </w:p>
        </w:tc>
        <w:tc>
          <w:tcPr>
            <w:tcW w:w="810" w:type="dxa"/>
          </w:tcPr>
          <w:p w14:paraId="1CC989EA" w14:textId="77777777" w:rsidR="00366037" w:rsidRPr="006B2E11" w:rsidRDefault="00366037" w:rsidP="00BE59E8">
            <w:pPr>
              <w:spacing w:beforeLines="40" w:before="96" w:afterLines="20" w:after="48"/>
            </w:pPr>
          </w:p>
        </w:tc>
        <w:tc>
          <w:tcPr>
            <w:tcW w:w="784" w:type="dxa"/>
          </w:tcPr>
          <w:p w14:paraId="7ABC85B2" w14:textId="77777777" w:rsidR="00366037" w:rsidRPr="006B2E11" w:rsidRDefault="00366037" w:rsidP="00BE59E8">
            <w:pPr>
              <w:spacing w:beforeLines="40" w:before="96" w:afterLines="20" w:after="48"/>
            </w:pPr>
          </w:p>
        </w:tc>
        <w:tc>
          <w:tcPr>
            <w:tcW w:w="720" w:type="dxa"/>
          </w:tcPr>
          <w:p w14:paraId="2D620240" w14:textId="77777777" w:rsidR="00366037" w:rsidRPr="006B2E11" w:rsidRDefault="00366037" w:rsidP="00BE59E8">
            <w:pPr>
              <w:spacing w:beforeLines="40" w:before="96" w:afterLines="20" w:after="48"/>
            </w:pPr>
          </w:p>
        </w:tc>
        <w:tc>
          <w:tcPr>
            <w:tcW w:w="746" w:type="dxa"/>
          </w:tcPr>
          <w:p w14:paraId="23FD27CB" w14:textId="77777777" w:rsidR="00366037" w:rsidRPr="006B2E11" w:rsidRDefault="00366037" w:rsidP="00BE59E8">
            <w:pPr>
              <w:spacing w:beforeLines="40" w:before="96" w:afterLines="20" w:after="48"/>
            </w:pPr>
          </w:p>
        </w:tc>
        <w:tc>
          <w:tcPr>
            <w:tcW w:w="1041" w:type="dxa"/>
          </w:tcPr>
          <w:p w14:paraId="41EC68B8" w14:textId="77777777" w:rsidR="00366037" w:rsidRPr="006B2E11" w:rsidRDefault="00366037" w:rsidP="00BE59E8">
            <w:pPr>
              <w:spacing w:beforeLines="40" w:before="96" w:afterLines="20" w:after="48"/>
            </w:pPr>
          </w:p>
        </w:tc>
      </w:tr>
      <w:tr w:rsidR="00366037" w:rsidRPr="006B2E11" w14:paraId="32C7E1FD" w14:textId="77777777" w:rsidTr="00BE59E8">
        <w:trPr>
          <w:jc w:val="center"/>
        </w:trPr>
        <w:tc>
          <w:tcPr>
            <w:tcW w:w="5523" w:type="dxa"/>
            <w:shd w:val="clear" w:color="auto" w:fill="D9D9D9"/>
          </w:tcPr>
          <w:p w14:paraId="5AA04220" w14:textId="77777777" w:rsidR="00366037" w:rsidRPr="006B2E11" w:rsidRDefault="00366037" w:rsidP="00BE59E8">
            <w:pPr>
              <w:tabs>
                <w:tab w:val="right" w:pos="6945"/>
              </w:tabs>
              <w:spacing w:beforeLines="40" w:before="96" w:afterLines="20" w:after="48"/>
              <w:jc w:val="both"/>
              <w:rPr>
                <w:i/>
              </w:rPr>
            </w:pPr>
            <w:r>
              <w:rPr>
                <w:rFonts w:hint="cs"/>
                <w:i/>
                <w:rtl/>
              </w:rPr>
              <w:t xml:space="preserve">   </w:t>
            </w:r>
            <w:r w:rsidRPr="008D5582">
              <w:rPr>
                <w:i/>
              </w:rPr>
              <w:t>Finishing the lesson</w:t>
            </w:r>
            <w:r w:rsidRPr="008D5582">
              <w:rPr>
                <w:iCs/>
                <w:rtl/>
              </w:rPr>
              <w:t xml:space="preserve">  </w:t>
            </w:r>
          </w:p>
        </w:tc>
        <w:tc>
          <w:tcPr>
            <w:tcW w:w="810" w:type="dxa"/>
            <w:shd w:val="clear" w:color="auto" w:fill="D9D9D9"/>
          </w:tcPr>
          <w:p w14:paraId="5115B93D" w14:textId="77777777" w:rsidR="00366037" w:rsidRPr="006B2E11" w:rsidRDefault="00366037" w:rsidP="00BE59E8">
            <w:pPr>
              <w:spacing w:beforeLines="40" w:before="96" w:afterLines="20" w:after="48"/>
            </w:pPr>
          </w:p>
        </w:tc>
        <w:tc>
          <w:tcPr>
            <w:tcW w:w="784" w:type="dxa"/>
            <w:shd w:val="clear" w:color="auto" w:fill="D9D9D9"/>
          </w:tcPr>
          <w:p w14:paraId="49703D6A" w14:textId="77777777" w:rsidR="00366037" w:rsidRPr="006B2E11" w:rsidRDefault="00366037" w:rsidP="00BE59E8">
            <w:pPr>
              <w:spacing w:beforeLines="40" w:before="96" w:afterLines="20" w:after="48"/>
            </w:pPr>
          </w:p>
        </w:tc>
        <w:tc>
          <w:tcPr>
            <w:tcW w:w="720" w:type="dxa"/>
            <w:shd w:val="clear" w:color="auto" w:fill="D9D9D9"/>
          </w:tcPr>
          <w:p w14:paraId="71F0E6B1" w14:textId="77777777" w:rsidR="00366037" w:rsidRPr="006B2E11" w:rsidRDefault="00366037" w:rsidP="00BE59E8">
            <w:pPr>
              <w:spacing w:beforeLines="40" w:before="96" w:afterLines="20" w:after="48"/>
            </w:pPr>
          </w:p>
        </w:tc>
        <w:tc>
          <w:tcPr>
            <w:tcW w:w="746" w:type="dxa"/>
            <w:shd w:val="clear" w:color="auto" w:fill="D9D9D9"/>
          </w:tcPr>
          <w:p w14:paraId="41CF16AD" w14:textId="77777777" w:rsidR="00366037" w:rsidRPr="006B2E11" w:rsidRDefault="00366037" w:rsidP="00BE59E8">
            <w:pPr>
              <w:spacing w:beforeLines="40" w:before="96" w:afterLines="20" w:after="48"/>
            </w:pPr>
          </w:p>
        </w:tc>
        <w:tc>
          <w:tcPr>
            <w:tcW w:w="1041" w:type="dxa"/>
            <w:shd w:val="clear" w:color="auto" w:fill="D9D9D9"/>
          </w:tcPr>
          <w:p w14:paraId="40A5C6C9" w14:textId="77777777" w:rsidR="00366037" w:rsidRPr="006B2E11" w:rsidRDefault="00366037" w:rsidP="00BE59E8">
            <w:pPr>
              <w:spacing w:beforeLines="40" w:before="96" w:afterLines="20" w:after="48"/>
            </w:pPr>
          </w:p>
        </w:tc>
      </w:tr>
      <w:tr w:rsidR="00366037" w:rsidRPr="006B2E11" w14:paraId="4F991973" w14:textId="77777777" w:rsidTr="00BE59E8">
        <w:trPr>
          <w:jc w:val="center"/>
        </w:trPr>
        <w:tc>
          <w:tcPr>
            <w:tcW w:w="5523" w:type="dxa"/>
          </w:tcPr>
          <w:p w14:paraId="39358000" w14:textId="77777777" w:rsidR="00366037" w:rsidRPr="006B2E11" w:rsidRDefault="00366037" w:rsidP="00BE59E8">
            <w:pPr>
              <w:pStyle w:val="ColorfulList-Accent11"/>
              <w:tabs>
                <w:tab w:val="right" w:pos="6945"/>
              </w:tabs>
              <w:spacing w:beforeLines="40" w:before="96" w:afterLines="20" w:after="48" w:line="240" w:lineRule="auto"/>
              <w:ind w:left="0"/>
              <w:contextualSpacing w:val="0"/>
              <w:jc w:val="both"/>
              <w:rPr>
                <w:rFonts w:ascii="Times New Roman" w:hAnsi="Times New Roman" w:cs="Times New Roman"/>
              </w:rPr>
            </w:pPr>
            <w:r w:rsidRPr="006B2E11">
              <w:rPr>
                <w:rFonts w:ascii="Times New Roman" w:hAnsi="Times New Roman" w:cs="Times New Roman"/>
              </w:rPr>
              <w:t>Summarizes main points of the lesson.</w:t>
            </w:r>
            <w:r w:rsidRPr="008D5582">
              <w:rPr>
                <w:rFonts w:ascii="Times New Roman" w:hAnsi="Times New Roman" w:cs="Times New Roman"/>
                <w:rtl/>
              </w:rPr>
              <w:t xml:space="preserve"> </w:t>
            </w:r>
          </w:p>
        </w:tc>
        <w:tc>
          <w:tcPr>
            <w:tcW w:w="810" w:type="dxa"/>
            <w:shd w:val="clear" w:color="auto" w:fill="D9D9D9"/>
          </w:tcPr>
          <w:p w14:paraId="547C58B7" w14:textId="77777777" w:rsidR="00366037" w:rsidRPr="006B2E11" w:rsidRDefault="00366037" w:rsidP="00BE59E8">
            <w:pPr>
              <w:spacing w:beforeLines="40" w:before="96" w:afterLines="20" w:after="48"/>
            </w:pPr>
          </w:p>
        </w:tc>
        <w:tc>
          <w:tcPr>
            <w:tcW w:w="784" w:type="dxa"/>
          </w:tcPr>
          <w:p w14:paraId="416440B8" w14:textId="77777777" w:rsidR="00366037" w:rsidRPr="006B2E11" w:rsidRDefault="00366037" w:rsidP="00BE59E8">
            <w:pPr>
              <w:spacing w:beforeLines="40" w:before="96" w:afterLines="20" w:after="48"/>
            </w:pPr>
          </w:p>
        </w:tc>
        <w:tc>
          <w:tcPr>
            <w:tcW w:w="720" w:type="dxa"/>
          </w:tcPr>
          <w:p w14:paraId="3E139D53" w14:textId="77777777" w:rsidR="00366037" w:rsidRPr="006B2E11" w:rsidRDefault="00366037" w:rsidP="00BE59E8">
            <w:pPr>
              <w:spacing w:beforeLines="40" w:before="96" w:afterLines="20" w:after="48"/>
            </w:pPr>
          </w:p>
        </w:tc>
        <w:tc>
          <w:tcPr>
            <w:tcW w:w="746" w:type="dxa"/>
          </w:tcPr>
          <w:p w14:paraId="118741C3" w14:textId="77777777" w:rsidR="00366037" w:rsidRPr="006B2E11" w:rsidRDefault="00366037" w:rsidP="00BE59E8">
            <w:pPr>
              <w:spacing w:beforeLines="40" w:before="96" w:afterLines="20" w:after="48"/>
            </w:pPr>
          </w:p>
        </w:tc>
        <w:tc>
          <w:tcPr>
            <w:tcW w:w="1041" w:type="dxa"/>
          </w:tcPr>
          <w:p w14:paraId="0CF289B2" w14:textId="77777777" w:rsidR="00366037" w:rsidRPr="006B2E11" w:rsidRDefault="00366037" w:rsidP="00BE59E8">
            <w:pPr>
              <w:spacing w:beforeLines="40" w:before="96" w:afterLines="20" w:after="48"/>
            </w:pPr>
          </w:p>
        </w:tc>
      </w:tr>
      <w:tr w:rsidR="00366037" w:rsidRPr="006B2E11" w14:paraId="3C68F55B" w14:textId="77777777" w:rsidTr="00BE59E8">
        <w:trPr>
          <w:jc w:val="center"/>
        </w:trPr>
        <w:tc>
          <w:tcPr>
            <w:tcW w:w="5523" w:type="dxa"/>
          </w:tcPr>
          <w:p w14:paraId="3F723BED" w14:textId="77777777" w:rsidR="00366037" w:rsidRPr="006B2E11" w:rsidRDefault="00366037" w:rsidP="00BE59E8">
            <w:pPr>
              <w:pStyle w:val="ColorfulList-Accent11"/>
              <w:tabs>
                <w:tab w:val="right" w:pos="6945"/>
              </w:tabs>
              <w:spacing w:beforeLines="40" w:before="96" w:afterLines="20" w:after="48" w:line="240" w:lineRule="auto"/>
              <w:ind w:left="0"/>
              <w:contextualSpacing w:val="0"/>
              <w:rPr>
                <w:rFonts w:ascii="Times New Roman" w:hAnsi="Times New Roman" w:cs="Times New Roman"/>
              </w:rPr>
            </w:pPr>
            <w:r w:rsidRPr="006B2E11">
              <w:rPr>
                <w:rFonts w:ascii="Times New Roman" w:hAnsi="Times New Roman" w:cs="Times New Roman"/>
              </w:rPr>
              <w:t>Reminds students of assignments, etc.</w:t>
            </w:r>
            <w:r w:rsidRPr="006B2E11">
              <w:rPr>
                <w:rFonts w:ascii="Times New Roman" w:hAnsi="Times New Roman" w:cs="Times New Roman"/>
              </w:rPr>
              <w:tab/>
            </w:r>
            <w:r>
              <w:rPr>
                <w:rFonts w:ascii="Times New Roman" w:hAnsi="Times New Roman" w:cs="Times New Roman"/>
                <w:rtl/>
              </w:rPr>
              <w:t xml:space="preserve"> </w:t>
            </w:r>
            <w:r w:rsidRPr="006B2E11">
              <w:rPr>
                <w:rFonts w:ascii="Times New Roman" w:hAnsi="Times New Roman" w:cs="Times New Roman"/>
              </w:rPr>
              <w:t xml:space="preserve"> </w:t>
            </w:r>
          </w:p>
        </w:tc>
        <w:tc>
          <w:tcPr>
            <w:tcW w:w="810" w:type="dxa"/>
            <w:shd w:val="clear" w:color="auto" w:fill="D9D9D9"/>
          </w:tcPr>
          <w:p w14:paraId="1C71C333" w14:textId="77777777" w:rsidR="00366037" w:rsidRPr="006B2E11" w:rsidRDefault="00366037" w:rsidP="00BE59E8">
            <w:pPr>
              <w:spacing w:beforeLines="40" w:before="96" w:afterLines="20" w:after="48"/>
            </w:pPr>
          </w:p>
        </w:tc>
        <w:tc>
          <w:tcPr>
            <w:tcW w:w="784" w:type="dxa"/>
          </w:tcPr>
          <w:p w14:paraId="535A35AC" w14:textId="77777777" w:rsidR="00366037" w:rsidRPr="006B2E11" w:rsidRDefault="00366037" w:rsidP="00BE59E8">
            <w:pPr>
              <w:spacing w:beforeLines="40" w:before="96" w:afterLines="20" w:after="48"/>
            </w:pPr>
          </w:p>
        </w:tc>
        <w:tc>
          <w:tcPr>
            <w:tcW w:w="720" w:type="dxa"/>
          </w:tcPr>
          <w:p w14:paraId="46C9DF86" w14:textId="77777777" w:rsidR="00366037" w:rsidRPr="006B2E11" w:rsidRDefault="00366037" w:rsidP="00BE59E8">
            <w:pPr>
              <w:spacing w:beforeLines="40" w:before="96" w:afterLines="20" w:after="48"/>
            </w:pPr>
          </w:p>
        </w:tc>
        <w:tc>
          <w:tcPr>
            <w:tcW w:w="746" w:type="dxa"/>
          </w:tcPr>
          <w:p w14:paraId="499101EE" w14:textId="77777777" w:rsidR="00366037" w:rsidRPr="006B2E11" w:rsidRDefault="00366037" w:rsidP="00BE59E8">
            <w:pPr>
              <w:spacing w:beforeLines="40" w:before="96" w:afterLines="20" w:after="48"/>
            </w:pPr>
          </w:p>
        </w:tc>
        <w:tc>
          <w:tcPr>
            <w:tcW w:w="1041" w:type="dxa"/>
          </w:tcPr>
          <w:p w14:paraId="5B03D0AA" w14:textId="77777777" w:rsidR="00366037" w:rsidRPr="006B2E11" w:rsidRDefault="00366037" w:rsidP="00BE59E8">
            <w:pPr>
              <w:spacing w:beforeLines="40" w:before="96" w:afterLines="20" w:after="48"/>
            </w:pPr>
          </w:p>
        </w:tc>
      </w:tr>
      <w:tr w:rsidR="00366037" w:rsidRPr="006B2E11" w14:paraId="77CA26BB" w14:textId="77777777" w:rsidTr="00BE59E8">
        <w:trPr>
          <w:jc w:val="center"/>
        </w:trPr>
        <w:tc>
          <w:tcPr>
            <w:tcW w:w="5523" w:type="dxa"/>
          </w:tcPr>
          <w:p w14:paraId="2199779B" w14:textId="77777777" w:rsidR="00366037" w:rsidRPr="006B2E11" w:rsidRDefault="00366037" w:rsidP="00BE59E8">
            <w:pPr>
              <w:pStyle w:val="ColorfulList-Accent11"/>
              <w:tabs>
                <w:tab w:val="right" w:pos="6945"/>
              </w:tabs>
              <w:spacing w:beforeLines="40" w:before="96" w:afterLines="20" w:after="48" w:line="240" w:lineRule="auto"/>
              <w:ind w:left="0"/>
              <w:contextualSpacing w:val="0"/>
              <w:rPr>
                <w:rFonts w:ascii="Times New Roman" w:hAnsi="Times New Roman" w:cs="Times New Roman"/>
              </w:rPr>
            </w:pPr>
            <w:r w:rsidRPr="006B2E11">
              <w:rPr>
                <w:rFonts w:ascii="Times New Roman" w:hAnsi="Times New Roman" w:cs="Times New Roman"/>
              </w:rPr>
              <w:t>Ends lesson without rushing</w:t>
            </w:r>
            <w:r>
              <w:rPr>
                <w:rFonts w:ascii="Times New Roman" w:hAnsi="Times New Roman" w:cs="Times New Roman"/>
              </w:rPr>
              <w:t>.</w:t>
            </w:r>
            <w:r w:rsidRPr="006B2E11">
              <w:rPr>
                <w:rFonts w:ascii="Times New Roman" w:hAnsi="Times New Roman" w:cs="Times New Roman"/>
              </w:rPr>
              <w:t xml:space="preserve"> </w:t>
            </w:r>
          </w:p>
        </w:tc>
        <w:tc>
          <w:tcPr>
            <w:tcW w:w="810" w:type="dxa"/>
            <w:shd w:val="clear" w:color="auto" w:fill="D9D9D9"/>
          </w:tcPr>
          <w:p w14:paraId="178E3D18" w14:textId="77777777" w:rsidR="00366037" w:rsidRPr="006B2E11" w:rsidRDefault="00366037" w:rsidP="00BE59E8">
            <w:pPr>
              <w:spacing w:beforeLines="40" w:before="96" w:afterLines="20" w:after="48"/>
            </w:pPr>
          </w:p>
        </w:tc>
        <w:tc>
          <w:tcPr>
            <w:tcW w:w="784" w:type="dxa"/>
          </w:tcPr>
          <w:p w14:paraId="46CA75A5" w14:textId="77777777" w:rsidR="00366037" w:rsidRPr="006B2E11" w:rsidRDefault="00366037" w:rsidP="00BE59E8">
            <w:pPr>
              <w:spacing w:beforeLines="40" w:before="96" w:afterLines="20" w:after="48"/>
            </w:pPr>
          </w:p>
        </w:tc>
        <w:tc>
          <w:tcPr>
            <w:tcW w:w="720" w:type="dxa"/>
          </w:tcPr>
          <w:p w14:paraId="6010100F" w14:textId="77777777" w:rsidR="00366037" w:rsidRPr="006B2E11" w:rsidRDefault="00366037" w:rsidP="00BE59E8">
            <w:pPr>
              <w:spacing w:beforeLines="40" w:before="96" w:afterLines="20" w:after="48"/>
            </w:pPr>
          </w:p>
        </w:tc>
        <w:tc>
          <w:tcPr>
            <w:tcW w:w="746" w:type="dxa"/>
          </w:tcPr>
          <w:p w14:paraId="6344F679" w14:textId="77777777" w:rsidR="00366037" w:rsidRPr="006B2E11" w:rsidRDefault="00366037" w:rsidP="00BE59E8">
            <w:pPr>
              <w:spacing w:beforeLines="40" w:before="96" w:afterLines="20" w:after="48"/>
            </w:pPr>
          </w:p>
        </w:tc>
        <w:tc>
          <w:tcPr>
            <w:tcW w:w="1041" w:type="dxa"/>
          </w:tcPr>
          <w:p w14:paraId="67B076CB" w14:textId="77777777" w:rsidR="00366037" w:rsidRPr="006B2E11" w:rsidRDefault="00366037" w:rsidP="00BE59E8">
            <w:pPr>
              <w:spacing w:beforeLines="40" w:before="96" w:afterLines="20" w:after="48"/>
            </w:pPr>
          </w:p>
        </w:tc>
      </w:tr>
    </w:tbl>
    <w:p w14:paraId="213CBDBC" w14:textId="77777777" w:rsidR="00366037" w:rsidRPr="003C27B0" w:rsidRDefault="00366037" w:rsidP="00366037">
      <w:pPr>
        <w:rPr>
          <w:vanish/>
        </w:rPr>
      </w:pPr>
    </w:p>
    <w:tbl>
      <w:tblPr>
        <w:tblpPr w:leftFromText="180" w:rightFromText="180" w:horzAnchor="margin" w:tblpY="615"/>
        <w:tblW w:w="5000" w:type="pct"/>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tblLayout w:type="fixed"/>
        <w:tblLook w:val="00A0" w:firstRow="1" w:lastRow="0" w:firstColumn="1" w:lastColumn="0" w:noHBand="0" w:noVBand="0"/>
      </w:tblPr>
      <w:tblGrid>
        <w:gridCol w:w="4013"/>
        <w:gridCol w:w="1039"/>
        <w:gridCol w:w="1041"/>
        <w:gridCol w:w="1215"/>
        <w:gridCol w:w="766"/>
        <w:gridCol w:w="1526"/>
      </w:tblGrid>
      <w:tr w:rsidR="00366037" w:rsidRPr="006B2E11" w14:paraId="000FC7A9" w14:textId="77777777" w:rsidTr="00BE59E8">
        <w:tc>
          <w:tcPr>
            <w:tcW w:w="2090" w:type="pct"/>
            <w:tcBorders>
              <w:bottom w:val="nil"/>
            </w:tcBorders>
            <w:shd w:val="clear" w:color="auto" w:fill="D9D9D9"/>
            <w:vAlign w:val="center"/>
          </w:tcPr>
          <w:p w14:paraId="32479B0E" w14:textId="77777777" w:rsidR="00366037" w:rsidRPr="001E3CB4" w:rsidRDefault="00366037" w:rsidP="00BE59E8">
            <w:pPr>
              <w:tabs>
                <w:tab w:val="right" w:pos="6945"/>
              </w:tabs>
              <w:rPr>
                <w:bCs/>
                <w:sz w:val="18"/>
                <w:szCs w:val="18"/>
                <w:lang w:bidi="ar-QA"/>
              </w:rPr>
            </w:pPr>
            <w:r w:rsidRPr="001E3CB4">
              <w:rPr>
                <w:bCs/>
                <w:sz w:val="18"/>
                <w:szCs w:val="18"/>
              </w:rPr>
              <w:t xml:space="preserve">Instruction and Strategies        </w:t>
            </w:r>
          </w:p>
        </w:tc>
        <w:tc>
          <w:tcPr>
            <w:tcW w:w="541" w:type="pct"/>
            <w:vMerge w:val="restart"/>
            <w:shd w:val="clear" w:color="auto" w:fill="D9D9D9"/>
          </w:tcPr>
          <w:p w14:paraId="0014460D" w14:textId="77777777" w:rsidR="00366037" w:rsidRPr="001E3CB4" w:rsidRDefault="00366037" w:rsidP="00BE59E8">
            <w:pPr>
              <w:spacing w:before="20" w:after="20"/>
              <w:jc w:val="center"/>
              <w:rPr>
                <w:bCs/>
                <w:sz w:val="18"/>
                <w:szCs w:val="18"/>
                <w:rtl/>
              </w:rPr>
            </w:pPr>
            <w:r w:rsidRPr="001E3CB4">
              <w:rPr>
                <w:bCs/>
                <w:sz w:val="18"/>
                <w:szCs w:val="18"/>
              </w:rPr>
              <w:t xml:space="preserve">Constantly </w:t>
            </w:r>
            <w:proofErr w:type="spellStart"/>
            <w:r w:rsidRPr="001E3CB4">
              <w:rPr>
                <w:bCs/>
                <w:sz w:val="18"/>
                <w:szCs w:val="18"/>
              </w:rPr>
              <w:t>Obs</w:t>
            </w:r>
            <w:proofErr w:type="spellEnd"/>
          </w:p>
          <w:p w14:paraId="24D00BA9" w14:textId="77777777" w:rsidR="00366037" w:rsidRPr="001E3CB4" w:rsidRDefault="00366037" w:rsidP="00BE59E8">
            <w:pPr>
              <w:spacing w:before="20" w:after="20"/>
              <w:jc w:val="center"/>
              <w:rPr>
                <w:bCs/>
                <w:sz w:val="18"/>
                <w:szCs w:val="18"/>
                <w:rtl/>
                <w:lang w:bidi="ar-QA"/>
              </w:rPr>
            </w:pPr>
          </w:p>
        </w:tc>
        <w:tc>
          <w:tcPr>
            <w:tcW w:w="542" w:type="pct"/>
            <w:vMerge w:val="restart"/>
            <w:shd w:val="clear" w:color="auto" w:fill="D9D9D9"/>
          </w:tcPr>
          <w:p w14:paraId="5C5C08F1" w14:textId="77777777" w:rsidR="00366037" w:rsidRPr="001E3CB4" w:rsidRDefault="00366037" w:rsidP="00BE59E8">
            <w:pPr>
              <w:spacing w:before="20" w:after="20"/>
              <w:jc w:val="center"/>
              <w:rPr>
                <w:bCs/>
                <w:sz w:val="18"/>
                <w:szCs w:val="18"/>
                <w:rtl/>
              </w:rPr>
            </w:pPr>
            <w:r w:rsidRPr="001E3CB4">
              <w:rPr>
                <w:bCs/>
                <w:sz w:val="18"/>
                <w:szCs w:val="18"/>
              </w:rPr>
              <w:t xml:space="preserve">Satisfactory </w:t>
            </w:r>
            <w:proofErr w:type="spellStart"/>
            <w:r w:rsidRPr="001E3CB4">
              <w:rPr>
                <w:bCs/>
                <w:sz w:val="18"/>
                <w:szCs w:val="18"/>
              </w:rPr>
              <w:t>Obs</w:t>
            </w:r>
            <w:proofErr w:type="spellEnd"/>
          </w:p>
          <w:p w14:paraId="51CFF604" w14:textId="77777777" w:rsidR="00366037" w:rsidRPr="001E3CB4" w:rsidRDefault="00366037" w:rsidP="00BE59E8">
            <w:pPr>
              <w:spacing w:before="20" w:after="20"/>
              <w:jc w:val="center"/>
              <w:rPr>
                <w:bCs/>
                <w:sz w:val="18"/>
                <w:szCs w:val="18"/>
              </w:rPr>
            </w:pPr>
          </w:p>
        </w:tc>
        <w:tc>
          <w:tcPr>
            <w:tcW w:w="633" w:type="pct"/>
            <w:vMerge w:val="restart"/>
            <w:shd w:val="clear" w:color="auto" w:fill="D9D9D9"/>
          </w:tcPr>
          <w:p w14:paraId="321DE9F2" w14:textId="77777777" w:rsidR="00366037" w:rsidRPr="001E3CB4" w:rsidRDefault="00366037" w:rsidP="00BE59E8">
            <w:pPr>
              <w:spacing w:before="20" w:after="20"/>
              <w:jc w:val="center"/>
              <w:rPr>
                <w:bCs/>
                <w:sz w:val="18"/>
                <w:szCs w:val="18"/>
                <w:rtl/>
              </w:rPr>
            </w:pPr>
            <w:proofErr w:type="spellStart"/>
            <w:r w:rsidRPr="001E3CB4">
              <w:rPr>
                <w:bCs/>
                <w:sz w:val="18"/>
                <w:szCs w:val="18"/>
              </w:rPr>
              <w:t>Obs</w:t>
            </w:r>
            <w:proofErr w:type="spellEnd"/>
            <w:r w:rsidRPr="001E3CB4">
              <w:rPr>
                <w:bCs/>
                <w:sz w:val="18"/>
                <w:szCs w:val="18"/>
              </w:rPr>
              <w:t xml:space="preserve"> with improvement</w:t>
            </w:r>
          </w:p>
          <w:p w14:paraId="40A4B15F" w14:textId="77777777" w:rsidR="00366037" w:rsidRPr="001E3CB4" w:rsidRDefault="00366037" w:rsidP="00BE59E8">
            <w:pPr>
              <w:spacing w:before="20" w:after="20"/>
              <w:jc w:val="center"/>
              <w:rPr>
                <w:bCs/>
                <w:sz w:val="18"/>
                <w:szCs w:val="18"/>
              </w:rPr>
            </w:pPr>
          </w:p>
        </w:tc>
        <w:tc>
          <w:tcPr>
            <w:tcW w:w="399" w:type="pct"/>
            <w:vMerge w:val="restart"/>
            <w:shd w:val="clear" w:color="auto" w:fill="D9D9D9"/>
          </w:tcPr>
          <w:p w14:paraId="093555CB" w14:textId="77777777" w:rsidR="00366037" w:rsidRPr="001E3CB4" w:rsidRDefault="00366037" w:rsidP="00BE59E8">
            <w:pPr>
              <w:spacing w:before="20" w:after="20"/>
              <w:jc w:val="center"/>
              <w:rPr>
                <w:bCs/>
                <w:sz w:val="18"/>
                <w:szCs w:val="18"/>
                <w:rtl/>
              </w:rPr>
            </w:pPr>
            <w:r w:rsidRPr="001E3CB4">
              <w:rPr>
                <w:bCs/>
                <w:sz w:val="18"/>
                <w:szCs w:val="18"/>
              </w:rPr>
              <w:t xml:space="preserve">Not </w:t>
            </w:r>
            <w:proofErr w:type="spellStart"/>
            <w:r w:rsidRPr="001E3CB4">
              <w:rPr>
                <w:bCs/>
                <w:sz w:val="18"/>
                <w:szCs w:val="18"/>
              </w:rPr>
              <w:t>Obs</w:t>
            </w:r>
            <w:proofErr w:type="spellEnd"/>
          </w:p>
          <w:p w14:paraId="5E28FCC6" w14:textId="77777777" w:rsidR="00366037" w:rsidRPr="001E3CB4" w:rsidRDefault="00366037" w:rsidP="00BE59E8">
            <w:pPr>
              <w:spacing w:before="20" w:after="20"/>
              <w:jc w:val="center"/>
              <w:rPr>
                <w:bCs/>
                <w:sz w:val="18"/>
                <w:szCs w:val="18"/>
              </w:rPr>
            </w:pPr>
          </w:p>
        </w:tc>
        <w:tc>
          <w:tcPr>
            <w:tcW w:w="795" w:type="pct"/>
            <w:vMerge w:val="restart"/>
            <w:shd w:val="clear" w:color="auto" w:fill="D9D9D9"/>
          </w:tcPr>
          <w:p w14:paraId="65762253" w14:textId="77777777" w:rsidR="00366037" w:rsidRPr="001E3CB4" w:rsidRDefault="00366037" w:rsidP="00BE59E8">
            <w:pPr>
              <w:jc w:val="center"/>
              <w:rPr>
                <w:bCs/>
                <w:sz w:val="18"/>
                <w:szCs w:val="18"/>
              </w:rPr>
            </w:pPr>
            <w:r w:rsidRPr="001E3CB4">
              <w:rPr>
                <w:bCs/>
                <w:sz w:val="18"/>
                <w:szCs w:val="18"/>
              </w:rPr>
              <w:t xml:space="preserve">Evidence </w:t>
            </w:r>
          </w:p>
        </w:tc>
      </w:tr>
      <w:tr w:rsidR="00366037" w:rsidRPr="006B2E11" w14:paraId="29F37F2B" w14:textId="77777777" w:rsidTr="00BE59E8">
        <w:tc>
          <w:tcPr>
            <w:tcW w:w="2090" w:type="pct"/>
            <w:tcBorders>
              <w:top w:val="nil"/>
            </w:tcBorders>
            <w:shd w:val="clear" w:color="auto" w:fill="D9D9D9"/>
            <w:vAlign w:val="center"/>
          </w:tcPr>
          <w:p w14:paraId="786B5B62" w14:textId="77777777" w:rsidR="00366037" w:rsidRPr="001E3CB4" w:rsidRDefault="00366037" w:rsidP="00BE59E8">
            <w:pPr>
              <w:tabs>
                <w:tab w:val="right" w:pos="6945"/>
              </w:tabs>
              <w:rPr>
                <w:bCs/>
                <w:i/>
                <w:sz w:val="18"/>
                <w:szCs w:val="18"/>
              </w:rPr>
            </w:pPr>
            <w:r w:rsidRPr="001E3CB4">
              <w:rPr>
                <w:rFonts w:hint="cs"/>
                <w:bCs/>
                <w:i/>
                <w:sz w:val="18"/>
                <w:szCs w:val="18"/>
                <w:rtl/>
              </w:rPr>
              <w:lastRenderedPageBreak/>
              <w:t xml:space="preserve">   </w:t>
            </w:r>
            <w:r w:rsidRPr="001E3CB4">
              <w:rPr>
                <w:bCs/>
                <w:i/>
                <w:sz w:val="18"/>
                <w:szCs w:val="18"/>
              </w:rPr>
              <w:t xml:space="preserve">Content    </w:t>
            </w:r>
            <w:r w:rsidRPr="001E3CB4">
              <w:rPr>
                <w:bCs/>
                <w:i/>
                <w:sz w:val="18"/>
                <w:szCs w:val="18"/>
                <w:rtl/>
              </w:rPr>
              <w:t xml:space="preserve"> </w:t>
            </w:r>
          </w:p>
        </w:tc>
        <w:tc>
          <w:tcPr>
            <w:tcW w:w="541" w:type="pct"/>
            <w:vMerge/>
            <w:shd w:val="clear" w:color="auto" w:fill="D9D9D9"/>
          </w:tcPr>
          <w:p w14:paraId="499DB943" w14:textId="77777777" w:rsidR="00366037" w:rsidRPr="001E3CB4" w:rsidRDefault="00366037" w:rsidP="00BE59E8">
            <w:pPr>
              <w:rPr>
                <w:bCs/>
                <w:sz w:val="18"/>
                <w:szCs w:val="18"/>
              </w:rPr>
            </w:pPr>
          </w:p>
        </w:tc>
        <w:tc>
          <w:tcPr>
            <w:tcW w:w="542" w:type="pct"/>
            <w:vMerge/>
            <w:shd w:val="clear" w:color="auto" w:fill="D9D9D9"/>
          </w:tcPr>
          <w:p w14:paraId="42D90DCA" w14:textId="77777777" w:rsidR="00366037" w:rsidRPr="001E3CB4" w:rsidRDefault="00366037" w:rsidP="00BE59E8">
            <w:pPr>
              <w:rPr>
                <w:bCs/>
                <w:sz w:val="18"/>
                <w:szCs w:val="18"/>
              </w:rPr>
            </w:pPr>
          </w:p>
        </w:tc>
        <w:tc>
          <w:tcPr>
            <w:tcW w:w="633" w:type="pct"/>
            <w:vMerge/>
            <w:shd w:val="clear" w:color="auto" w:fill="D9D9D9"/>
          </w:tcPr>
          <w:p w14:paraId="1BF2DF0B" w14:textId="77777777" w:rsidR="00366037" w:rsidRPr="001E3CB4" w:rsidRDefault="00366037" w:rsidP="00BE59E8">
            <w:pPr>
              <w:rPr>
                <w:bCs/>
                <w:sz w:val="18"/>
                <w:szCs w:val="18"/>
              </w:rPr>
            </w:pPr>
          </w:p>
        </w:tc>
        <w:tc>
          <w:tcPr>
            <w:tcW w:w="399" w:type="pct"/>
            <w:vMerge/>
            <w:shd w:val="clear" w:color="auto" w:fill="D9D9D9"/>
          </w:tcPr>
          <w:p w14:paraId="4F63689C" w14:textId="77777777" w:rsidR="00366037" w:rsidRPr="001E3CB4" w:rsidRDefault="00366037" w:rsidP="00BE59E8">
            <w:pPr>
              <w:rPr>
                <w:bCs/>
                <w:sz w:val="18"/>
                <w:szCs w:val="18"/>
              </w:rPr>
            </w:pPr>
          </w:p>
        </w:tc>
        <w:tc>
          <w:tcPr>
            <w:tcW w:w="795" w:type="pct"/>
            <w:vMerge/>
            <w:shd w:val="clear" w:color="auto" w:fill="D9D9D9"/>
          </w:tcPr>
          <w:p w14:paraId="33B10AAE" w14:textId="77777777" w:rsidR="00366037" w:rsidRPr="001E3CB4" w:rsidRDefault="00366037" w:rsidP="00BE59E8">
            <w:pPr>
              <w:rPr>
                <w:bCs/>
                <w:sz w:val="18"/>
                <w:szCs w:val="18"/>
              </w:rPr>
            </w:pPr>
          </w:p>
        </w:tc>
      </w:tr>
      <w:tr w:rsidR="00366037" w:rsidRPr="006B2E11" w14:paraId="6D35A725" w14:textId="77777777" w:rsidTr="00BE59E8">
        <w:tc>
          <w:tcPr>
            <w:tcW w:w="2090" w:type="pct"/>
          </w:tcPr>
          <w:p w14:paraId="7D6252CF" w14:textId="77777777" w:rsidR="00366037" w:rsidRPr="006B2E11" w:rsidRDefault="00366037" w:rsidP="00BE59E8">
            <w:pPr>
              <w:pStyle w:val="ColorfulList-Accent11"/>
              <w:tabs>
                <w:tab w:val="right" w:pos="6945"/>
              </w:tabs>
              <w:spacing w:before="20" w:after="20" w:line="240" w:lineRule="auto"/>
              <w:ind w:left="0"/>
              <w:contextualSpacing w:val="0"/>
              <w:rPr>
                <w:rFonts w:ascii="Times New Roman" w:hAnsi="Times New Roman" w:cs="Times New Roman"/>
              </w:rPr>
            </w:pPr>
            <w:r w:rsidRPr="006B2E11">
              <w:rPr>
                <w:rFonts w:ascii="Times New Roman" w:hAnsi="Times New Roman" w:cs="Times New Roman"/>
              </w:rPr>
              <w:t>Explains concepts clearly</w:t>
            </w:r>
            <w:r>
              <w:rPr>
                <w:rFonts w:ascii="Times New Roman" w:hAnsi="Times New Roman" w:cs="Times New Roman"/>
              </w:rPr>
              <w:t xml:space="preserve">.                                                          </w:t>
            </w:r>
          </w:p>
        </w:tc>
        <w:tc>
          <w:tcPr>
            <w:tcW w:w="541" w:type="pct"/>
          </w:tcPr>
          <w:p w14:paraId="400FC643" w14:textId="77777777" w:rsidR="00366037" w:rsidRPr="006B2E11" w:rsidRDefault="00366037" w:rsidP="00BE59E8">
            <w:pPr>
              <w:spacing w:before="20" w:after="20"/>
            </w:pPr>
          </w:p>
        </w:tc>
        <w:tc>
          <w:tcPr>
            <w:tcW w:w="542" w:type="pct"/>
          </w:tcPr>
          <w:p w14:paraId="3835C3F1" w14:textId="77777777" w:rsidR="00366037" w:rsidRPr="006B2E11" w:rsidRDefault="00366037" w:rsidP="00BE59E8">
            <w:pPr>
              <w:spacing w:before="20" w:after="20"/>
            </w:pPr>
          </w:p>
        </w:tc>
        <w:tc>
          <w:tcPr>
            <w:tcW w:w="633" w:type="pct"/>
          </w:tcPr>
          <w:p w14:paraId="01AAD8F5" w14:textId="77777777" w:rsidR="00366037" w:rsidRPr="006B2E11" w:rsidRDefault="00366037" w:rsidP="00BE59E8">
            <w:pPr>
              <w:spacing w:before="20" w:after="20"/>
            </w:pPr>
          </w:p>
        </w:tc>
        <w:tc>
          <w:tcPr>
            <w:tcW w:w="399" w:type="pct"/>
          </w:tcPr>
          <w:p w14:paraId="1251F1C5" w14:textId="77777777" w:rsidR="00366037" w:rsidRPr="006B2E11" w:rsidRDefault="00366037" w:rsidP="00BE59E8">
            <w:pPr>
              <w:spacing w:before="20" w:after="20"/>
            </w:pPr>
          </w:p>
        </w:tc>
        <w:tc>
          <w:tcPr>
            <w:tcW w:w="795" w:type="pct"/>
          </w:tcPr>
          <w:p w14:paraId="6CB4BFF9" w14:textId="77777777" w:rsidR="00366037" w:rsidRPr="006B2E11" w:rsidRDefault="00366037" w:rsidP="00BE59E8">
            <w:pPr>
              <w:spacing w:before="20" w:after="20"/>
            </w:pPr>
          </w:p>
        </w:tc>
      </w:tr>
      <w:tr w:rsidR="00366037" w:rsidRPr="006B2E11" w14:paraId="18758605" w14:textId="77777777" w:rsidTr="00BE59E8">
        <w:tc>
          <w:tcPr>
            <w:tcW w:w="2090" w:type="pct"/>
          </w:tcPr>
          <w:p w14:paraId="3E5A21AA" w14:textId="77777777" w:rsidR="00366037" w:rsidRPr="006B2E11" w:rsidRDefault="00366037" w:rsidP="00BE59E8">
            <w:pPr>
              <w:pStyle w:val="ColorfulList-Accent11"/>
              <w:tabs>
                <w:tab w:val="right" w:pos="6945"/>
              </w:tabs>
              <w:spacing w:before="20" w:after="20" w:line="240" w:lineRule="auto"/>
              <w:ind w:left="0"/>
              <w:contextualSpacing w:val="0"/>
              <w:rPr>
                <w:rFonts w:ascii="Times New Roman" w:hAnsi="Times New Roman" w:cs="Times New Roman"/>
              </w:rPr>
            </w:pPr>
            <w:r w:rsidRPr="006B2E11">
              <w:rPr>
                <w:rFonts w:ascii="Times New Roman" w:hAnsi="Times New Roman" w:cs="Times New Roman"/>
              </w:rPr>
              <w:t>Presents the same information more than once and in various modes.</w:t>
            </w:r>
          </w:p>
        </w:tc>
        <w:tc>
          <w:tcPr>
            <w:tcW w:w="541" w:type="pct"/>
          </w:tcPr>
          <w:p w14:paraId="22CA4DE7" w14:textId="77777777" w:rsidR="00366037" w:rsidRPr="006B2E11" w:rsidRDefault="00366037" w:rsidP="00BE59E8">
            <w:pPr>
              <w:spacing w:before="20" w:after="20"/>
            </w:pPr>
          </w:p>
        </w:tc>
        <w:tc>
          <w:tcPr>
            <w:tcW w:w="542" w:type="pct"/>
          </w:tcPr>
          <w:p w14:paraId="461B53E9" w14:textId="77777777" w:rsidR="00366037" w:rsidRPr="006B2E11" w:rsidRDefault="00366037" w:rsidP="00BE59E8">
            <w:pPr>
              <w:spacing w:before="20" w:after="20"/>
            </w:pPr>
          </w:p>
        </w:tc>
        <w:tc>
          <w:tcPr>
            <w:tcW w:w="633" w:type="pct"/>
          </w:tcPr>
          <w:p w14:paraId="216EE5F1" w14:textId="77777777" w:rsidR="00366037" w:rsidRPr="006B2E11" w:rsidRDefault="00366037" w:rsidP="00BE59E8">
            <w:pPr>
              <w:spacing w:before="20" w:after="20"/>
            </w:pPr>
          </w:p>
        </w:tc>
        <w:tc>
          <w:tcPr>
            <w:tcW w:w="399" w:type="pct"/>
          </w:tcPr>
          <w:p w14:paraId="36780F4A" w14:textId="77777777" w:rsidR="00366037" w:rsidRPr="006B2E11" w:rsidRDefault="00366037" w:rsidP="00BE59E8">
            <w:pPr>
              <w:spacing w:before="20" w:after="20"/>
            </w:pPr>
          </w:p>
        </w:tc>
        <w:tc>
          <w:tcPr>
            <w:tcW w:w="795" w:type="pct"/>
          </w:tcPr>
          <w:p w14:paraId="36EF6153" w14:textId="77777777" w:rsidR="00366037" w:rsidRPr="006B2E11" w:rsidRDefault="00366037" w:rsidP="00BE59E8">
            <w:pPr>
              <w:spacing w:before="20" w:after="20"/>
            </w:pPr>
          </w:p>
        </w:tc>
      </w:tr>
      <w:tr w:rsidR="00366037" w:rsidRPr="006B2E11" w14:paraId="7D70DA3D" w14:textId="77777777" w:rsidTr="00BE59E8">
        <w:tc>
          <w:tcPr>
            <w:tcW w:w="2090" w:type="pct"/>
          </w:tcPr>
          <w:p w14:paraId="6FA331A0" w14:textId="77777777" w:rsidR="00366037" w:rsidRPr="006B2E11" w:rsidRDefault="00366037" w:rsidP="00BE59E8">
            <w:pPr>
              <w:pStyle w:val="ColorfulList-Accent11"/>
              <w:tabs>
                <w:tab w:val="right" w:pos="6945"/>
              </w:tabs>
              <w:spacing w:before="20" w:after="20" w:line="240" w:lineRule="auto"/>
              <w:ind w:left="0"/>
              <w:contextualSpacing w:val="0"/>
              <w:rPr>
                <w:rFonts w:ascii="Times New Roman" w:hAnsi="Times New Roman" w:cs="Times New Roman"/>
              </w:rPr>
            </w:pPr>
            <w:r w:rsidRPr="006B2E11">
              <w:rPr>
                <w:rFonts w:ascii="Times New Roman" w:hAnsi="Times New Roman" w:cs="Times New Roman"/>
              </w:rPr>
              <w:t>Relates information to previous knowledge.</w:t>
            </w:r>
            <w:r>
              <w:rPr>
                <w:rFonts w:ascii="Times New Roman" w:hAnsi="Times New Roman" w:cs="Times New Roman"/>
              </w:rPr>
              <w:t xml:space="preserve">      </w:t>
            </w:r>
            <w:r>
              <w:rPr>
                <w:rFonts w:ascii="Times New Roman" w:hAnsi="Times New Roman" w:cs="Times New Roman" w:hint="cs"/>
                <w:rtl/>
              </w:rPr>
              <w:t xml:space="preserve"> </w:t>
            </w:r>
            <w:r>
              <w:rPr>
                <w:rFonts w:ascii="Times New Roman" w:hAnsi="Times New Roman" w:cs="Times New Roman"/>
              </w:rPr>
              <w:t xml:space="preserve">              </w:t>
            </w:r>
          </w:p>
        </w:tc>
        <w:tc>
          <w:tcPr>
            <w:tcW w:w="541" w:type="pct"/>
          </w:tcPr>
          <w:p w14:paraId="62B3AFB9" w14:textId="77777777" w:rsidR="00366037" w:rsidRPr="006B2E11" w:rsidRDefault="00366037" w:rsidP="00BE59E8">
            <w:pPr>
              <w:spacing w:before="20" w:after="20"/>
            </w:pPr>
          </w:p>
        </w:tc>
        <w:tc>
          <w:tcPr>
            <w:tcW w:w="542" w:type="pct"/>
          </w:tcPr>
          <w:p w14:paraId="22693BED" w14:textId="77777777" w:rsidR="00366037" w:rsidRPr="006B2E11" w:rsidRDefault="00366037" w:rsidP="00BE59E8">
            <w:pPr>
              <w:spacing w:before="20" w:after="20"/>
            </w:pPr>
          </w:p>
        </w:tc>
        <w:tc>
          <w:tcPr>
            <w:tcW w:w="633" w:type="pct"/>
          </w:tcPr>
          <w:p w14:paraId="3A2CC645" w14:textId="77777777" w:rsidR="00366037" w:rsidRPr="006B2E11" w:rsidRDefault="00366037" w:rsidP="00BE59E8">
            <w:pPr>
              <w:spacing w:before="20" w:after="20"/>
            </w:pPr>
          </w:p>
        </w:tc>
        <w:tc>
          <w:tcPr>
            <w:tcW w:w="399" w:type="pct"/>
          </w:tcPr>
          <w:p w14:paraId="62BF105E" w14:textId="77777777" w:rsidR="00366037" w:rsidRPr="006B2E11" w:rsidRDefault="00366037" w:rsidP="00BE59E8">
            <w:pPr>
              <w:spacing w:before="20" w:after="20"/>
            </w:pPr>
          </w:p>
        </w:tc>
        <w:tc>
          <w:tcPr>
            <w:tcW w:w="795" w:type="pct"/>
          </w:tcPr>
          <w:p w14:paraId="56E3D50B" w14:textId="77777777" w:rsidR="00366037" w:rsidRPr="006B2E11" w:rsidRDefault="00366037" w:rsidP="00BE59E8">
            <w:pPr>
              <w:spacing w:before="20" w:after="20"/>
            </w:pPr>
          </w:p>
        </w:tc>
      </w:tr>
      <w:tr w:rsidR="00366037" w:rsidRPr="006B2E11" w14:paraId="63D20F18" w14:textId="77777777" w:rsidTr="00BE59E8">
        <w:tc>
          <w:tcPr>
            <w:tcW w:w="2090" w:type="pct"/>
          </w:tcPr>
          <w:p w14:paraId="6D714ECB" w14:textId="77777777" w:rsidR="00366037" w:rsidRPr="006B2E11" w:rsidRDefault="00366037" w:rsidP="00BE59E8">
            <w:pPr>
              <w:pStyle w:val="ColorfulList-Accent11"/>
              <w:tabs>
                <w:tab w:val="right" w:pos="6945"/>
              </w:tabs>
              <w:spacing w:before="20" w:after="20" w:line="240" w:lineRule="auto"/>
              <w:ind w:left="0"/>
              <w:contextualSpacing w:val="0"/>
              <w:rPr>
                <w:rFonts w:ascii="Times New Roman" w:hAnsi="Times New Roman" w:cs="Times New Roman"/>
              </w:rPr>
            </w:pPr>
            <w:r w:rsidRPr="006B2E11">
              <w:rPr>
                <w:rFonts w:ascii="Times New Roman" w:hAnsi="Times New Roman" w:cs="Times New Roman"/>
              </w:rPr>
              <w:t>Relates information to past, present, and/or future.</w:t>
            </w:r>
          </w:p>
        </w:tc>
        <w:tc>
          <w:tcPr>
            <w:tcW w:w="541" w:type="pct"/>
          </w:tcPr>
          <w:p w14:paraId="2EE8AC85" w14:textId="77777777" w:rsidR="00366037" w:rsidRPr="006B2E11" w:rsidRDefault="00366037" w:rsidP="00BE59E8">
            <w:pPr>
              <w:spacing w:before="20" w:after="20"/>
            </w:pPr>
          </w:p>
        </w:tc>
        <w:tc>
          <w:tcPr>
            <w:tcW w:w="542" w:type="pct"/>
          </w:tcPr>
          <w:p w14:paraId="2F2F3E03" w14:textId="77777777" w:rsidR="00366037" w:rsidRPr="006B2E11" w:rsidRDefault="00366037" w:rsidP="00BE59E8">
            <w:pPr>
              <w:spacing w:before="20" w:after="20"/>
            </w:pPr>
          </w:p>
        </w:tc>
        <w:tc>
          <w:tcPr>
            <w:tcW w:w="633" w:type="pct"/>
          </w:tcPr>
          <w:p w14:paraId="426ACECF" w14:textId="77777777" w:rsidR="00366037" w:rsidRPr="006B2E11" w:rsidRDefault="00366037" w:rsidP="00BE59E8">
            <w:pPr>
              <w:spacing w:before="20" w:after="20"/>
            </w:pPr>
          </w:p>
        </w:tc>
        <w:tc>
          <w:tcPr>
            <w:tcW w:w="399" w:type="pct"/>
          </w:tcPr>
          <w:p w14:paraId="168CAD40" w14:textId="77777777" w:rsidR="00366037" w:rsidRPr="006B2E11" w:rsidRDefault="00366037" w:rsidP="00BE59E8">
            <w:pPr>
              <w:spacing w:before="20" w:after="20"/>
            </w:pPr>
          </w:p>
        </w:tc>
        <w:tc>
          <w:tcPr>
            <w:tcW w:w="795" w:type="pct"/>
          </w:tcPr>
          <w:p w14:paraId="2DDF1FC2" w14:textId="77777777" w:rsidR="00366037" w:rsidRPr="006B2E11" w:rsidRDefault="00366037" w:rsidP="00BE59E8">
            <w:pPr>
              <w:spacing w:before="20" w:after="20"/>
            </w:pPr>
          </w:p>
        </w:tc>
      </w:tr>
      <w:tr w:rsidR="00366037" w:rsidRPr="006B2E11" w14:paraId="73F3991D" w14:textId="77777777" w:rsidTr="00BE59E8">
        <w:tc>
          <w:tcPr>
            <w:tcW w:w="2090" w:type="pct"/>
          </w:tcPr>
          <w:p w14:paraId="0C99FFB6" w14:textId="77777777" w:rsidR="00366037" w:rsidRPr="001E3CB4" w:rsidRDefault="00366037" w:rsidP="00BE59E8">
            <w:pPr>
              <w:pStyle w:val="ColorfulList-Accent11"/>
              <w:tabs>
                <w:tab w:val="right" w:pos="6945"/>
              </w:tabs>
              <w:spacing w:before="20" w:after="20" w:line="240" w:lineRule="auto"/>
              <w:ind w:left="0"/>
              <w:contextualSpacing w:val="0"/>
              <w:rPr>
                <w:rFonts w:ascii="Times New Roman" w:hAnsi="Times New Roman" w:cs="Times New Roman"/>
              </w:rPr>
            </w:pPr>
            <w:r w:rsidRPr="006B2E11">
              <w:rPr>
                <w:rFonts w:ascii="Times New Roman" w:hAnsi="Times New Roman" w:cs="Times New Roman"/>
              </w:rPr>
              <w:t>Presents information in the context of students’ lives.</w:t>
            </w:r>
          </w:p>
        </w:tc>
        <w:tc>
          <w:tcPr>
            <w:tcW w:w="541" w:type="pct"/>
          </w:tcPr>
          <w:p w14:paraId="0AF3A37D" w14:textId="77777777" w:rsidR="00366037" w:rsidRPr="006B2E11" w:rsidRDefault="00366037" w:rsidP="00BE59E8">
            <w:pPr>
              <w:spacing w:before="20" w:after="20"/>
            </w:pPr>
          </w:p>
        </w:tc>
        <w:tc>
          <w:tcPr>
            <w:tcW w:w="542" w:type="pct"/>
          </w:tcPr>
          <w:p w14:paraId="3FD3B8FE" w14:textId="77777777" w:rsidR="00366037" w:rsidRPr="006B2E11" w:rsidRDefault="00366037" w:rsidP="00BE59E8">
            <w:pPr>
              <w:spacing w:before="20" w:after="20"/>
            </w:pPr>
          </w:p>
        </w:tc>
        <w:tc>
          <w:tcPr>
            <w:tcW w:w="633" w:type="pct"/>
          </w:tcPr>
          <w:p w14:paraId="386CC629" w14:textId="77777777" w:rsidR="00366037" w:rsidRPr="006B2E11" w:rsidRDefault="00366037" w:rsidP="00BE59E8">
            <w:pPr>
              <w:spacing w:before="20" w:after="20"/>
            </w:pPr>
          </w:p>
        </w:tc>
        <w:tc>
          <w:tcPr>
            <w:tcW w:w="399" w:type="pct"/>
          </w:tcPr>
          <w:p w14:paraId="3FFADD39" w14:textId="77777777" w:rsidR="00366037" w:rsidRPr="006B2E11" w:rsidRDefault="00366037" w:rsidP="00BE59E8">
            <w:pPr>
              <w:spacing w:before="20" w:after="20"/>
            </w:pPr>
          </w:p>
        </w:tc>
        <w:tc>
          <w:tcPr>
            <w:tcW w:w="795" w:type="pct"/>
          </w:tcPr>
          <w:p w14:paraId="1605B4BE" w14:textId="77777777" w:rsidR="00366037" w:rsidRPr="006B2E11" w:rsidRDefault="00366037" w:rsidP="00BE59E8">
            <w:pPr>
              <w:spacing w:before="20" w:after="20"/>
            </w:pPr>
          </w:p>
        </w:tc>
      </w:tr>
      <w:tr w:rsidR="00366037" w:rsidRPr="006B2E11" w14:paraId="3539F9DD" w14:textId="77777777" w:rsidTr="00BE59E8">
        <w:tc>
          <w:tcPr>
            <w:tcW w:w="2090" w:type="pct"/>
          </w:tcPr>
          <w:p w14:paraId="6345E14C" w14:textId="77777777" w:rsidR="00366037" w:rsidRPr="006B2E11" w:rsidRDefault="00366037" w:rsidP="00BE59E8">
            <w:pPr>
              <w:pStyle w:val="ColorfulList-Accent11"/>
              <w:tabs>
                <w:tab w:val="right" w:pos="6945"/>
              </w:tabs>
              <w:spacing w:before="20" w:after="20" w:line="240" w:lineRule="auto"/>
              <w:ind w:left="0"/>
              <w:contextualSpacing w:val="0"/>
              <w:rPr>
                <w:rFonts w:ascii="Times New Roman" w:hAnsi="Times New Roman" w:cs="Times New Roman"/>
              </w:rPr>
            </w:pPr>
            <w:r w:rsidRPr="006B2E11">
              <w:rPr>
                <w:rFonts w:ascii="Times New Roman" w:hAnsi="Times New Roman" w:cs="Times New Roman"/>
              </w:rPr>
              <w:t>Demonstrates relationships between different concepts.</w:t>
            </w:r>
          </w:p>
        </w:tc>
        <w:tc>
          <w:tcPr>
            <w:tcW w:w="541" w:type="pct"/>
          </w:tcPr>
          <w:p w14:paraId="0AE112E1" w14:textId="77777777" w:rsidR="00366037" w:rsidRPr="006B2E11" w:rsidRDefault="00366037" w:rsidP="00BE59E8">
            <w:pPr>
              <w:spacing w:before="20" w:after="20"/>
            </w:pPr>
          </w:p>
        </w:tc>
        <w:tc>
          <w:tcPr>
            <w:tcW w:w="542" w:type="pct"/>
          </w:tcPr>
          <w:p w14:paraId="779DF549" w14:textId="77777777" w:rsidR="00366037" w:rsidRPr="006B2E11" w:rsidRDefault="00366037" w:rsidP="00BE59E8">
            <w:pPr>
              <w:spacing w:before="20" w:after="20"/>
            </w:pPr>
          </w:p>
        </w:tc>
        <w:tc>
          <w:tcPr>
            <w:tcW w:w="633" w:type="pct"/>
          </w:tcPr>
          <w:p w14:paraId="01D7F087" w14:textId="77777777" w:rsidR="00366037" w:rsidRPr="006B2E11" w:rsidRDefault="00366037" w:rsidP="00BE59E8">
            <w:pPr>
              <w:spacing w:before="20" w:after="20"/>
            </w:pPr>
          </w:p>
        </w:tc>
        <w:tc>
          <w:tcPr>
            <w:tcW w:w="399" w:type="pct"/>
          </w:tcPr>
          <w:p w14:paraId="54331A06" w14:textId="77777777" w:rsidR="00366037" w:rsidRPr="006B2E11" w:rsidRDefault="00366037" w:rsidP="00BE59E8">
            <w:pPr>
              <w:spacing w:before="20" w:after="20"/>
            </w:pPr>
          </w:p>
        </w:tc>
        <w:tc>
          <w:tcPr>
            <w:tcW w:w="795" w:type="pct"/>
          </w:tcPr>
          <w:p w14:paraId="477A2DC0" w14:textId="77777777" w:rsidR="00366037" w:rsidRPr="006B2E11" w:rsidRDefault="00366037" w:rsidP="00BE59E8">
            <w:pPr>
              <w:spacing w:before="20" w:after="20"/>
            </w:pPr>
          </w:p>
        </w:tc>
      </w:tr>
      <w:tr w:rsidR="00366037" w:rsidRPr="006B2E11" w14:paraId="11F2A67D" w14:textId="77777777" w:rsidTr="00BE59E8">
        <w:tc>
          <w:tcPr>
            <w:tcW w:w="2090" w:type="pct"/>
          </w:tcPr>
          <w:p w14:paraId="0C336855" w14:textId="77777777" w:rsidR="00366037" w:rsidRPr="006B2E11" w:rsidRDefault="00366037" w:rsidP="00BE59E8">
            <w:pPr>
              <w:pStyle w:val="ColorfulList-Accent11"/>
              <w:tabs>
                <w:tab w:val="right" w:pos="6945"/>
              </w:tabs>
              <w:spacing w:before="20" w:after="20" w:line="240" w:lineRule="auto"/>
              <w:ind w:left="0"/>
              <w:contextualSpacing w:val="0"/>
              <w:rPr>
                <w:rFonts w:ascii="Times New Roman" w:hAnsi="Times New Roman" w:cs="Times New Roman"/>
              </w:rPr>
            </w:pPr>
            <w:r w:rsidRPr="006B2E11">
              <w:rPr>
                <w:rFonts w:ascii="Times New Roman" w:hAnsi="Times New Roman" w:cs="Times New Roman"/>
              </w:rPr>
              <w:t>Distinguishes between factual and nonfactual information.</w:t>
            </w:r>
          </w:p>
        </w:tc>
        <w:tc>
          <w:tcPr>
            <w:tcW w:w="541" w:type="pct"/>
          </w:tcPr>
          <w:p w14:paraId="2B363E93" w14:textId="77777777" w:rsidR="00366037" w:rsidRPr="006B2E11" w:rsidRDefault="00366037" w:rsidP="00BE59E8">
            <w:pPr>
              <w:spacing w:before="20" w:after="20"/>
            </w:pPr>
          </w:p>
        </w:tc>
        <w:tc>
          <w:tcPr>
            <w:tcW w:w="542" w:type="pct"/>
          </w:tcPr>
          <w:p w14:paraId="5B0B61FF" w14:textId="77777777" w:rsidR="00366037" w:rsidRPr="006B2E11" w:rsidRDefault="00366037" w:rsidP="00BE59E8">
            <w:pPr>
              <w:spacing w:before="20" w:after="20"/>
            </w:pPr>
          </w:p>
        </w:tc>
        <w:tc>
          <w:tcPr>
            <w:tcW w:w="633" w:type="pct"/>
          </w:tcPr>
          <w:p w14:paraId="5EBB503F" w14:textId="77777777" w:rsidR="00366037" w:rsidRPr="006B2E11" w:rsidRDefault="00366037" w:rsidP="00BE59E8">
            <w:pPr>
              <w:spacing w:before="20" w:after="20"/>
            </w:pPr>
          </w:p>
        </w:tc>
        <w:tc>
          <w:tcPr>
            <w:tcW w:w="399" w:type="pct"/>
          </w:tcPr>
          <w:p w14:paraId="53026E35" w14:textId="77777777" w:rsidR="00366037" w:rsidRPr="006B2E11" w:rsidRDefault="00366037" w:rsidP="00BE59E8">
            <w:pPr>
              <w:spacing w:before="20" w:after="20"/>
            </w:pPr>
          </w:p>
        </w:tc>
        <w:tc>
          <w:tcPr>
            <w:tcW w:w="795" w:type="pct"/>
          </w:tcPr>
          <w:p w14:paraId="1F4AC19F" w14:textId="77777777" w:rsidR="00366037" w:rsidRPr="006B2E11" w:rsidRDefault="00366037" w:rsidP="00BE59E8">
            <w:pPr>
              <w:spacing w:before="20" w:after="20"/>
            </w:pPr>
          </w:p>
        </w:tc>
      </w:tr>
      <w:tr w:rsidR="00366037" w:rsidRPr="006B2E11" w14:paraId="62DCBD1A" w14:textId="77777777" w:rsidTr="00BE59E8">
        <w:tc>
          <w:tcPr>
            <w:tcW w:w="2090" w:type="pct"/>
          </w:tcPr>
          <w:p w14:paraId="24E9C5F4" w14:textId="77777777" w:rsidR="00366037" w:rsidRPr="006B2E11" w:rsidRDefault="00366037" w:rsidP="00BE59E8">
            <w:pPr>
              <w:pStyle w:val="ColorfulList-Accent11"/>
              <w:tabs>
                <w:tab w:val="right" w:pos="6945"/>
              </w:tabs>
              <w:spacing w:before="20" w:after="20" w:line="240" w:lineRule="auto"/>
              <w:ind w:left="0"/>
              <w:contextualSpacing w:val="0"/>
              <w:rPr>
                <w:rFonts w:ascii="Times New Roman" w:hAnsi="Times New Roman" w:cs="Times New Roman"/>
              </w:rPr>
            </w:pPr>
            <w:r w:rsidRPr="006B2E11">
              <w:rPr>
                <w:rFonts w:ascii="Times New Roman" w:hAnsi="Times New Roman" w:cs="Times New Roman"/>
              </w:rPr>
              <w:t>Clearly identifies opinions.</w:t>
            </w:r>
            <w:r w:rsidRPr="006B2E11">
              <w:rPr>
                <w:rFonts w:ascii="Times New Roman" w:hAnsi="Times New Roman" w:cs="Times New Roman"/>
              </w:rPr>
              <w:tab/>
            </w:r>
          </w:p>
        </w:tc>
        <w:tc>
          <w:tcPr>
            <w:tcW w:w="541" w:type="pct"/>
          </w:tcPr>
          <w:p w14:paraId="375BF27D" w14:textId="77777777" w:rsidR="00366037" w:rsidRPr="006B2E11" w:rsidRDefault="00366037" w:rsidP="00BE59E8">
            <w:pPr>
              <w:spacing w:before="20" w:after="20"/>
            </w:pPr>
          </w:p>
        </w:tc>
        <w:tc>
          <w:tcPr>
            <w:tcW w:w="542" w:type="pct"/>
          </w:tcPr>
          <w:p w14:paraId="5D727EE0" w14:textId="77777777" w:rsidR="00366037" w:rsidRPr="006B2E11" w:rsidRDefault="00366037" w:rsidP="00BE59E8">
            <w:pPr>
              <w:spacing w:before="20" w:after="20"/>
            </w:pPr>
          </w:p>
        </w:tc>
        <w:tc>
          <w:tcPr>
            <w:tcW w:w="633" w:type="pct"/>
          </w:tcPr>
          <w:p w14:paraId="0C7A2C92" w14:textId="77777777" w:rsidR="00366037" w:rsidRPr="006B2E11" w:rsidRDefault="00366037" w:rsidP="00BE59E8">
            <w:pPr>
              <w:spacing w:before="20" w:after="20"/>
            </w:pPr>
          </w:p>
        </w:tc>
        <w:tc>
          <w:tcPr>
            <w:tcW w:w="399" w:type="pct"/>
          </w:tcPr>
          <w:p w14:paraId="460CA4AC" w14:textId="77777777" w:rsidR="00366037" w:rsidRPr="006B2E11" w:rsidRDefault="00366037" w:rsidP="00BE59E8">
            <w:pPr>
              <w:spacing w:before="20" w:after="20"/>
            </w:pPr>
          </w:p>
        </w:tc>
        <w:tc>
          <w:tcPr>
            <w:tcW w:w="795" w:type="pct"/>
          </w:tcPr>
          <w:p w14:paraId="6E1626D5" w14:textId="77777777" w:rsidR="00366037" w:rsidRPr="006B2E11" w:rsidRDefault="00366037" w:rsidP="00BE59E8">
            <w:pPr>
              <w:spacing w:before="20" w:after="20"/>
            </w:pPr>
          </w:p>
        </w:tc>
      </w:tr>
      <w:tr w:rsidR="00366037" w:rsidRPr="006B2E11" w14:paraId="02B12105" w14:textId="77777777" w:rsidTr="00BE59E8">
        <w:tc>
          <w:tcPr>
            <w:tcW w:w="2090" w:type="pct"/>
          </w:tcPr>
          <w:p w14:paraId="494F74B9" w14:textId="77777777" w:rsidR="00366037" w:rsidRPr="006B2E11" w:rsidRDefault="00366037" w:rsidP="00BE59E8">
            <w:pPr>
              <w:pStyle w:val="ColorfulList-Accent11"/>
              <w:tabs>
                <w:tab w:val="right" w:pos="6945"/>
              </w:tabs>
              <w:spacing w:before="20" w:after="20" w:line="240" w:lineRule="auto"/>
              <w:ind w:left="0"/>
              <w:contextualSpacing w:val="0"/>
              <w:rPr>
                <w:rFonts w:ascii="Times New Roman" w:hAnsi="Times New Roman" w:cs="Times New Roman"/>
              </w:rPr>
            </w:pPr>
            <w:r w:rsidRPr="006B2E11">
              <w:rPr>
                <w:rFonts w:ascii="Times New Roman" w:hAnsi="Times New Roman" w:cs="Times New Roman"/>
              </w:rPr>
              <w:t>Shares up-to-date information in the subject area.</w:t>
            </w:r>
          </w:p>
        </w:tc>
        <w:tc>
          <w:tcPr>
            <w:tcW w:w="541" w:type="pct"/>
          </w:tcPr>
          <w:p w14:paraId="083DB4BA" w14:textId="77777777" w:rsidR="00366037" w:rsidRPr="006B2E11" w:rsidRDefault="00366037" w:rsidP="00BE59E8">
            <w:pPr>
              <w:spacing w:before="20" w:after="20"/>
            </w:pPr>
          </w:p>
        </w:tc>
        <w:tc>
          <w:tcPr>
            <w:tcW w:w="542" w:type="pct"/>
          </w:tcPr>
          <w:p w14:paraId="424AFD0A" w14:textId="77777777" w:rsidR="00366037" w:rsidRPr="006B2E11" w:rsidRDefault="00366037" w:rsidP="00BE59E8">
            <w:pPr>
              <w:spacing w:before="20" w:after="20"/>
            </w:pPr>
          </w:p>
        </w:tc>
        <w:tc>
          <w:tcPr>
            <w:tcW w:w="633" w:type="pct"/>
          </w:tcPr>
          <w:p w14:paraId="51DA4EAF" w14:textId="77777777" w:rsidR="00366037" w:rsidRPr="006B2E11" w:rsidRDefault="00366037" w:rsidP="00BE59E8">
            <w:pPr>
              <w:spacing w:before="20" w:after="20"/>
            </w:pPr>
          </w:p>
        </w:tc>
        <w:tc>
          <w:tcPr>
            <w:tcW w:w="399" w:type="pct"/>
          </w:tcPr>
          <w:p w14:paraId="3F09788D" w14:textId="77777777" w:rsidR="00366037" w:rsidRPr="006B2E11" w:rsidRDefault="00366037" w:rsidP="00BE59E8">
            <w:pPr>
              <w:spacing w:before="20" w:after="20"/>
            </w:pPr>
          </w:p>
        </w:tc>
        <w:tc>
          <w:tcPr>
            <w:tcW w:w="795" w:type="pct"/>
          </w:tcPr>
          <w:p w14:paraId="69627F0E" w14:textId="77777777" w:rsidR="00366037" w:rsidRPr="006B2E11" w:rsidRDefault="00366037" w:rsidP="00BE59E8">
            <w:pPr>
              <w:spacing w:before="20" w:after="20"/>
            </w:pPr>
          </w:p>
        </w:tc>
      </w:tr>
      <w:tr w:rsidR="00366037" w:rsidRPr="006B2E11" w14:paraId="7EF9ABF3" w14:textId="77777777" w:rsidTr="00BE59E8">
        <w:tc>
          <w:tcPr>
            <w:tcW w:w="2090" w:type="pct"/>
            <w:shd w:val="clear" w:color="auto" w:fill="D9D9D9"/>
          </w:tcPr>
          <w:p w14:paraId="604C63A1" w14:textId="77777777" w:rsidR="00366037" w:rsidRPr="006B2E11" w:rsidRDefault="00366037" w:rsidP="00BE59E8">
            <w:pPr>
              <w:tabs>
                <w:tab w:val="right" w:pos="6945"/>
              </w:tabs>
              <w:spacing w:before="20" w:after="20"/>
              <w:ind w:left="180"/>
              <w:rPr>
                <w:i/>
              </w:rPr>
            </w:pPr>
            <w:r w:rsidRPr="008D5582">
              <w:rPr>
                <w:i/>
              </w:rPr>
              <w:t xml:space="preserve">Strategies and </w:t>
            </w:r>
            <w:r w:rsidRPr="008D5582">
              <w:rPr>
                <w:iCs/>
              </w:rPr>
              <w:t>Processes</w:t>
            </w:r>
            <w:r>
              <w:rPr>
                <w:iCs/>
              </w:rPr>
              <w:t xml:space="preserve">       </w:t>
            </w:r>
          </w:p>
        </w:tc>
        <w:tc>
          <w:tcPr>
            <w:tcW w:w="541" w:type="pct"/>
            <w:shd w:val="clear" w:color="auto" w:fill="D9D9D9"/>
          </w:tcPr>
          <w:p w14:paraId="6D96F4C6" w14:textId="77777777" w:rsidR="00366037" w:rsidRPr="006B2E11" w:rsidRDefault="00366037" w:rsidP="00BE59E8">
            <w:pPr>
              <w:spacing w:before="20" w:after="20"/>
            </w:pPr>
          </w:p>
        </w:tc>
        <w:tc>
          <w:tcPr>
            <w:tcW w:w="542" w:type="pct"/>
            <w:shd w:val="clear" w:color="auto" w:fill="D9D9D9"/>
          </w:tcPr>
          <w:p w14:paraId="5339463E" w14:textId="77777777" w:rsidR="00366037" w:rsidRPr="006B2E11" w:rsidRDefault="00366037" w:rsidP="00BE59E8">
            <w:pPr>
              <w:spacing w:before="20" w:after="20"/>
            </w:pPr>
          </w:p>
        </w:tc>
        <w:tc>
          <w:tcPr>
            <w:tcW w:w="633" w:type="pct"/>
            <w:shd w:val="clear" w:color="auto" w:fill="D9D9D9"/>
          </w:tcPr>
          <w:p w14:paraId="57488B2B" w14:textId="77777777" w:rsidR="00366037" w:rsidRPr="006B2E11" w:rsidRDefault="00366037" w:rsidP="00BE59E8">
            <w:pPr>
              <w:spacing w:before="20" w:after="20"/>
            </w:pPr>
          </w:p>
        </w:tc>
        <w:tc>
          <w:tcPr>
            <w:tcW w:w="399" w:type="pct"/>
            <w:shd w:val="clear" w:color="auto" w:fill="D9D9D9"/>
          </w:tcPr>
          <w:p w14:paraId="150FD7E0" w14:textId="77777777" w:rsidR="00366037" w:rsidRPr="006B2E11" w:rsidRDefault="00366037" w:rsidP="00BE59E8">
            <w:pPr>
              <w:spacing w:before="20" w:after="20"/>
            </w:pPr>
          </w:p>
        </w:tc>
        <w:tc>
          <w:tcPr>
            <w:tcW w:w="795" w:type="pct"/>
            <w:shd w:val="clear" w:color="auto" w:fill="D9D9D9"/>
          </w:tcPr>
          <w:p w14:paraId="1BD96B64" w14:textId="77777777" w:rsidR="00366037" w:rsidRPr="006B2E11" w:rsidRDefault="00366037" w:rsidP="00BE59E8">
            <w:pPr>
              <w:spacing w:before="20" w:after="20"/>
            </w:pPr>
          </w:p>
        </w:tc>
      </w:tr>
      <w:tr w:rsidR="00366037" w:rsidRPr="006B2E11" w14:paraId="03B27C4D" w14:textId="77777777" w:rsidTr="00BE59E8">
        <w:tc>
          <w:tcPr>
            <w:tcW w:w="2090" w:type="pct"/>
          </w:tcPr>
          <w:p w14:paraId="4B467433" w14:textId="77777777" w:rsidR="00366037" w:rsidRPr="006B2E11" w:rsidRDefault="00366037" w:rsidP="00BE59E8">
            <w:pPr>
              <w:pStyle w:val="ColorfulList-Accent11"/>
              <w:tabs>
                <w:tab w:val="right" w:pos="6945"/>
              </w:tabs>
              <w:spacing w:before="20" w:after="20" w:line="240" w:lineRule="auto"/>
              <w:ind w:left="0"/>
              <w:contextualSpacing w:val="0"/>
              <w:rPr>
                <w:rFonts w:ascii="Times New Roman" w:hAnsi="Times New Roman" w:cs="Times New Roman"/>
              </w:rPr>
            </w:pPr>
            <w:r w:rsidRPr="006B2E11">
              <w:rPr>
                <w:rFonts w:ascii="Times New Roman" w:hAnsi="Times New Roman" w:cs="Times New Roman"/>
              </w:rPr>
              <w:t>Explains difficult content in more than one way.</w:t>
            </w:r>
          </w:p>
        </w:tc>
        <w:tc>
          <w:tcPr>
            <w:tcW w:w="541" w:type="pct"/>
          </w:tcPr>
          <w:p w14:paraId="68E4AA28" w14:textId="77777777" w:rsidR="00366037" w:rsidRPr="006B2E11" w:rsidRDefault="00366037" w:rsidP="00BE59E8">
            <w:pPr>
              <w:spacing w:before="20" w:after="20"/>
            </w:pPr>
          </w:p>
        </w:tc>
        <w:tc>
          <w:tcPr>
            <w:tcW w:w="542" w:type="pct"/>
          </w:tcPr>
          <w:p w14:paraId="2760B45F" w14:textId="77777777" w:rsidR="00366037" w:rsidRPr="006B2E11" w:rsidRDefault="00366037" w:rsidP="00BE59E8">
            <w:pPr>
              <w:spacing w:before="20" w:after="20"/>
            </w:pPr>
          </w:p>
        </w:tc>
        <w:tc>
          <w:tcPr>
            <w:tcW w:w="633" w:type="pct"/>
          </w:tcPr>
          <w:p w14:paraId="43F4734F" w14:textId="77777777" w:rsidR="00366037" w:rsidRPr="006B2E11" w:rsidRDefault="00366037" w:rsidP="00BE59E8">
            <w:pPr>
              <w:spacing w:before="20" w:after="20"/>
            </w:pPr>
          </w:p>
        </w:tc>
        <w:tc>
          <w:tcPr>
            <w:tcW w:w="399" w:type="pct"/>
          </w:tcPr>
          <w:p w14:paraId="13F86C87" w14:textId="77777777" w:rsidR="00366037" w:rsidRPr="006B2E11" w:rsidRDefault="00366037" w:rsidP="00BE59E8">
            <w:pPr>
              <w:spacing w:before="20" w:after="20"/>
            </w:pPr>
          </w:p>
        </w:tc>
        <w:tc>
          <w:tcPr>
            <w:tcW w:w="795" w:type="pct"/>
          </w:tcPr>
          <w:p w14:paraId="3C682DD1" w14:textId="77777777" w:rsidR="00366037" w:rsidRPr="006B2E11" w:rsidRDefault="00366037" w:rsidP="00BE59E8">
            <w:pPr>
              <w:spacing w:before="20" w:after="20"/>
            </w:pPr>
          </w:p>
        </w:tc>
      </w:tr>
      <w:tr w:rsidR="00366037" w:rsidRPr="006B2E11" w14:paraId="62A2392C" w14:textId="77777777" w:rsidTr="00BE59E8">
        <w:trPr>
          <w:trHeight w:val="332"/>
        </w:trPr>
        <w:tc>
          <w:tcPr>
            <w:tcW w:w="2090" w:type="pct"/>
            <w:shd w:val="clear" w:color="auto" w:fill="D9D9D9"/>
          </w:tcPr>
          <w:p w14:paraId="7157537C" w14:textId="77777777" w:rsidR="00366037" w:rsidRPr="006B2E11" w:rsidRDefault="00366037" w:rsidP="00BE59E8">
            <w:pPr>
              <w:pStyle w:val="ColorfulList-Accent11"/>
              <w:spacing w:before="80" w:after="80" w:line="240" w:lineRule="auto"/>
              <w:ind w:left="0"/>
              <w:contextualSpacing w:val="0"/>
              <w:rPr>
                <w:rFonts w:ascii="Times New Roman" w:hAnsi="Times New Roman" w:cs="Times New Roman"/>
              </w:rPr>
            </w:pPr>
            <w:r>
              <w:rPr>
                <w:rFonts w:ascii="Times New Roman" w:hAnsi="Times New Roman" w:cs="Times New Roman"/>
              </w:rPr>
              <w:t xml:space="preserve"> </w:t>
            </w:r>
            <w:r w:rsidRPr="008D5582">
              <w:rPr>
                <w:rFonts w:ascii="Times New Roman" w:hAnsi="Times New Roman" w:cs="Times New Roman"/>
              </w:rPr>
              <w:t>Type(s) of learning groups observed: (Mark all that apply)</w:t>
            </w:r>
          </w:p>
        </w:tc>
        <w:tc>
          <w:tcPr>
            <w:tcW w:w="541" w:type="pct"/>
            <w:shd w:val="clear" w:color="auto" w:fill="D9D9D9"/>
          </w:tcPr>
          <w:p w14:paraId="3E2AC11F" w14:textId="77777777" w:rsidR="00366037" w:rsidRPr="006B2E11" w:rsidRDefault="00366037" w:rsidP="00BE59E8">
            <w:pPr>
              <w:spacing w:before="20" w:after="20"/>
              <w:ind w:left="360"/>
            </w:pPr>
          </w:p>
        </w:tc>
        <w:tc>
          <w:tcPr>
            <w:tcW w:w="542" w:type="pct"/>
            <w:shd w:val="clear" w:color="auto" w:fill="D9D9D9"/>
          </w:tcPr>
          <w:p w14:paraId="093F8C85" w14:textId="77777777" w:rsidR="00366037" w:rsidRPr="006B2E11" w:rsidRDefault="00366037" w:rsidP="00BE59E8">
            <w:pPr>
              <w:spacing w:before="20" w:after="20"/>
              <w:ind w:left="360"/>
            </w:pPr>
          </w:p>
        </w:tc>
        <w:tc>
          <w:tcPr>
            <w:tcW w:w="633" w:type="pct"/>
            <w:shd w:val="clear" w:color="auto" w:fill="D9D9D9"/>
          </w:tcPr>
          <w:p w14:paraId="65FE7E04" w14:textId="77777777" w:rsidR="00366037" w:rsidRPr="006B2E11" w:rsidRDefault="00366037" w:rsidP="00BE59E8">
            <w:pPr>
              <w:spacing w:before="20" w:after="20"/>
              <w:ind w:left="360"/>
            </w:pPr>
          </w:p>
        </w:tc>
        <w:tc>
          <w:tcPr>
            <w:tcW w:w="399" w:type="pct"/>
            <w:shd w:val="clear" w:color="auto" w:fill="D9D9D9"/>
          </w:tcPr>
          <w:p w14:paraId="6F354607" w14:textId="77777777" w:rsidR="00366037" w:rsidRPr="006B2E11" w:rsidRDefault="00366037" w:rsidP="00BE59E8">
            <w:pPr>
              <w:spacing w:before="20" w:after="20"/>
              <w:ind w:left="360"/>
            </w:pPr>
          </w:p>
        </w:tc>
        <w:tc>
          <w:tcPr>
            <w:tcW w:w="795" w:type="pct"/>
            <w:shd w:val="clear" w:color="auto" w:fill="D9D9D9"/>
          </w:tcPr>
          <w:p w14:paraId="69CC6DEE" w14:textId="77777777" w:rsidR="00366037" w:rsidRPr="006B2E11" w:rsidRDefault="00366037" w:rsidP="00BE59E8">
            <w:pPr>
              <w:spacing w:before="20" w:after="20"/>
              <w:ind w:left="360"/>
            </w:pPr>
          </w:p>
        </w:tc>
      </w:tr>
      <w:tr w:rsidR="00366037" w:rsidRPr="006B2E11" w14:paraId="74D50901" w14:textId="77777777" w:rsidTr="00BE59E8">
        <w:tc>
          <w:tcPr>
            <w:tcW w:w="2090" w:type="pct"/>
          </w:tcPr>
          <w:p w14:paraId="0478348A" w14:textId="77777777" w:rsidR="00366037" w:rsidRPr="006B2E11" w:rsidRDefault="00366037" w:rsidP="00BE59E8">
            <w:pPr>
              <w:tabs>
                <w:tab w:val="right" w:pos="6945"/>
              </w:tabs>
              <w:spacing w:before="20" w:after="20"/>
              <w:ind w:left="810"/>
            </w:pPr>
            <w:r w:rsidRPr="006B2E11">
              <w:t>Individua</w:t>
            </w:r>
            <w:r>
              <w:t xml:space="preserve">l                   </w:t>
            </w:r>
          </w:p>
        </w:tc>
        <w:tc>
          <w:tcPr>
            <w:tcW w:w="541" w:type="pct"/>
            <w:shd w:val="clear" w:color="auto" w:fill="D9D9D9"/>
          </w:tcPr>
          <w:p w14:paraId="128446A9" w14:textId="77777777" w:rsidR="00366037" w:rsidRPr="006B2E11" w:rsidRDefault="00366037" w:rsidP="00BE59E8">
            <w:pPr>
              <w:spacing w:before="20" w:after="20"/>
            </w:pPr>
          </w:p>
        </w:tc>
        <w:tc>
          <w:tcPr>
            <w:tcW w:w="542" w:type="pct"/>
          </w:tcPr>
          <w:p w14:paraId="77978188" w14:textId="77777777" w:rsidR="00366037" w:rsidRPr="006B2E11" w:rsidRDefault="00366037" w:rsidP="00BE59E8">
            <w:pPr>
              <w:spacing w:before="20" w:after="20"/>
            </w:pPr>
          </w:p>
        </w:tc>
        <w:tc>
          <w:tcPr>
            <w:tcW w:w="633" w:type="pct"/>
          </w:tcPr>
          <w:p w14:paraId="0A512AD5" w14:textId="77777777" w:rsidR="00366037" w:rsidRPr="006B2E11" w:rsidRDefault="00366037" w:rsidP="00BE59E8">
            <w:pPr>
              <w:spacing w:before="20" w:after="20"/>
            </w:pPr>
          </w:p>
        </w:tc>
        <w:tc>
          <w:tcPr>
            <w:tcW w:w="399" w:type="pct"/>
          </w:tcPr>
          <w:p w14:paraId="66E4DA8F" w14:textId="77777777" w:rsidR="00366037" w:rsidRPr="006B2E11" w:rsidRDefault="00366037" w:rsidP="00BE59E8">
            <w:pPr>
              <w:spacing w:before="20" w:after="20"/>
            </w:pPr>
          </w:p>
        </w:tc>
        <w:tc>
          <w:tcPr>
            <w:tcW w:w="795" w:type="pct"/>
          </w:tcPr>
          <w:p w14:paraId="74A18E17" w14:textId="77777777" w:rsidR="00366037" w:rsidRPr="006B2E11" w:rsidRDefault="00366037" w:rsidP="00BE59E8">
            <w:pPr>
              <w:spacing w:before="20" w:after="20"/>
            </w:pPr>
          </w:p>
        </w:tc>
      </w:tr>
      <w:tr w:rsidR="00366037" w:rsidRPr="006B2E11" w14:paraId="616712BC" w14:textId="77777777" w:rsidTr="00BE59E8">
        <w:tc>
          <w:tcPr>
            <w:tcW w:w="2090" w:type="pct"/>
          </w:tcPr>
          <w:p w14:paraId="2BC766EC" w14:textId="77777777" w:rsidR="00366037" w:rsidRPr="006B2E11" w:rsidRDefault="00366037" w:rsidP="00BE59E8">
            <w:pPr>
              <w:tabs>
                <w:tab w:val="right" w:pos="6945"/>
              </w:tabs>
              <w:spacing w:before="20" w:after="20"/>
              <w:ind w:left="810"/>
            </w:pPr>
            <w:r w:rsidRPr="006B2E11">
              <w:t>Pai</w:t>
            </w:r>
            <w:r>
              <w:t xml:space="preserve">r                              </w:t>
            </w:r>
            <w:r>
              <w:rPr>
                <w:rtl/>
              </w:rPr>
              <w:t xml:space="preserve"> </w:t>
            </w:r>
          </w:p>
        </w:tc>
        <w:tc>
          <w:tcPr>
            <w:tcW w:w="541" w:type="pct"/>
            <w:shd w:val="clear" w:color="auto" w:fill="D9D9D9"/>
          </w:tcPr>
          <w:p w14:paraId="1BC43371" w14:textId="77777777" w:rsidR="00366037" w:rsidRPr="006B2E11" w:rsidRDefault="00366037" w:rsidP="00BE59E8">
            <w:pPr>
              <w:spacing w:before="20" w:after="20"/>
            </w:pPr>
          </w:p>
        </w:tc>
        <w:tc>
          <w:tcPr>
            <w:tcW w:w="542" w:type="pct"/>
          </w:tcPr>
          <w:p w14:paraId="50F6495F" w14:textId="77777777" w:rsidR="00366037" w:rsidRPr="006B2E11" w:rsidRDefault="00366037" w:rsidP="00BE59E8">
            <w:pPr>
              <w:spacing w:before="20" w:after="20"/>
            </w:pPr>
          </w:p>
        </w:tc>
        <w:tc>
          <w:tcPr>
            <w:tcW w:w="633" w:type="pct"/>
          </w:tcPr>
          <w:p w14:paraId="13699AC1" w14:textId="77777777" w:rsidR="00366037" w:rsidRPr="006B2E11" w:rsidRDefault="00366037" w:rsidP="00BE59E8">
            <w:pPr>
              <w:spacing w:before="20" w:after="20"/>
            </w:pPr>
          </w:p>
        </w:tc>
        <w:tc>
          <w:tcPr>
            <w:tcW w:w="399" w:type="pct"/>
          </w:tcPr>
          <w:p w14:paraId="55629E67" w14:textId="77777777" w:rsidR="00366037" w:rsidRPr="006B2E11" w:rsidRDefault="00366037" w:rsidP="00BE59E8">
            <w:pPr>
              <w:spacing w:before="20" w:after="20"/>
            </w:pPr>
          </w:p>
        </w:tc>
        <w:tc>
          <w:tcPr>
            <w:tcW w:w="795" w:type="pct"/>
          </w:tcPr>
          <w:p w14:paraId="4363A96A" w14:textId="77777777" w:rsidR="00366037" w:rsidRPr="006B2E11" w:rsidRDefault="00366037" w:rsidP="00BE59E8">
            <w:pPr>
              <w:spacing w:before="20" w:after="20"/>
            </w:pPr>
          </w:p>
        </w:tc>
      </w:tr>
      <w:tr w:rsidR="00366037" w:rsidRPr="006B2E11" w14:paraId="6B3FA8B3" w14:textId="77777777" w:rsidTr="00BE59E8">
        <w:tc>
          <w:tcPr>
            <w:tcW w:w="2090" w:type="pct"/>
          </w:tcPr>
          <w:p w14:paraId="4A469E39" w14:textId="77777777" w:rsidR="00366037" w:rsidRPr="006B2E11" w:rsidRDefault="00366037" w:rsidP="00BE59E8">
            <w:pPr>
              <w:tabs>
                <w:tab w:val="right" w:pos="6945"/>
              </w:tabs>
              <w:spacing w:before="20" w:after="20"/>
              <w:ind w:left="810"/>
            </w:pPr>
            <w:r w:rsidRPr="006B2E11">
              <w:t>Small grou</w:t>
            </w:r>
            <w:r>
              <w:t xml:space="preserve">p  </w:t>
            </w:r>
            <w:r w:rsidRPr="008D5582">
              <w:rPr>
                <w:rtl/>
              </w:rPr>
              <w:t xml:space="preserve">  </w:t>
            </w:r>
            <w:r w:rsidRPr="006B2E11">
              <w:t xml:space="preserve"> </w:t>
            </w:r>
          </w:p>
        </w:tc>
        <w:tc>
          <w:tcPr>
            <w:tcW w:w="541" w:type="pct"/>
            <w:shd w:val="clear" w:color="auto" w:fill="D9D9D9"/>
          </w:tcPr>
          <w:p w14:paraId="1230C814" w14:textId="77777777" w:rsidR="00366037" w:rsidRPr="006B2E11" w:rsidRDefault="00366037" w:rsidP="00BE59E8">
            <w:pPr>
              <w:spacing w:before="20" w:after="20"/>
            </w:pPr>
          </w:p>
        </w:tc>
        <w:tc>
          <w:tcPr>
            <w:tcW w:w="542" w:type="pct"/>
          </w:tcPr>
          <w:p w14:paraId="747852CC" w14:textId="77777777" w:rsidR="00366037" w:rsidRPr="006B2E11" w:rsidRDefault="00366037" w:rsidP="00BE59E8">
            <w:pPr>
              <w:spacing w:before="20" w:after="20"/>
            </w:pPr>
          </w:p>
        </w:tc>
        <w:tc>
          <w:tcPr>
            <w:tcW w:w="633" w:type="pct"/>
          </w:tcPr>
          <w:p w14:paraId="470D4A67" w14:textId="77777777" w:rsidR="00366037" w:rsidRPr="006B2E11" w:rsidRDefault="00366037" w:rsidP="00BE59E8">
            <w:pPr>
              <w:spacing w:before="20" w:after="20"/>
            </w:pPr>
          </w:p>
        </w:tc>
        <w:tc>
          <w:tcPr>
            <w:tcW w:w="399" w:type="pct"/>
          </w:tcPr>
          <w:p w14:paraId="63EC39A4" w14:textId="77777777" w:rsidR="00366037" w:rsidRPr="006B2E11" w:rsidRDefault="00366037" w:rsidP="00BE59E8">
            <w:pPr>
              <w:spacing w:before="20" w:after="20"/>
            </w:pPr>
          </w:p>
        </w:tc>
        <w:tc>
          <w:tcPr>
            <w:tcW w:w="795" w:type="pct"/>
          </w:tcPr>
          <w:p w14:paraId="786C3BD1" w14:textId="77777777" w:rsidR="00366037" w:rsidRPr="006B2E11" w:rsidRDefault="00366037" w:rsidP="00BE59E8">
            <w:pPr>
              <w:spacing w:before="20" w:after="20"/>
            </w:pPr>
          </w:p>
        </w:tc>
      </w:tr>
      <w:tr w:rsidR="00366037" w:rsidRPr="006B2E11" w14:paraId="59C90251" w14:textId="77777777" w:rsidTr="00BE59E8">
        <w:trPr>
          <w:trHeight w:val="440"/>
        </w:trPr>
        <w:tc>
          <w:tcPr>
            <w:tcW w:w="2090" w:type="pct"/>
          </w:tcPr>
          <w:p w14:paraId="0437CAE6" w14:textId="77777777" w:rsidR="00366037" w:rsidRPr="006B2E11" w:rsidRDefault="00366037" w:rsidP="00BE59E8">
            <w:pPr>
              <w:tabs>
                <w:tab w:val="right" w:pos="6945"/>
              </w:tabs>
              <w:spacing w:before="20" w:after="20"/>
              <w:ind w:left="810"/>
            </w:pPr>
            <w:r w:rsidRPr="006B2E11">
              <w:t>Whole cla</w:t>
            </w:r>
            <w:r>
              <w:t xml:space="preserve">ss         </w:t>
            </w:r>
            <w:r w:rsidRPr="008D5582">
              <w:rPr>
                <w:rtl/>
              </w:rPr>
              <w:t xml:space="preserve"> </w:t>
            </w:r>
          </w:p>
        </w:tc>
        <w:tc>
          <w:tcPr>
            <w:tcW w:w="541" w:type="pct"/>
            <w:shd w:val="clear" w:color="auto" w:fill="D9D9D9"/>
          </w:tcPr>
          <w:p w14:paraId="6B6F945F" w14:textId="77777777" w:rsidR="00366037" w:rsidRPr="006B2E11" w:rsidRDefault="00366037" w:rsidP="00BE59E8">
            <w:pPr>
              <w:spacing w:before="20" w:after="20"/>
            </w:pPr>
          </w:p>
        </w:tc>
        <w:tc>
          <w:tcPr>
            <w:tcW w:w="542" w:type="pct"/>
          </w:tcPr>
          <w:p w14:paraId="329BF0E8" w14:textId="77777777" w:rsidR="00366037" w:rsidRPr="006B2E11" w:rsidRDefault="00366037" w:rsidP="00BE59E8">
            <w:pPr>
              <w:spacing w:before="20" w:after="20"/>
            </w:pPr>
          </w:p>
        </w:tc>
        <w:tc>
          <w:tcPr>
            <w:tcW w:w="633" w:type="pct"/>
          </w:tcPr>
          <w:p w14:paraId="2375B971" w14:textId="77777777" w:rsidR="00366037" w:rsidRPr="006B2E11" w:rsidRDefault="00366037" w:rsidP="00BE59E8">
            <w:pPr>
              <w:spacing w:before="20" w:after="20"/>
            </w:pPr>
          </w:p>
        </w:tc>
        <w:tc>
          <w:tcPr>
            <w:tcW w:w="399" w:type="pct"/>
          </w:tcPr>
          <w:p w14:paraId="7657F0A0" w14:textId="77777777" w:rsidR="00366037" w:rsidRPr="006B2E11" w:rsidRDefault="00366037" w:rsidP="00BE59E8">
            <w:pPr>
              <w:spacing w:before="20" w:after="20"/>
            </w:pPr>
          </w:p>
        </w:tc>
        <w:tc>
          <w:tcPr>
            <w:tcW w:w="795" w:type="pct"/>
          </w:tcPr>
          <w:p w14:paraId="26B71C64" w14:textId="77777777" w:rsidR="00366037" w:rsidRPr="006B2E11" w:rsidRDefault="00366037" w:rsidP="00BE59E8">
            <w:pPr>
              <w:spacing w:before="20" w:after="20"/>
            </w:pPr>
          </w:p>
        </w:tc>
      </w:tr>
      <w:tr w:rsidR="00366037" w:rsidRPr="006B2E11" w14:paraId="3BFE63AC" w14:textId="77777777" w:rsidTr="00BE59E8">
        <w:tc>
          <w:tcPr>
            <w:tcW w:w="2090" w:type="pct"/>
            <w:shd w:val="clear" w:color="auto" w:fill="D9D9D9"/>
          </w:tcPr>
          <w:p w14:paraId="0F6ABD0A" w14:textId="77777777" w:rsidR="00366037" w:rsidRPr="006B2E11" w:rsidRDefault="00366037" w:rsidP="00BE59E8">
            <w:pPr>
              <w:pStyle w:val="ColorfulList-Accent11"/>
              <w:tabs>
                <w:tab w:val="right" w:pos="6945"/>
              </w:tabs>
              <w:spacing w:after="0" w:line="240" w:lineRule="auto"/>
              <w:ind w:left="0"/>
              <w:contextualSpacing w:val="0"/>
              <w:rPr>
                <w:rFonts w:ascii="Times New Roman" w:hAnsi="Times New Roman" w:cs="Times New Roman"/>
              </w:rPr>
            </w:pPr>
            <w:r w:rsidRPr="006B2E11">
              <w:rPr>
                <w:rFonts w:ascii="Times New Roman" w:hAnsi="Times New Roman" w:cs="Times New Roman"/>
              </w:rPr>
              <w:t>Evidence of differentiation: Identify specific evidence on a separate sheet (Mark all that apply)</w:t>
            </w:r>
          </w:p>
        </w:tc>
        <w:tc>
          <w:tcPr>
            <w:tcW w:w="541" w:type="pct"/>
            <w:shd w:val="clear" w:color="auto" w:fill="D9D9D9"/>
          </w:tcPr>
          <w:p w14:paraId="0CE2D36C" w14:textId="77777777" w:rsidR="00366037" w:rsidRPr="006B2E11" w:rsidRDefault="00366037" w:rsidP="00BE59E8"/>
        </w:tc>
        <w:tc>
          <w:tcPr>
            <w:tcW w:w="542" w:type="pct"/>
            <w:shd w:val="clear" w:color="auto" w:fill="D9D9D9"/>
          </w:tcPr>
          <w:p w14:paraId="74D57ED8" w14:textId="77777777" w:rsidR="00366037" w:rsidRPr="006B2E11" w:rsidRDefault="00366037" w:rsidP="00BE59E8"/>
        </w:tc>
        <w:tc>
          <w:tcPr>
            <w:tcW w:w="633" w:type="pct"/>
            <w:shd w:val="clear" w:color="auto" w:fill="D9D9D9"/>
          </w:tcPr>
          <w:p w14:paraId="3D700F8B" w14:textId="77777777" w:rsidR="00366037" w:rsidRPr="006B2E11" w:rsidRDefault="00366037" w:rsidP="00BE59E8"/>
        </w:tc>
        <w:tc>
          <w:tcPr>
            <w:tcW w:w="399" w:type="pct"/>
            <w:shd w:val="clear" w:color="auto" w:fill="D9D9D9"/>
          </w:tcPr>
          <w:p w14:paraId="0F1110B4" w14:textId="77777777" w:rsidR="00366037" w:rsidRPr="006B2E11" w:rsidRDefault="00366037" w:rsidP="00BE59E8"/>
        </w:tc>
        <w:tc>
          <w:tcPr>
            <w:tcW w:w="795" w:type="pct"/>
            <w:shd w:val="clear" w:color="auto" w:fill="D9D9D9"/>
          </w:tcPr>
          <w:p w14:paraId="1CBA8EA0" w14:textId="77777777" w:rsidR="00366037" w:rsidRPr="006B2E11" w:rsidRDefault="00366037" w:rsidP="00BE59E8"/>
        </w:tc>
      </w:tr>
      <w:tr w:rsidR="00366037" w:rsidRPr="006B2E11" w14:paraId="31DD5A21" w14:textId="77777777" w:rsidTr="00BE59E8">
        <w:tc>
          <w:tcPr>
            <w:tcW w:w="2090" w:type="pct"/>
          </w:tcPr>
          <w:p w14:paraId="29428544" w14:textId="77777777" w:rsidR="00366037" w:rsidRPr="001E3CB4" w:rsidRDefault="00366037" w:rsidP="00BE59E8">
            <w:pPr>
              <w:tabs>
                <w:tab w:val="right" w:pos="6945"/>
              </w:tabs>
              <w:spacing w:before="30" w:after="30"/>
            </w:pPr>
            <w:r w:rsidRPr="006B2E11">
              <w:rPr>
                <w:b/>
              </w:rPr>
              <w:t>Content:</w:t>
            </w:r>
            <w:r w:rsidRPr="006B2E11">
              <w:t xml:space="preserve"> e.g., materials with varied readability levels, multiple ways to access ideas or information</w:t>
            </w:r>
          </w:p>
        </w:tc>
        <w:tc>
          <w:tcPr>
            <w:tcW w:w="541" w:type="pct"/>
          </w:tcPr>
          <w:p w14:paraId="77FF5BFD" w14:textId="77777777" w:rsidR="00366037" w:rsidRPr="006B2E11" w:rsidRDefault="00366037" w:rsidP="00BE59E8">
            <w:pPr>
              <w:spacing w:before="30" w:after="30"/>
              <w:ind w:left="432"/>
            </w:pPr>
          </w:p>
        </w:tc>
        <w:tc>
          <w:tcPr>
            <w:tcW w:w="542" w:type="pct"/>
          </w:tcPr>
          <w:p w14:paraId="1A78F465" w14:textId="77777777" w:rsidR="00366037" w:rsidRPr="006B2E11" w:rsidRDefault="00366037" w:rsidP="00BE59E8">
            <w:pPr>
              <w:spacing w:before="30" w:after="30"/>
              <w:ind w:left="432"/>
            </w:pPr>
          </w:p>
        </w:tc>
        <w:tc>
          <w:tcPr>
            <w:tcW w:w="633" w:type="pct"/>
          </w:tcPr>
          <w:p w14:paraId="2D44875B" w14:textId="77777777" w:rsidR="00366037" w:rsidRPr="006B2E11" w:rsidRDefault="00366037" w:rsidP="00BE59E8">
            <w:pPr>
              <w:spacing w:before="30" w:after="30"/>
              <w:ind w:left="432"/>
            </w:pPr>
          </w:p>
        </w:tc>
        <w:tc>
          <w:tcPr>
            <w:tcW w:w="399" w:type="pct"/>
          </w:tcPr>
          <w:p w14:paraId="39097E88" w14:textId="77777777" w:rsidR="00366037" w:rsidRPr="006B2E11" w:rsidRDefault="00366037" w:rsidP="00BE59E8">
            <w:pPr>
              <w:spacing w:before="30" w:after="30"/>
              <w:ind w:left="432"/>
            </w:pPr>
          </w:p>
        </w:tc>
        <w:tc>
          <w:tcPr>
            <w:tcW w:w="795" w:type="pct"/>
          </w:tcPr>
          <w:p w14:paraId="3C480465" w14:textId="77777777" w:rsidR="00366037" w:rsidRPr="006B2E11" w:rsidRDefault="00366037" w:rsidP="00BE59E8">
            <w:pPr>
              <w:spacing w:before="30" w:after="30"/>
              <w:ind w:left="432"/>
            </w:pPr>
          </w:p>
        </w:tc>
      </w:tr>
      <w:tr w:rsidR="00366037" w:rsidRPr="006B2E11" w14:paraId="2785688E" w14:textId="77777777" w:rsidTr="00BE59E8">
        <w:tc>
          <w:tcPr>
            <w:tcW w:w="2090" w:type="pct"/>
          </w:tcPr>
          <w:p w14:paraId="13D769C0" w14:textId="77777777" w:rsidR="00366037" w:rsidRPr="001E3CB4" w:rsidRDefault="00366037" w:rsidP="00BE59E8">
            <w:pPr>
              <w:tabs>
                <w:tab w:val="right" w:pos="6945"/>
              </w:tabs>
              <w:spacing w:before="30" w:after="30"/>
            </w:pPr>
            <w:r w:rsidRPr="006B2E11">
              <w:rPr>
                <w:b/>
              </w:rPr>
              <w:t>Process:</w:t>
            </w:r>
            <w:r w:rsidRPr="006B2E11">
              <w:t xml:space="preserve"> e.g., different homework, tasks in multiple formats, options about how to work (alone, in pairs, etc.)</w:t>
            </w:r>
          </w:p>
        </w:tc>
        <w:tc>
          <w:tcPr>
            <w:tcW w:w="541" w:type="pct"/>
          </w:tcPr>
          <w:p w14:paraId="4A00A259" w14:textId="77777777" w:rsidR="00366037" w:rsidRPr="006B2E11" w:rsidRDefault="00366037" w:rsidP="00BE59E8">
            <w:pPr>
              <w:spacing w:before="30" w:after="30"/>
              <w:ind w:left="432"/>
            </w:pPr>
          </w:p>
        </w:tc>
        <w:tc>
          <w:tcPr>
            <w:tcW w:w="542" w:type="pct"/>
          </w:tcPr>
          <w:p w14:paraId="156101A2" w14:textId="77777777" w:rsidR="00366037" w:rsidRPr="006B2E11" w:rsidRDefault="00366037" w:rsidP="00BE59E8">
            <w:pPr>
              <w:spacing w:before="30" w:after="30"/>
              <w:ind w:left="432"/>
            </w:pPr>
          </w:p>
        </w:tc>
        <w:tc>
          <w:tcPr>
            <w:tcW w:w="633" w:type="pct"/>
          </w:tcPr>
          <w:p w14:paraId="45885A66" w14:textId="77777777" w:rsidR="00366037" w:rsidRPr="006B2E11" w:rsidRDefault="00366037" w:rsidP="00BE59E8">
            <w:pPr>
              <w:spacing w:before="30" w:after="30"/>
              <w:ind w:left="432"/>
            </w:pPr>
          </w:p>
        </w:tc>
        <w:tc>
          <w:tcPr>
            <w:tcW w:w="399" w:type="pct"/>
          </w:tcPr>
          <w:p w14:paraId="1B00DDE3" w14:textId="77777777" w:rsidR="00366037" w:rsidRPr="006B2E11" w:rsidRDefault="00366037" w:rsidP="00BE59E8">
            <w:pPr>
              <w:spacing w:before="30" w:after="30"/>
              <w:ind w:left="432"/>
            </w:pPr>
          </w:p>
        </w:tc>
        <w:tc>
          <w:tcPr>
            <w:tcW w:w="795" w:type="pct"/>
          </w:tcPr>
          <w:p w14:paraId="0B4D1759" w14:textId="77777777" w:rsidR="00366037" w:rsidRPr="006B2E11" w:rsidRDefault="00366037" w:rsidP="00BE59E8">
            <w:pPr>
              <w:spacing w:before="30" w:after="30"/>
              <w:ind w:left="432"/>
            </w:pPr>
          </w:p>
        </w:tc>
      </w:tr>
      <w:tr w:rsidR="00366037" w:rsidRPr="006B2E11" w14:paraId="798D198A" w14:textId="77777777" w:rsidTr="00BE59E8">
        <w:tc>
          <w:tcPr>
            <w:tcW w:w="2090" w:type="pct"/>
          </w:tcPr>
          <w:p w14:paraId="4408E468" w14:textId="77777777" w:rsidR="00366037" w:rsidRPr="001E3CB4" w:rsidRDefault="00366037" w:rsidP="00BE59E8">
            <w:pPr>
              <w:tabs>
                <w:tab w:val="right" w:pos="6945"/>
              </w:tabs>
              <w:spacing w:before="30" w:after="30"/>
            </w:pPr>
            <w:r w:rsidRPr="006B2E11">
              <w:rPr>
                <w:b/>
              </w:rPr>
              <w:t>Products:</w:t>
            </w:r>
            <w:r w:rsidRPr="006B2E11">
              <w:t xml:space="preserve"> e.g., choice of multiple ways of demonstrating learning (essay, model, etc.), variety of assessment tasks</w:t>
            </w:r>
            <w:r w:rsidRPr="008D5582">
              <w:rPr>
                <w:rStyle w:val="shorttext"/>
                <w:rtl/>
              </w:rPr>
              <w:t>.</w:t>
            </w:r>
          </w:p>
        </w:tc>
        <w:tc>
          <w:tcPr>
            <w:tcW w:w="541" w:type="pct"/>
          </w:tcPr>
          <w:p w14:paraId="242F34F0" w14:textId="77777777" w:rsidR="00366037" w:rsidRPr="006B2E11" w:rsidRDefault="00366037" w:rsidP="00BE59E8">
            <w:pPr>
              <w:spacing w:before="30" w:after="30"/>
              <w:ind w:left="432"/>
            </w:pPr>
          </w:p>
        </w:tc>
        <w:tc>
          <w:tcPr>
            <w:tcW w:w="542" w:type="pct"/>
          </w:tcPr>
          <w:p w14:paraId="420E95C8" w14:textId="77777777" w:rsidR="00366037" w:rsidRPr="006B2E11" w:rsidRDefault="00366037" w:rsidP="00BE59E8">
            <w:pPr>
              <w:spacing w:before="30" w:after="30"/>
              <w:ind w:left="432"/>
            </w:pPr>
          </w:p>
        </w:tc>
        <w:tc>
          <w:tcPr>
            <w:tcW w:w="633" w:type="pct"/>
          </w:tcPr>
          <w:p w14:paraId="4494F525" w14:textId="77777777" w:rsidR="00366037" w:rsidRPr="006B2E11" w:rsidRDefault="00366037" w:rsidP="00BE59E8">
            <w:pPr>
              <w:spacing w:before="30" w:after="30"/>
              <w:ind w:left="432"/>
            </w:pPr>
          </w:p>
        </w:tc>
        <w:tc>
          <w:tcPr>
            <w:tcW w:w="399" w:type="pct"/>
          </w:tcPr>
          <w:p w14:paraId="218D5DF7" w14:textId="77777777" w:rsidR="00366037" w:rsidRPr="006B2E11" w:rsidRDefault="00366037" w:rsidP="00BE59E8">
            <w:pPr>
              <w:spacing w:before="30" w:after="30"/>
              <w:ind w:left="432"/>
            </w:pPr>
          </w:p>
        </w:tc>
        <w:tc>
          <w:tcPr>
            <w:tcW w:w="795" w:type="pct"/>
          </w:tcPr>
          <w:p w14:paraId="475A982F" w14:textId="77777777" w:rsidR="00366037" w:rsidRPr="006B2E11" w:rsidRDefault="00366037" w:rsidP="00BE59E8">
            <w:pPr>
              <w:spacing w:before="30" w:after="30"/>
              <w:ind w:left="432"/>
            </w:pPr>
          </w:p>
        </w:tc>
      </w:tr>
      <w:tr w:rsidR="00366037" w:rsidRPr="006B2E11" w14:paraId="64149FF7" w14:textId="77777777" w:rsidTr="00BE59E8">
        <w:tc>
          <w:tcPr>
            <w:tcW w:w="2090" w:type="pct"/>
          </w:tcPr>
          <w:p w14:paraId="3519B480" w14:textId="77777777" w:rsidR="00366037" w:rsidRPr="006B2E11" w:rsidRDefault="00366037" w:rsidP="00BE59E8">
            <w:pPr>
              <w:pStyle w:val="ColorfulList-Accent11"/>
              <w:tabs>
                <w:tab w:val="right" w:pos="6945"/>
              </w:tabs>
              <w:spacing w:before="30" w:after="30" w:line="240" w:lineRule="auto"/>
              <w:ind w:left="0"/>
              <w:contextualSpacing w:val="0"/>
              <w:rPr>
                <w:rFonts w:ascii="Times New Roman" w:hAnsi="Times New Roman" w:cs="Times New Roman"/>
              </w:rPr>
            </w:pPr>
            <w:r w:rsidRPr="006B2E11">
              <w:rPr>
                <w:rFonts w:ascii="Times New Roman" w:hAnsi="Times New Roman" w:cs="Times New Roman"/>
              </w:rPr>
              <w:t>Asks questions to gain and hold students’ attention.</w:t>
            </w:r>
          </w:p>
        </w:tc>
        <w:tc>
          <w:tcPr>
            <w:tcW w:w="541" w:type="pct"/>
          </w:tcPr>
          <w:p w14:paraId="362E6599" w14:textId="77777777" w:rsidR="00366037" w:rsidRPr="006B2E11" w:rsidRDefault="00366037" w:rsidP="00BE59E8">
            <w:pPr>
              <w:spacing w:before="30" w:after="30"/>
              <w:ind w:left="432"/>
            </w:pPr>
          </w:p>
        </w:tc>
        <w:tc>
          <w:tcPr>
            <w:tcW w:w="542" w:type="pct"/>
          </w:tcPr>
          <w:p w14:paraId="2CFC62EB" w14:textId="77777777" w:rsidR="00366037" w:rsidRPr="006B2E11" w:rsidRDefault="00366037" w:rsidP="00BE59E8">
            <w:pPr>
              <w:spacing w:before="30" w:after="30"/>
              <w:ind w:left="432"/>
            </w:pPr>
          </w:p>
        </w:tc>
        <w:tc>
          <w:tcPr>
            <w:tcW w:w="633" w:type="pct"/>
          </w:tcPr>
          <w:p w14:paraId="696B9E05" w14:textId="77777777" w:rsidR="00366037" w:rsidRPr="006B2E11" w:rsidRDefault="00366037" w:rsidP="00BE59E8">
            <w:pPr>
              <w:spacing w:before="30" w:after="30"/>
              <w:ind w:left="432"/>
            </w:pPr>
          </w:p>
        </w:tc>
        <w:tc>
          <w:tcPr>
            <w:tcW w:w="399" w:type="pct"/>
          </w:tcPr>
          <w:p w14:paraId="609A1F0C" w14:textId="77777777" w:rsidR="00366037" w:rsidRPr="006B2E11" w:rsidRDefault="00366037" w:rsidP="00BE59E8">
            <w:pPr>
              <w:spacing w:before="30" w:after="30"/>
              <w:ind w:left="432"/>
            </w:pPr>
          </w:p>
        </w:tc>
        <w:tc>
          <w:tcPr>
            <w:tcW w:w="795" w:type="pct"/>
          </w:tcPr>
          <w:p w14:paraId="13A60B85" w14:textId="77777777" w:rsidR="00366037" w:rsidRPr="006B2E11" w:rsidRDefault="00366037" w:rsidP="00BE59E8">
            <w:pPr>
              <w:spacing w:before="30" w:after="30"/>
              <w:ind w:left="432"/>
            </w:pPr>
          </w:p>
        </w:tc>
      </w:tr>
      <w:tr w:rsidR="00366037" w:rsidRPr="006B2E11" w14:paraId="1C1394E8" w14:textId="77777777" w:rsidTr="00BE59E8">
        <w:tc>
          <w:tcPr>
            <w:tcW w:w="2090" w:type="pct"/>
          </w:tcPr>
          <w:p w14:paraId="0649BED8" w14:textId="77777777" w:rsidR="00366037" w:rsidRPr="006B2E11" w:rsidRDefault="00366037" w:rsidP="00BE59E8">
            <w:pPr>
              <w:pStyle w:val="ColorfulList-Accent11"/>
              <w:tabs>
                <w:tab w:val="right" w:pos="6945"/>
              </w:tabs>
              <w:spacing w:before="30" w:after="30" w:line="240" w:lineRule="auto"/>
              <w:ind w:left="0"/>
              <w:contextualSpacing w:val="0"/>
              <w:rPr>
                <w:rFonts w:ascii="Times New Roman" w:hAnsi="Times New Roman" w:cs="Times New Roman"/>
              </w:rPr>
            </w:pPr>
            <w:r w:rsidRPr="006B2E11">
              <w:rPr>
                <w:rFonts w:ascii="Times New Roman" w:hAnsi="Times New Roman" w:cs="Times New Roman"/>
              </w:rPr>
              <w:t>Uses sufficient “wait-time” when asking questions of students.</w:t>
            </w:r>
            <w:r>
              <w:rPr>
                <w:rFonts w:ascii="Times New Roman" w:hAnsi="Times New Roman" w:cs="Times New Roman" w:hint="cs"/>
                <w:rtl/>
              </w:rPr>
              <w:t xml:space="preserve">     </w:t>
            </w:r>
          </w:p>
        </w:tc>
        <w:tc>
          <w:tcPr>
            <w:tcW w:w="541" w:type="pct"/>
          </w:tcPr>
          <w:p w14:paraId="562B1E76" w14:textId="77777777" w:rsidR="00366037" w:rsidRPr="006B2E11" w:rsidRDefault="00366037" w:rsidP="00BE59E8">
            <w:pPr>
              <w:spacing w:before="30" w:after="30"/>
              <w:ind w:left="432"/>
            </w:pPr>
          </w:p>
        </w:tc>
        <w:tc>
          <w:tcPr>
            <w:tcW w:w="542" w:type="pct"/>
          </w:tcPr>
          <w:p w14:paraId="4F3C8555" w14:textId="77777777" w:rsidR="00366037" w:rsidRPr="006B2E11" w:rsidRDefault="00366037" w:rsidP="00BE59E8">
            <w:pPr>
              <w:spacing w:before="30" w:after="30"/>
              <w:ind w:left="432"/>
            </w:pPr>
          </w:p>
        </w:tc>
        <w:tc>
          <w:tcPr>
            <w:tcW w:w="633" w:type="pct"/>
          </w:tcPr>
          <w:p w14:paraId="5FD4005E" w14:textId="77777777" w:rsidR="00366037" w:rsidRPr="006B2E11" w:rsidRDefault="00366037" w:rsidP="00BE59E8">
            <w:pPr>
              <w:spacing w:before="30" w:after="30"/>
              <w:ind w:left="432"/>
            </w:pPr>
          </w:p>
        </w:tc>
        <w:tc>
          <w:tcPr>
            <w:tcW w:w="399" w:type="pct"/>
          </w:tcPr>
          <w:p w14:paraId="631F04F7" w14:textId="77777777" w:rsidR="00366037" w:rsidRPr="006B2E11" w:rsidRDefault="00366037" w:rsidP="00BE59E8">
            <w:pPr>
              <w:spacing w:before="30" w:after="30"/>
              <w:ind w:left="432"/>
            </w:pPr>
          </w:p>
        </w:tc>
        <w:tc>
          <w:tcPr>
            <w:tcW w:w="795" w:type="pct"/>
          </w:tcPr>
          <w:p w14:paraId="380E6A5F" w14:textId="77777777" w:rsidR="00366037" w:rsidRPr="006B2E11" w:rsidRDefault="00366037" w:rsidP="00BE59E8">
            <w:pPr>
              <w:spacing w:before="30" w:after="30"/>
              <w:ind w:left="432"/>
            </w:pPr>
          </w:p>
        </w:tc>
      </w:tr>
      <w:tr w:rsidR="00366037" w:rsidRPr="006B2E11" w14:paraId="4DBE6053" w14:textId="77777777" w:rsidTr="00BE59E8">
        <w:tc>
          <w:tcPr>
            <w:tcW w:w="2090" w:type="pct"/>
          </w:tcPr>
          <w:p w14:paraId="36444C51" w14:textId="77777777" w:rsidR="00366037" w:rsidRPr="006B2E11" w:rsidRDefault="00366037" w:rsidP="00BE59E8">
            <w:pPr>
              <w:pStyle w:val="ColorfulList-Accent11"/>
              <w:tabs>
                <w:tab w:val="right" w:pos="6945"/>
              </w:tabs>
              <w:spacing w:before="30" w:after="30" w:line="240" w:lineRule="auto"/>
              <w:ind w:left="0"/>
              <w:contextualSpacing w:val="0"/>
              <w:rPr>
                <w:rFonts w:ascii="Times New Roman" w:hAnsi="Times New Roman" w:cs="Times New Roman"/>
              </w:rPr>
            </w:pPr>
            <w:r w:rsidRPr="006B2E11">
              <w:rPr>
                <w:rFonts w:ascii="Times New Roman" w:hAnsi="Times New Roman" w:cs="Times New Roman"/>
              </w:rPr>
              <w:t>Encourages students to answer each other’s questions.</w:t>
            </w:r>
            <w:r>
              <w:rPr>
                <w:rFonts w:ascii="Times New Roman" w:hAnsi="Times New Roman" w:cs="Times New Roman" w:hint="cs"/>
                <w:rtl/>
              </w:rPr>
              <w:t xml:space="preserve"> </w:t>
            </w:r>
          </w:p>
        </w:tc>
        <w:tc>
          <w:tcPr>
            <w:tcW w:w="541" w:type="pct"/>
          </w:tcPr>
          <w:p w14:paraId="75309691" w14:textId="77777777" w:rsidR="00366037" w:rsidRPr="006B2E11" w:rsidRDefault="00366037" w:rsidP="00BE59E8">
            <w:pPr>
              <w:spacing w:before="30" w:after="30"/>
              <w:ind w:left="432"/>
            </w:pPr>
          </w:p>
        </w:tc>
        <w:tc>
          <w:tcPr>
            <w:tcW w:w="542" w:type="pct"/>
          </w:tcPr>
          <w:p w14:paraId="640D1C07" w14:textId="77777777" w:rsidR="00366037" w:rsidRPr="006B2E11" w:rsidRDefault="00366037" w:rsidP="00BE59E8">
            <w:pPr>
              <w:spacing w:before="30" w:after="30"/>
              <w:ind w:left="432"/>
            </w:pPr>
          </w:p>
        </w:tc>
        <w:tc>
          <w:tcPr>
            <w:tcW w:w="633" w:type="pct"/>
          </w:tcPr>
          <w:p w14:paraId="65F93333" w14:textId="77777777" w:rsidR="00366037" w:rsidRPr="006B2E11" w:rsidRDefault="00366037" w:rsidP="00BE59E8">
            <w:pPr>
              <w:spacing w:before="30" w:after="30"/>
              <w:ind w:left="432"/>
            </w:pPr>
          </w:p>
        </w:tc>
        <w:tc>
          <w:tcPr>
            <w:tcW w:w="399" w:type="pct"/>
          </w:tcPr>
          <w:p w14:paraId="242E12A1" w14:textId="77777777" w:rsidR="00366037" w:rsidRPr="006B2E11" w:rsidRDefault="00366037" w:rsidP="00BE59E8">
            <w:pPr>
              <w:spacing w:before="30" w:after="30"/>
              <w:ind w:left="432"/>
            </w:pPr>
          </w:p>
        </w:tc>
        <w:tc>
          <w:tcPr>
            <w:tcW w:w="795" w:type="pct"/>
          </w:tcPr>
          <w:p w14:paraId="168D81EF" w14:textId="77777777" w:rsidR="00366037" w:rsidRPr="006B2E11" w:rsidRDefault="00366037" w:rsidP="00BE59E8">
            <w:pPr>
              <w:spacing w:before="30" w:after="30"/>
              <w:ind w:left="432"/>
            </w:pPr>
          </w:p>
        </w:tc>
      </w:tr>
      <w:tr w:rsidR="00366037" w:rsidRPr="006B2E11" w14:paraId="299573ED" w14:textId="77777777" w:rsidTr="00BE59E8">
        <w:tc>
          <w:tcPr>
            <w:tcW w:w="2090" w:type="pct"/>
          </w:tcPr>
          <w:p w14:paraId="1B823A54" w14:textId="77777777" w:rsidR="00366037" w:rsidRPr="006B2E11" w:rsidRDefault="00366037" w:rsidP="00BE59E8">
            <w:pPr>
              <w:pStyle w:val="ColorfulList-Accent11"/>
              <w:tabs>
                <w:tab w:val="right" w:pos="6945"/>
              </w:tabs>
              <w:spacing w:before="30" w:after="30" w:line="240" w:lineRule="auto"/>
              <w:ind w:left="0"/>
              <w:contextualSpacing w:val="0"/>
              <w:rPr>
                <w:rFonts w:ascii="Times New Roman" w:hAnsi="Times New Roman" w:cs="Times New Roman"/>
              </w:rPr>
            </w:pPr>
            <w:r w:rsidRPr="006B2E11">
              <w:rPr>
                <w:rFonts w:ascii="Times New Roman" w:hAnsi="Times New Roman" w:cs="Times New Roman"/>
              </w:rPr>
              <w:t>Provides frequent feedback.</w:t>
            </w:r>
            <w:r w:rsidRPr="006B2E11">
              <w:rPr>
                <w:rFonts w:ascii="Times New Roman" w:hAnsi="Times New Roman" w:cs="Times New Roman"/>
              </w:rPr>
              <w:tab/>
            </w:r>
          </w:p>
        </w:tc>
        <w:tc>
          <w:tcPr>
            <w:tcW w:w="541" w:type="pct"/>
          </w:tcPr>
          <w:p w14:paraId="6E046AC0" w14:textId="77777777" w:rsidR="00366037" w:rsidRPr="006B2E11" w:rsidRDefault="00366037" w:rsidP="00BE59E8">
            <w:pPr>
              <w:spacing w:before="30" w:after="30"/>
              <w:ind w:left="432"/>
            </w:pPr>
          </w:p>
        </w:tc>
        <w:tc>
          <w:tcPr>
            <w:tcW w:w="542" w:type="pct"/>
          </w:tcPr>
          <w:p w14:paraId="3A803778" w14:textId="77777777" w:rsidR="00366037" w:rsidRPr="006B2E11" w:rsidRDefault="00366037" w:rsidP="00BE59E8">
            <w:pPr>
              <w:spacing w:before="30" w:after="30"/>
              <w:ind w:left="432"/>
            </w:pPr>
          </w:p>
        </w:tc>
        <w:tc>
          <w:tcPr>
            <w:tcW w:w="633" w:type="pct"/>
          </w:tcPr>
          <w:p w14:paraId="63DCC9D6" w14:textId="77777777" w:rsidR="00366037" w:rsidRPr="006B2E11" w:rsidRDefault="00366037" w:rsidP="00BE59E8">
            <w:pPr>
              <w:spacing w:before="30" w:after="30"/>
              <w:ind w:left="432"/>
            </w:pPr>
          </w:p>
        </w:tc>
        <w:tc>
          <w:tcPr>
            <w:tcW w:w="399" w:type="pct"/>
          </w:tcPr>
          <w:p w14:paraId="28380F61" w14:textId="77777777" w:rsidR="00366037" w:rsidRPr="006B2E11" w:rsidRDefault="00366037" w:rsidP="00BE59E8">
            <w:pPr>
              <w:spacing w:before="30" w:after="30"/>
              <w:ind w:left="432"/>
            </w:pPr>
          </w:p>
        </w:tc>
        <w:tc>
          <w:tcPr>
            <w:tcW w:w="795" w:type="pct"/>
          </w:tcPr>
          <w:p w14:paraId="09B2C0A7" w14:textId="77777777" w:rsidR="00366037" w:rsidRPr="006B2E11" w:rsidRDefault="00366037" w:rsidP="00BE59E8">
            <w:pPr>
              <w:spacing w:before="30" w:after="30"/>
              <w:ind w:left="432"/>
            </w:pPr>
          </w:p>
        </w:tc>
      </w:tr>
      <w:tr w:rsidR="00366037" w:rsidRPr="006B2E11" w14:paraId="109BDD08" w14:textId="77777777" w:rsidTr="00BE59E8">
        <w:tc>
          <w:tcPr>
            <w:tcW w:w="2090" w:type="pct"/>
          </w:tcPr>
          <w:p w14:paraId="658D19D8" w14:textId="77777777" w:rsidR="00366037" w:rsidRPr="006B2E11" w:rsidRDefault="00366037" w:rsidP="00BE59E8">
            <w:pPr>
              <w:pStyle w:val="ColorfulList-Accent11"/>
              <w:tabs>
                <w:tab w:val="right" w:pos="6945"/>
              </w:tabs>
              <w:spacing w:before="30" w:after="30" w:line="240" w:lineRule="auto"/>
              <w:ind w:left="0"/>
              <w:contextualSpacing w:val="0"/>
              <w:rPr>
                <w:rFonts w:ascii="Times New Roman" w:hAnsi="Times New Roman" w:cs="Times New Roman"/>
              </w:rPr>
            </w:pPr>
            <w:r w:rsidRPr="006B2E11">
              <w:rPr>
                <w:rFonts w:ascii="Times New Roman" w:hAnsi="Times New Roman" w:cs="Times New Roman"/>
              </w:rPr>
              <w:t>Demonstrates enthusiasm for the class and the subject.</w:t>
            </w:r>
          </w:p>
        </w:tc>
        <w:tc>
          <w:tcPr>
            <w:tcW w:w="541" w:type="pct"/>
          </w:tcPr>
          <w:p w14:paraId="71256FFF" w14:textId="77777777" w:rsidR="00366037" w:rsidRPr="006B2E11" w:rsidRDefault="00366037" w:rsidP="00BE59E8">
            <w:pPr>
              <w:spacing w:before="30" w:after="30"/>
              <w:ind w:left="432"/>
            </w:pPr>
          </w:p>
        </w:tc>
        <w:tc>
          <w:tcPr>
            <w:tcW w:w="542" w:type="pct"/>
          </w:tcPr>
          <w:p w14:paraId="4446857E" w14:textId="77777777" w:rsidR="00366037" w:rsidRPr="006B2E11" w:rsidRDefault="00366037" w:rsidP="00BE59E8">
            <w:pPr>
              <w:spacing w:before="30" w:after="30"/>
              <w:ind w:left="432"/>
            </w:pPr>
          </w:p>
        </w:tc>
        <w:tc>
          <w:tcPr>
            <w:tcW w:w="633" w:type="pct"/>
          </w:tcPr>
          <w:p w14:paraId="607C165A" w14:textId="77777777" w:rsidR="00366037" w:rsidRPr="006B2E11" w:rsidRDefault="00366037" w:rsidP="00BE59E8">
            <w:pPr>
              <w:spacing w:before="30" w:after="30"/>
              <w:ind w:left="432"/>
            </w:pPr>
          </w:p>
        </w:tc>
        <w:tc>
          <w:tcPr>
            <w:tcW w:w="399" w:type="pct"/>
          </w:tcPr>
          <w:p w14:paraId="137263E6" w14:textId="77777777" w:rsidR="00366037" w:rsidRPr="006B2E11" w:rsidRDefault="00366037" w:rsidP="00BE59E8">
            <w:pPr>
              <w:spacing w:before="30" w:after="30"/>
              <w:ind w:left="432"/>
            </w:pPr>
          </w:p>
        </w:tc>
        <w:tc>
          <w:tcPr>
            <w:tcW w:w="795" w:type="pct"/>
          </w:tcPr>
          <w:p w14:paraId="266F22EE" w14:textId="77777777" w:rsidR="00366037" w:rsidRPr="006B2E11" w:rsidRDefault="00366037" w:rsidP="00BE59E8">
            <w:pPr>
              <w:spacing w:before="30" w:after="30"/>
              <w:ind w:left="432"/>
            </w:pPr>
          </w:p>
        </w:tc>
      </w:tr>
      <w:tr w:rsidR="00366037" w:rsidRPr="006B2E11" w14:paraId="5315013B" w14:textId="77777777" w:rsidTr="00BE59E8">
        <w:tc>
          <w:tcPr>
            <w:tcW w:w="2090" w:type="pct"/>
          </w:tcPr>
          <w:p w14:paraId="467B23D8" w14:textId="77777777" w:rsidR="00366037" w:rsidRPr="006B2E11" w:rsidRDefault="00366037" w:rsidP="00BE59E8">
            <w:pPr>
              <w:pStyle w:val="ColorfulList-Accent11"/>
              <w:tabs>
                <w:tab w:val="right" w:pos="6945"/>
              </w:tabs>
              <w:spacing w:before="30" w:after="30" w:line="240" w:lineRule="auto"/>
              <w:ind w:left="0"/>
              <w:contextualSpacing w:val="0"/>
              <w:rPr>
                <w:rFonts w:ascii="Times New Roman" w:hAnsi="Times New Roman" w:cs="Times New Roman"/>
              </w:rPr>
            </w:pPr>
            <w:r w:rsidRPr="006B2E11">
              <w:rPr>
                <w:rFonts w:ascii="Times New Roman" w:hAnsi="Times New Roman" w:cs="Times New Roman"/>
              </w:rPr>
              <w:t>Supports students’ use of technology.</w:t>
            </w:r>
            <w:r>
              <w:rPr>
                <w:rFonts w:ascii="Times New Roman" w:hAnsi="Times New Roman" w:cs="Times New Roman" w:hint="cs"/>
                <w:rtl/>
              </w:rPr>
              <w:t xml:space="preserve">         </w:t>
            </w:r>
          </w:p>
        </w:tc>
        <w:tc>
          <w:tcPr>
            <w:tcW w:w="541" w:type="pct"/>
          </w:tcPr>
          <w:p w14:paraId="7D1AE830" w14:textId="77777777" w:rsidR="00366037" w:rsidRPr="006B2E11" w:rsidRDefault="00366037" w:rsidP="00BE59E8">
            <w:pPr>
              <w:spacing w:before="30" w:after="30"/>
              <w:ind w:left="432"/>
            </w:pPr>
          </w:p>
        </w:tc>
        <w:tc>
          <w:tcPr>
            <w:tcW w:w="542" w:type="pct"/>
          </w:tcPr>
          <w:p w14:paraId="0C4A67A9" w14:textId="77777777" w:rsidR="00366037" w:rsidRPr="006B2E11" w:rsidRDefault="00366037" w:rsidP="00BE59E8">
            <w:pPr>
              <w:spacing w:before="30" w:after="30"/>
              <w:ind w:left="432"/>
            </w:pPr>
          </w:p>
        </w:tc>
        <w:tc>
          <w:tcPr>
            <w:tcW w:w="633" w:type="pct"/>
          </w:tcPr>
          <w:p w14:paraId="1D77795E" w14:textId="77777777" w:rsidR="00366037" w:rsidRPr="006B2E11" w:rsidRDefault="00366037" w:rsidP="00BE59E8">
            <w:pPr>
              <w:spacing w:before="30" w:after="30"/>
              <w:ind w:left="432"/>
            </w:pPr>
          </w:p>
        </w:tc>
        <w:tc>
          <w:tcPr>
            <w:tcW w:w="399" w:type="pct"/>
          </w:tcPr>
          <w:p w14:paraId="0B77BCC1" w14:textId="77777777" w:rsidR="00366037" w:rsidRPr="006B2E11" w:rsidRDefault="00366037" w:rsidP="00BE59E8">
            <w:pPr>
              <w:spacing w:before="30" w:after="30"/>
              <w:ind w:left="432"/>
            </w:pPr>
          </w:p>
        </w:tc>
        <w:tc>
          <w:tcPr>
            <w:tcW w:w="795" w:type="pct"/>
          </w:tcPr>
          <w:p w14:paraId="0B90F509" w14:textId="77777777" w:rsidR="00366037" w:rsidRPr="006B2E11" w:rsidRDefault="00366037" w:rsidP="00BE59E8">
            <w:pPr>
              <w:spacing w:before="30" w:after="30"/>
              <w:ind w:left="432"/>
            </w:pPr>
          </w:p>
        </w:tc>
      </w:tr>
      <w:tr w:rsidR="00366037" w:rsidRPr="006B2E11" w14:paraId="292E70EB" w14:textId="77777777" w:rsidTr="00BE59E8">
        <w:tc>
          <w:tcPr>
            <w:tcW w:w="2090" w:type="pct"/>
            <w:tcBorders>
              <w:bottom w:val="single" w:sz="4" w:space="0" w:color="A6A6A6"/>
            </w:tcBorders>
          </w:tcPr>
          <w:p w14:paraId="67DD1FA7" w14:textId="77777777" w:rsidR="00366037" w:rsidRPr="006B2E11" w:rsidRDefault="00366037" w:rsidP="00BE59E8">
            <w:pPr>
              <w:pStyle w:val="ColorfulList-Accent11"/>
              <w:tabs>
                <w:tab w:val="right" w:pos="6945"/>
              </w:tabs>
              <w:spacing w:before="30" w:after="30" w:line="240" w:lineRule="auto"/>
              <w:ind w:left="0"/>
              <w:contextualSpacing w:val="0"/>
              <w:rPr>
                <w:rFonts w:ascii="Times New Roman" w:hAnsi="Times New Roman" w:cs="Times New Roman"/>
              </w:rPr>
            </w:pPr>
            <w:r w:rsidRPr="006B2E11">
              <w:rPr>
                <w:rFonts w:ascii="Times New Roman" w:hAnsi="Times New Roman" w:cs="Times New Roman"/>
              </w:rPr>
              <w:lastRenderedPageBreak/>
              <w:t>Teaches content that matches the students’ developmental leve</w:t>
            </w:r>
            <w:r>
              <w:rPr>
                <w:rFonts w:ascii="Times New Roman" w:hAnsi="Times New Roman" w:cs="Times New Roman"/>
              </w:rPr>
              <w:t>l.</w:t>
            </w:r>
            <w:r>
              <w:rPr>
                <w:rFonts w:ascii="Times New Roman" w:hAnsi="Times New Roman" w:cs="Times New Roman" w:hint="cs"/>
                <w:rtl/>
              </w:rPr>
              <w:t xml:space="preserve">            </w:t>
            </w:r>
          </w:p>
        </w:tc>
        <w:tc>
          <w:tcPr>
            <w:tcW w:w="541" w:type="pct"/>
            <w:tcBorders>
              <w:bottom w:val="single" w:sz="4" w:space="0" w:color="A6A6A6"/>
            </w:tcBorders>
          </w:tcPr>
          <w:p w14:paraId="2914471A" w14:textId="77777777" w:rsidR="00366037" w:rsidRPr="006B2E11" w:rsidRDefault="00366037" w:rsidP="00BE59E8">
            <w:pPr>
              <w:spacing w:before="30" w:after="30"/>
              <w:ind w:left="432"/>
            </w:pPr>
          </w:p>
        </w:tc>
        <w:tc>
          <w:tcPr>
            <w:tcW w:w="542" w:type="pct"/>
            <w:tcBorders>
              <w:bottom w:val="single" w:sz="4" w:space="0" w:color="A6A6A6"/>
            </w:tcBorders>
          </w:tcPr>
          <w:p w14:paraId="09F86679" w14:textId="77777777" w:rsidR="00366037" w:rsidRPr="006B2E11" w:rsidRDefault="00366037" w:rsidP="00BE59E8">
            <w:pPr>
              <w:spacing w:before="30" w:after="30"/>
              <w:ind w:left="432"/>
            </w:pPr>
          </w:p>
        </w:tc>
        <w:tc>
          <w:tcPr>
            <w:tcW w:w="633" w:type="pct"/>
            <w:tcBorders>
              <w:bottom w:val="single" w:sz="4" w:space="0" w:color="A6A6A6"/>
            </w:tcBorders>
          </w:tcPr>
          <w:p w14:paraId="197FE203" w14:textId="77777777" w:rsidR="00366037" w:rsidRPr="006B2E11" w:rsidRDefault="00366037" w:rsidP="00BE59E8">
            <w:pPr>
              <w:spacing w:before="30" w:after="30"/>
              <w:ind w:left="432"/>
            </w:pPr>
          </w:p>
        </w:tc>
        <w:tc>
          <w:tcPr>
            <w:tcW w:w="399" w:type="pct"/>
            <w:tcBorders>
              <w:bottom w:val="single" w:sz="4" w:space="0" w:color="A6A6A6"/>
            </w:tcBorders>
          </w:tcPr>
          <w:p w14:paraId="5A0E4D74" w14:textId="77777777" w:rsidR="00366037" w:rsidRPr="006B2E11" w:rsidRDefault="00366037" w:rsidP="00BE59E8">
            <w:pPr>
              <w:spacing w:before="30" w:after="30"/>
              <w:ind w:left="432"/>
            </w:pPr>
          </w:p>
        </w:tc>
        <w:tc>
          <w:tcPr>
            <w:tcW w:w="795" w:type="pct"/>
            <w:tcBorders>
              <w:bottom w:val="single" w:sz="4" w:space="0" w:color="A6A6A6"/>
            </w:tcBorders>
          </w:tcPr>
          <w:p w14:paraId="71BE361A" w14:textId="77777777" w:rsidR="00366037" w:rsidRPr="006B2E11" w:rsidRDefault="00366037" w:rsidP="00BE59E8">
            <w:pPr>
              <w:spacing w:before="30" w:after="30"/>
              <w:ind w:left="432"/>
            </w:pPr>
          </w:p>
        </w:tc>
      </w:tr>
      <w:tr w:rsidR="00366037" w:rsidRPr="006B2E11" w14:paraId="2C271567" w14:textId="77777777" w:rsidTr="00BE59E8">
        <w:tc>
          <w:tcPr>
            <w:tcW w:w="2090" w:type="pct"/>
            <w:tcBorders>
              <w:bottom w:val="single" w:sz="4" w:space="0" w:color="BFBFBF"/>
            </w:tcBorders>
          </w:tcPr>
          <w:p w14:paraId="75AEA961" w14:textId="77777777" w:rsidR="00366037" w:rsidRPr="006B2E11" w:rsidRDefault="00366037" w:rsidP="00BE59E8">
            <w:pPr>
              <w:pStyle w:val="ColorfulList-Accent11"/>
              <w:tabs>
                <w:tab w:val="right" w:pos="6945"/>
              </w:tabs>
              <w:spacing w:before="30" w:after="30" w:line="240" w:lineRule="auto"/>
              <w:ind w:left="0"/>
              <w:contextualSpacing w:val="0"/>
              <w:rPr>
                <w:rFonts w:ascii="Times New Roman" w:hAnsi="Times New Roman" w:cs="Times New Roman"/>
              </w:rPr>
            </w:pPr>
            <w:r w:rsidRPr="002D6956">
              <w:rPr>
                <w:rFonts w:ascii="Times New Roman" w:hAnsi="Times New Roman" w:cs="Times New Roman"/>
              </w:rPr>
              <w:t>Applies teaching strategies that are appropriate to the content</w:t>
            </w:r>
            <w:r>
              <w:rPr>
                <w:rFonts w:ascii="Times New Roman" w:hAnsi="Times New Roman" w:cs="Times New Roman"/>
              </w:rPr>
              <w:t xml:space="preserve"> identified in the lesson plan.</w:t>
            </w:r>
          </w:p>
        </w:tc>
        <w:tc>
          <w:tcPr>
            <w:tcW w:w="541" w:type="pct"/>
            <w:tcBorders>
              <w:bottom w:val="single" w:sz="4" w:space="0" w:color="BFBFBF"/>
            </w:tcBorders>
          </w:tcPr>
          <w:p w14:paraId="48A4EF6A" w14:textId="77777777" w:rsidR="00366037" w:rsidRPr="006B2E11" w:rsidRDefault="00366037" w:rsidP="00BE59E8">
            <w:pPr>
              <w:spacing w:before="30" w:after="30"/>
              <w:ind w:left="432"/>
            </w:pPr>
          </w:p>
        </w:tc>
        <w:tc>
          <w:tcPr>
            <w:tcW w:w="542" w:type="pct"/>
            <w:tcBorders>
              <w:bottom w:val="single" w:sz="4" w:space="0" w:color="BFBFBF"/>
            </w:tcBorders>
          </w:tcPr>
          <w:p w14:paraId="7A81950A" w14:textId="77777777" w:rsidR="00366037" w:rsidRPr="006B2E11" w:rsidRDefault="00366037" w:rsidP="00BE59E8">
            <w:pPr>
              <w:spacing w:before="30" w:after="30"/>
              <w:ind w:left="432"/>
            </w:pPr>
          </w:p>
        </w:tc>
        <w:tc>
          <w:tcPr>
            <w:tcW w:w="633" w:type="pct"/>
            <w:tcBorders>
              <w:bottom w:val="single" w:sz="4" w:space="0" w:color="BFBFBF"/>
            </w:tcBorders>
          </w:tcPr>
          <w:p w14:paraId="583F912D" w14:textId="77777777" w:rsidR="00366037" w:rsidRPr="006B2E11" w:rsidRDefault="00366037" w:rsidP="00BE59E8">
            <w:pPr>
              <w:spacing w:before="30" w:after="30"/>
              <w:ind w:left="432"/>
            </w:pPr>
          </w:p>
        </w:tc>
        <w:tc>
          <w:tcPr>
            <w:tcW w:w="399" w:type="pct"/>
            <w:tcBorders>
              <w:bottom w:val="single" w:sz="4" w:space="0" w:color="BFBFBF"/>
            </w:tcBorders>
          </w:tcPr>
          <w:p w14:paraId="19B13E72" w14:textId="77777777" w:rsidR="00366037" w:rsidRPr="006B2E11" w:rsidRDefault="00366037" w:rsidP="00BE59E8">
            <w:pPr>
              <w:spacing w:before="30" w:after="30"/>
              <w:ind w:left="432"/>
            </w:pPr>
          </w:p>
        </w:tc>
        <w:tc>
          <w:tcPr>
            <w:tcW w:w="795" w:type="pct"/>
            <w:tcBorders>
              <w:bottom w:val="single" w:sz="4" w:space="0" w:color="BFBFBF"/>
            </w:tcBorders>
          </w:tcPr>
          <w:p w14:paraId="3FB55FC0" w14:textId="77777777" w:rsidR="00366037" w:rsidRPr="006B2E11" w:rsidRDefault="00366037" w:rsidP="00BE59E8">
            <w:pPr>
              <w:spacing w:before="30" w:after="30"/>
              <w:ind w:left="432"/>
            </w:pPr>
          </w:p>
        </w:tc>
      </w:tr>
    </w:tbl>
    <w:p w14:paraId="726CE349" w14:textId="77777777" w:rsidR="00366037" w:rsidRPr="006B2E11" w:rsidRDefault="00366037" w:rsidP="00366037"/>
    <w:tbl>
      <w:tblPr>
        <w:tblW w:w="5000" w:type="pct"/>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tblLook w:val="00A0" w:firstRow="1" w:lastRow="0" w:firstColumn="1" w:lastColumn="0" w:noHBand="0" w:noVBand="0"/>
      </w:tblPr>
      <w:tblGrid>
        <w:gridCol w:w="4079"/>
        <w:gridCol w:w="853"/>
        <w:gridCol w:w="983"/>
        <w:gridCol w:w="1116"/>
        <w:gridCol w:w="1048"/>
        <w:gridCol w:w="1521"/>
      </w:tblGrid>
      <w:tr w:rsidR="00366037" w:rsidRPr="006B2E11" w14:paraId="0FDE33F5" w14:textId="77777777" w:rsidTr="00BE59E8">
        <w:tc>
          <w:tcPr>
            <w:tcW w:w="2124" w:type="pct"/>
          </w:tcPr>
          <w:p w14:paraId="565863AD" w14:textId="77777777" w:rsidR="00366037" w:rsidRPr="006B2E11" w:rsidRDefault="00366037" w:rsidP="00BE59E8">
            <w:pPr>
              <w:pStyle w:val="ColorfulList-Accent11"/>
              <w:spacing w:beforeLines="30" w:before="72" w:afterLines="30" w:after="72" w:line="240" w:lineRule="auto"/>
              <w:ind w:left="0"/>
              <w:contextualSpacing w:val="0"/>
              <w:rPr>
                <w:rFonts w:ascii="Times New Roman" w:hAnsi="Times New Roman" w:cs="Times New Roman"/>
              </w:rPr>
            </w:pPr>
            <w:r w:rsidRPr="006B2E11">
              <w:rPr>
                <w:rFonts w:ascii="Times New Roman" w:hAnsi="Times New Roman" w:cs="Times New Roman"/>
              </w:rPr>
              <w:t xml:space="preserve">Teaching /Learning technique(s) </w:t>
            </w:r>
            <w:r>
              <w:rPr>
                <w:rFonts w:ascii="Times New Roman" w:hAnsi="Times New Roman" w:cs="Times New Roman"/>
              </w:rPr>
              <w:t>observed: (Mark all that apply)</w:t>
            </w:r>
          </w:p>
        </w:tc>
        <w:tc>
          <w:tcPr>
            <w:tcW w:w="444" w:type="pct"/>
            <w:shd w:val="clear" w:color="auto" w:fill="D9D9D9"/>
          </w:tcPr>
          <w:p w14:paraId="17F4BCF1" w14:textId="77777777" w:rsidR="00366037" w:rsidRPr="006B2E11" w:rsidRDefault="00366037" w:rsidP="00BE59E8">
            <w:pPr>
              <w:spacing w:beforeLines="30" w:before="72" w:afterLines="30" w:after="72"/>
            </w:pPr>
          </w:p>
        </w:tc>
        <w:tc>
          <w:tcPr>
            <w:tcW w:w="512" w:type="pct"/>
            <w:shd w:val="clear" w:color="auto" w:fill="D9D9D9"/>
          </w:tcPr>
          <w:p w14:paraId="23011BE8" w14:textId="77777777" w:rsidR="00366037" w:rsidRPr="006B2E11" w:rsidRDefault="00366037" w:rsidP="00BE59E8">
            <w:pPr>
              <w:spacing w:beforeLines="30" w:before="72" w:afterLines="30" w:after="72"/>
            </w:pPr>
          </w:p>
        </w:tc>
        <w:tc>
          <w:tcPr>
            <w:tcW w:w="581" w:type="pct"/>
            <w:shd w:val="clear" w:color="auto" w:fill="D9D9D9"/>
          </w:tcPr>
          <w:p w14:paraId="7C984927" w14:textId="77777777" w:rsidR="00366037" w:rsidRPr="006B2E11" w:rsidRDefault="00366037" w:rsidP="00BE59E8">
            <w:pPr>
              <w:spacing w:beforeLines="30" w:before="72" w:afterLines="30" w:after="72"/>
            </w:pPr>
          </w:p>
        </w:tc>
        <w:tc>
          <w:tcPr>
            <w:tcW w:w="546" w:type="pct"/>
            <w:shd w:val="clear" w:color="auto" w:fill="D9D9D9"/>
          </w:tcPr>
          <w:p w14:paraId="793B4E02" w14:textId="77777777" w:rsidR="00366037" w:rsidRPr="006B2E11" w:rsidRDefault="00366037" w:rsidP="00BE59E8">
            <w:pPr>
              <w:spacing w:beforeLines="30" w:before="72" w:afterLines="30" w:after="72"/>
            </w:pPr>
          </w:p>
        </w:tc>
        <w:tc>
          <w:tcPr>
            <w:tcW w:w="792" w:type="pct"/>
            <w:shd w:val="clear" w:color="auto" w:fill="D9D9D9"/>
          </w:tcPr>
          <w:p w14:paraId="732C91B1" w14:textId="77777777" w:rsidR="00366037" w:rsidRPr="006B2E11" w:rsidRDefault="00366037" w:rsidP="00BE59E8">
            <w:pPr>
              <w:spacing w:beforeLines="30" w:before="72" w:afterLines="30" w:after="72"/>
            </w:pPr>
          </w:p>
        </w:tc>
      </w:tr>
      <w:tr w:rsidR="00366037" w:rsidRPr="006B2E11" w14:paraId="6004E38D" w14:textId="77777777" w:rsidTr="00BE59E8">
        <w:tc>
          <w:tcPr>
            <w:tcW w:w="2124" w:type="pct"/>
          </w:tcPr>
          <w:p w14:paraId="5A7BECD5" w14:textId="77777777" w:rsidR="00366037" w:rsidRPr="006B2E11" w:rsidRDefault="00366037" w:rsidP="00BE59E8">
            <w:pPr>
              <w:tabs>
                <w:tab w:val="left" w:pos="2329"/>
              </w:tabs>
              <w:spacing w:beforeLines="30" w:before="72" w:afterLines="30" w:after="72"/>
              <w:ind w:left="810"/>
            </w:pPr>
            <w:r w:rsidRPr="006B2E11">
              <w:t>Lecture</w:t>
            </w:r>
            <w:r w:rsidRPr="006B2E11">
              <w:rPr>
                <w:rtl/>
              </w:rPr>
              <w:t xml:space="preserve">                            </w:t>
            </w:r>
            <w:r>
              <w:rPr>
                <w:rFonts w:hint="cs"/>
                <w:rtl/>
              </w:rPr>
              <w:t xml:space="preserve">        </w:t>
            </w:r>
            <w:r w:rsidRPr="006B2E11">
              <w:rPr>
                <w:rtl/>
              </w:rPr>
              <w:t xml:space="preserve">          </w:t>
            </w:r>
          </w:p>
        </w:tc>
        <w:tc>
          <w:tcPr>
            <w:tcW w:w="444" w:type="pct"/>
            <w:shd w:val="clear" w:color="auto" w:fill="D9D9D9"/>
          </w:tcPr>
          <w:p w14:paraId="5F39955F" w14:textId="77777777" w:rsidR="00366037" w:rsidRPr="006B2E11" w:rsidRDefault="00366037" w:rsidP="00BE59E8">
            <w:pPr>
              <w:spacing w:beforeLines="30" w:before="72" w:afterLines="30" w:after="72"/>
            </w:pPr>
          </w:p>
        </w:tc>
        <w:tc>
          <w:tcPr>
            <w:tcW w:w="512" w:type="pct"/>
          </w:tcPr>
          <w:p w14:paraId="3F24503A" w14:textId="77777777" w:rsidR="00366037" w:rsidRPr="006B2E11" w:rsidRDefault="00366037" w:rsidP="00BE59E8">
            <w:pPr>
              <w:spacing w:beforeLines="30" w:before="72" w:afterLines="30" w:after="72"/>
            </w:pPr>
          </w:p>
        </w:tc>
        <w:tc>
          <w:tcPr>
            <w:tcW w:w="581" w:type="pct"/>
          </w:tcPr>
          <w:p w14:paraId="6F269E6E" w14:textId="77777777" w:rsidR="00366037" w:rsidRPr="006B2E11" w:rsidRDefault="00366037" w:rsidP="00BE59E8">
            <w:pPr>
              <w:spacing w:beforeLines="30" w:before="72" w:afterLines="30" w:after="72"/>
            </w:pPr>
          </w:p>
        </w:tc>
        <w:tc>
          <w:tcPr>
            <w:tcW w:w="546" w:type="pct"/>
          </w:tcPr>
          <w:p w14:paraId="3798C83D" w14:textId="77777777" w:rsidR="00366037" w:rsidRPr="006B2E11" w:rsidRDefault="00366037" w:rsidP="00BE59E8">
            <w:pPr>
              <w:spacing w:beforeLines="30" w:before="72" w:afterLines="30" w:after="72"/>
            </w:pPr>
          </w:p>
        </w:tc>
        <w:tc>
          <w:tcPr>
            <w:tcW w:w="792" w:type="pct"/>
          </w:tcPr>
          <w:p w14:paraId="7B46A3BF" w14:textId="77777777" w:rsidR="00366037" w:rsidRPr="006B2E11" w:rsidRDefault="00366037" w:rsidP="00BE59E8">
            <w:pPr>
              <w:spacing w:beforeLines="30" w:before="72" w:afterLines="30" w:after="72"/>
            </w:pPr>
          </w:p>
        </w:tc>
      </w:tr>
      <w:tr w:rsidR="00366037" w:rsidRPr="006B2E11" w14:paraId="6CA63C7D" w14:textId="77777777" w:rsidTr="00BE59E8">
        <w:tc>
          <w:tcPr>
            <w:tcW w:w="2124" w:type="pct"/>
          </w:tcPr>
          <w:p w14:paraId="369A7A28" w14:textId="77777777" w:rsidR="00366037" w:rsidRPr="006B2E11" w:rsidRDefault="00366037" w:rsidP="00BE59E8">
            <w:pPr>
              <w:spacing w:beforeLines="30" w:before="72" w:afterLines="30" w:after="72"/>
              <w:ind w:left="810"/>
            </w:pPr>
            <w:r w:rsidRPr="006B2E11">
              <w:t>Group work (any</w:t>
            </w:r>
            <w:r w:rsidRPr="006B2E11">
              <w:rPr>
                <w:rtl/>
              </w:rPr>
              <w:t xml:space="preserve"> </w:t>
            </w:r>
            <w:r w:rsidRPr="006B2E11">
              <w:t>size group</w:t>
            </w:r>
            <w:r w:rsidRPr="006B2E11">
              <w:rPr>
                <w:rtl/>
              </w:rPr>
              <w:t>(</w:t>
            </w:r>
          </w:p>
        </w:tc>
        <w:tc>
          <w:tcPr>
            <w:tcW w:w="444" w:type="pct"/>
            <w:shd w:val="clear" w:color="auto" w:fill="D9D9D9"/>
          </w:tcPr>
          <w:p w14:paraId="5F4D1384" w14:textId="77777777" w:rsidR="00366037" w:rsidRPr="006B2E11" w:rsidRDefault="00366037" w:rsidP="00BE59E8">
            <w:pPr>
              <w:spacing w:beforeLines="30" w:before="72" w:afterLines="30" w:after="72"/>
            </w:pPr>
          </w:p>
        </w:tc>
        <w:tc>
          <w:tcPr>
            <w:tcW w:w="512" w:type="pct"/>
          </w:tcPr>
          <w:p w14:paraId="2AF297A1" w14:textId="77777777" w:rsidR="00366037" w:rsidRPr="006B2E11" w:rsidRDefault="00366037" w:rsidP="00BE59E8">
            <w:pPr>
              <w:spacing w:beforeLines="30" w:before="72" w:afterLines="30" w:after="72"/>
            </w:pPr>
          </w:p>
        </w:tc>
        <w:tc>
          <w:tcPr>
            <w:tcW w:w="581" w:type="pct"/>
          </w:tcPr>
          <w:p w14:paraId="37AFCBD0" w14:textId="77777777" w:rsidR="00366037" w:rsidRPr="006B2E11" w:rsidRDefault="00366037" w:rsidP="00BE59E8">
            <w:pPr>
              <w:spacing w:beforeLines="30" w:before="72" w:afterLines="30" w:after="72"/>
            </w:pPr>
          </w:p>
        </w:tc>
        <w:tc>
          <w:tcPr>
            <w:tcW w:w="546" w:type="pct"/>
          </w:tcPr>
          <w:p w14:paraId="6E2AB99C" w14:textId="77777777" w:rsidR="00366037" w:rsidRPr="006B2E11" w:rsidRDefault="00366037" w:rsidP="00BE59E8">
            <w:pPr>
              <w:spacing w:beforeLines="30" w:before="72" w:afterLines="30" w:after="72"/>
            </w:pPr>
          </w:p>
        </w:tc>
        <w:tc>
          <w:tcPr>
            <w:tcW w:w="792" w:type="pct"/>
          </w:tcPr>
          <w:p w14:paraId="781F87B6" w14:textId="77777777" w:rsidR="00366037" w:rsidRPr="006B2E11" w:rsidRDefault="00366037" w:rsidP="00BE59E8">
            <w:pPr>
              <w:spacing w:beforeLines="30" w:before="72" w:afterLines="30" w:after="72"/>
            </w:pPr>
          </w:p>
        </w:tc>
      </w:tr>
      <w:tr w:rsidR="00366037" w:rsidRPr="006B2E11" w14:paraId="22226D13" w14:textId="77777777" w:rsidTr="00BE59E8">
        <w:tc>
          <w:tcPr>
            <w:tcW w:w="2124" w:type="pct"/>
          </w:tcPr>
          <w:p w14:paraId="406B6C7D" w14:textId="77777777" w:rsidR="00366037" w:rsidRPr="006B2E11" w:rsidRDefault="00366037" w:rsidP="00BE59E8">
            <w:pPr>
              <w:spacing w:beforeLines="30" w:before="72" w:afterLines="30" w:after="72"/>
              <w:ind w:left="810"/>
            </w:pPr>
            <w:r w:rsidRPr="006B2E11">
              <w:t>Student presentations</w:t>
            </w:r>
            <w:r w:rsidRPr="006B2E11">
              <w:rPr>
                <w:rtl/>
              </w:rPr>
              <w:t xml:space="preserve">     </w:t>
            </w:r>
          </w:p>
        </w:tc>
        <w:tc>
          <w:tcPr>
            <w:tcW w:w="444" w:type="pct"/>
            <w:shd w:val="clear" w:color="auto" w:fill="D9D9D9"/>
          </w:tcPr>
          <w:p w14:paraId="742DD298" w14:textId="77777777" w:rsidR="00366037" w:rsidRPr="006B2E11" w:rsidRDefault="00366037" w:rsidP="00BE59E8">
            <w:pPr>
              <w:spacing w:beforeLines="30" w:before="72" w:afterLines="30" w:after="72"/>
            </w:pPr>
          </w:p>
        </w:tc>
        <w:tc>
          <w:tcPr>
            <w:tcW w:w="512" w:type="pct"/>
          </w:tcPr>
          <w:p w14:paraId="1CF51399" w14:textId="77777777" w:rsidR="00366037" w:rsidRPr="006B2E11" w:rsidRDefault="00366037" w:rsidP="00BE59E8">
            <w:pPr>
              <w:spacing w:beforeLines="30" w:before="72" w:afterLines="30" w:after="72"/>
            </w:pPr>
          </w:p>
        </w:tc>
        <w:tc>
          <w:tcPr>
            <w:tcW w:w="581" w:type="pct"/>
          </w:tcPr>
          <w:p w14:paraId="00FD8A29" w14:textId="77777777" w:rsidR="00366037" w:rsidRPr="006B2E11" w:rsidRDefault="00366037" w:rsidP="00BE59E8">
            <w:pPr>
              <w:spacing w:beforeLines="30" w:before="72" w:afterLines="30" w:after="72"/>
            </w:pPr>
          </w:p>
        </w:tc>
        <w:tc>
          <w:tcPr>
            <w:tcW w:w="546" w:type="pct"/>
          </w:tcPr>
          <w:p w14:paraId="19A9F581" w14:textId="77777777" w:rsidR="00366037" w:rsidRPr="006B2E11" w:rsidRDefault="00366037" w:rsidP="00BE59E8">
            <w:pPr>
              <w:spacing w:beforeLines="30" w:before="72" w:afterLines="30" w:after="72"/>
            </w:pPr>
          </w:p>
        </w:tc>
        <w:tc>
          <w:tcPr>
            <w:tcW w:w="792" w:type="pct"/>
          </w:tcPr>
          <w:p w14:paraId="283C0898" w14:textId="77777777" w:rsidR="00366037" w:rsidRPr="006B2E11" w:rsidRDefault="00366037" w:rsidP="00BE59E8">
            <w:pPr>
              <w:spacing w:beforeLines="30" w:before="72" w:afterLines="30" w:after="72"/>
            </w:pPr>
          </w:p>
        </w:tc>
      </w:tr>
      <w:tr w:rsidR="00366037" w:rsidRPr="006B2E11" w14:paraId="3BD869F6" w14:textId="77777777" w:rsidTr="00BE59E8">
        <w:tc>
          <w:tcPr>
            <w:tcW w:w="2124" w:type="pct"/>
          </w:tcPr>
          <w:p w14:paraId="1DBF366D" w14:textId="77777777" w:rsidR="00366037" w:rsidRPr="006B2E11" w:rsidRDefault="00366037" w:rsidP="00BE59E8">
            <w:pPr>
              <w:spacing w:beforeLines="30" w:before="72" w:afterLines="30" w:after="72"/>
              <w:ind w:left="810"/>
            </w:pPr>
            <w:r w:rsidRPr="006B2E11">
              <w:t>Teacher-student discussion</w:t>
            </w:r>
            <w:r w:rsidRPr="006B2E11">
              <w:rPr>
                <w:rtl/>
              </w:rPr>
              <w:t xml:space="preserve">              </w:t>
            </w:r>
          </w:p>
        </w:tc>
        <w:tc>
          <w:tcPr>
            <w:tcW w:w="444" w:type="pct"/>
            <w:shd w:val="clear" w:color="auto" w:fill="D9D9D9"/>
          </w:tcPr>
          <w:p w14:paraId="4B97BE7D" w14:textId="77777777" w:rsidR="00366037" w:rsidRPr="006B2E11" w:rsidRDefault="00366037" w:rsidP="00BE59E8">
            <w:pPr>
              <w:spacing w:beforeLines="30" w:before="72" w:afterLines="30" w:after="72"/>
            </w:pPr>
          </w:p>
        </w:tc>
        <w:tc>
          <w:tcPr>
            <w:tcW w:w="512" w:type="pct"/>
          </w:tcPr>
          <w:p w14:paraId="17739D2A" w14:textId="77777777" w:rsidR="00366037" w:rsidRPr="006B2E11" w:rsidRDefault="00366037" w:rsidP="00BE59E8">
            <w:pPr>
              <w:spacing w:beforeLines="30" w:before="72" w:afterLines="30" w:after="72"/>
            </w:pPr>
          </w:p>
        </w:tc>
        <w:tc>
          <w:tcPr>
            <w:tcW w:w="581" w:type="pct"/>
          </w:tcPr>
          <w:p w14:paraId="496104A9" w14:textId="77777777" w:rsidR="00366037" w:rsidRPr="006B2E11" w:rsidRDefault="00366037" w:rsidP="00BE59E8">
            <w:pPr>
              <w:spacing w:beforeLines="30" w:before="72" w:afterLines="30" w:after="72"/>
            </w:pPr>
          </w:p>
        </w:tc>
        <w:tc>
          <w:tcPr>
            <w:tcW w:w="546" w:type="pct"/>
          </w:tcPr>
          <w:p w14:paraId="29FCAE46" w14:textId="77777777" w:rsidR="00366037" w:rsidRPr="006B2E11" w:rsidRDefault="00366037" w:rsidP="00BE59E8">
            <w:pPr>
              <w:spacing w:beforeLines="30" w:before="72" w:afterLines="30" w:after="72"/>
            </w:pPr>
          </w:p>
        </w:tc>
        <w:tc>
          <w:tcPr>
            <w:tcW w:w="792" w:type="pct"/>
          </w:tcPr>
          <w:p w14:paraId="5DB675F7" w14:textId="77777777" w:rsidR="00366037" w:rsidRPr="006B2E11" w:rsidRDefault="00366037" w:rsidP="00BE59E8">
            <w:pPr>
              <w:spacing w:beforeLines="30" w:before="72" w:afterLines="30" w:after="72"/>
            </w:pPr>
          </w:p>
        </w:tc>
      </w:tr>
      <w:tr w:rsidR="00366037" w:rsidRPr="006B2E11" w14:paraId="4E1AD157" w14:textId="77777777" w:rsidTr="00BE59E8">
        <w:tc>
          <w:tcPr>
            <w:tcW w:w="2124" w:type="pct"/>
          </w:tcPr>
          <w:p w14:paraId="7865C50D" w14:textId="77777777" w:rsidR="00366037" w:rsidRPr="006B2E11" w:rsidRDefault="00366037" w:rsidP="00BE59E8">
            <w:pPr>
              <w:spacing w:beforeLines="30" w:before="72" w:afterLines="30" w:after="72"/>
              <w:ind w:left="810"/>
            </w:pPr>
            <w:r w:rsidRPr="006B2E11">
              <w:t>Interactive lab or activity (With worksheets related to hands-on activity)</w:t>
            </w:r>
          </w:p>
        </w:tc>
        <w:tc>
          <w:tcPr>
            <w:tcW w:w="444" w:type="pct"/>
            <w:shd w:val="clear" w:color="auto" w:fill="D9D9D9"/>
          </w:tcPr>
          <w:p w14:paraId="734576E2" w14:textId="77777777" w:rsidR="00366037" w:rsidRPr="006B2E11" w:rsidRDefault="00366037" w:rsidP="00BE59E8">
            <w:pPr>
              <w:spacing w:beforeLines="30" w:before="72" w:afterLines="30" w:after="72"/>
            </w:pPr>
          </w:p>
        </w:tc>
        <w:tc>
          <w:tcPr>
            <w:tcW w:w="512" w:type="pct"/>
          </w:tcPr>
          <w:p w14:paraId="4AEEC359" w14:textId="77777777" w:rsidR="00366037" w:rsidRPr="006B2E11" w:rsidRDefault="00366037" w:rsidP="00BE59E8">
            <w:pPr>
              <w:spacing w:beforeLines="30" w:before="72" w:afterLines="30" w:after="72"/>
            </w:pPr>
          </w:p>
        </w:tc>
        <w:tc>
          <w:tcPr>
            <w:tcW w:w="581" w:type="pct"/>
          </w:tcPr>
          <w:p w14:paraId="44C901ED" w14:textId="77777777" w:rsidR="00366037" w:rsidRPr="006B2E11" w:rsidRDefault="00366037" w:rsidP="00BE59E8">
            <w:pPr>
              <w:spacing w:beforeLines="30" w:before="72" w:afterLines="30" w:after="72"/>
            </w:pPr>
          </w:p>
        </w:tc>
        <w:tc>
          <w:tcPr>
            <w:tcW w:w="546" w:type="pct"/>
          </w:tcPr>
          <w:p w14:paraId="6E5BBDB5" w14:textId="77777777" w:rsidR="00366037" w:rsidRPr="006B2E11" w:rsidRDefault="00366037" w:rsidP="00BE59E8">
            <w:pPr>
              <w:spacing w:beforeLines="30" w:before="72" w:afterLines="30" w:after="72"/>
            </w:pPr>
          </w:p>
        </w:tc>
        <w:tc>
          <w:tcPr>
            <w:tcW w:w="792" w:type="pct"/>
          </w:tcPr>
          <w:p w14:paraId="5089B613" w14:textId="77777777" w:rsidR="00366037" w:rsidRPr="006B2E11" w:rsidRDefault="00366037" w:rsidP="00BE59E8">
            <w:pPr>
              <w:spacing w:beforeLines="30" w:before="72" w:afterLines="30" w:after="72"/>
            </w:pPr>
          </w:p>
        </w:tc>
      </w:tr>
      <w:tr w:rsidR="00366037" w:rsidRPr="006B2E11" w14:paraId="34AC2DBF" w14:textId="77777777" w:rsidTr="00BE59E8">
        <w:tc>
          <w:tcPr>
            <w:tcW w:w="2124" w:type="pct"/>
          </w:tcPr>
          <w:p w14:paraId="75DDD9A8" w14:textId="77777777" w:rsidR="00366037" w:rsidRPr="006B2E11" w:rsidRDefault="00366037" w:rsidP="00BE59E8">
            <w:pPr>
              <w:spacing w:beforeLines="30" w:before="72" w:afterLines="30" w:after="72"/>
              <w:ind w:left="810"/>
            </w:pPr>
            <w:r w:rsidRPr="006B2E11">
              <w:t>In-class writing (Not worksheets)</w:t>
            </w:r>
            <w:r>
              <w:t xml:space="preserve">    </w:t>
            </w:r>
          </w:p>
        </w:tc>
        <w:tc>
          <w:tcPr>
            <w:tcW w:w="444" w:type="pct"/>
            <w:shd w:val="clear" w:color="auto" w:fill="D9D9D9"/>
          </w:tcPr>
          <w:p w14:paraId="5AF4072D" w14:textId="77777777" w:rsidR="00366037" w:rsidRPr="006B2E11" w:rsidRDefault="00366037" w:rsidP="00BE59E8">
            <w:pPr>
              <w:spacing w:beforeLines="30" w:before="72" w:afterLines="30" w:after="72"/>
            </w:pPr>
          </w:p>
        </w:tc>
        <w:tc>
          <w:tcPr>
            <w:tcW w:w="512" w:type="pct"/>
          </w:tcPr>
          <w:p w14:paraId="5EC44102" w14:textId="77777777" w:rsidR="00366037" w:rsidRPr="006B2E11" w:rsidRDefault="00366037" w:rsidP="00BE59E8">
            <w:pPr>
              <w:spacing w:beforeLines="30" w:before="72" w:afterLines="30" w:after="72"/>
            </w:pPr>
          </w:p>
        </w:tc>
        <w:tc>
          <w:tcPr>
            <w:tcW w:w="581" w:type="pct"/>
          </w:tcPr>
          <w:p w14:paraId="29FEC6A4" w14:textId="77777777" w:rsidR="00366037" w:rsidRPr="006B2E11" w:rsidRDefault="00366037" w:rsidP="00BE59E8">
            <w:pPr>
              <w:spacing w:beforeLines="30" w:before="72" w:afterLines="30" w:after="72"/>
            </w:pPr>
          </w:p>
        </w:tc>
        <w:tc>
          <w:tcPr>
            <w:tcW w:w="546" w:type="pct"/>
          </w:tcPr>
          <w:p w14:paraId="2E173E0C" w14:textId="77777777" w:rsidR="00366037" w:rsidRPr="006B2E11" w:rsidRDefault="00366037" w:rsidP="00BE59E8">
            <w:pPr>
              <w:spacing w:beforeLines="30" w:before="72" w:afterLines="30" w:after="72"/>
            </w:pPr>
          </w:p>
        </w:tc>
        <w:tc>
          <w:tcPr>
            <w:tcW w:w="792" w:type="pct"/>
          </w:tcPr>
          <w:p w14:paraId="4CB41C3D" w14:textId="77777777" w:rsidR="00366037" w:rsidRPr="006B2E11" w:rsidRDefault="00366037" w:rsidP="00BE59E8">
            <w:pPr>
              <w:spacing w:beforeLines="30" w:before="72" w:afterLines="30" w:after="72"/>
            </w:pPr>
          </w:p>
        </w:tc>
      </w:tr>
      <w:tr w:rsidR="00366037" w:rsidRPr="006B2E11" w14:paraId="7615658F" w14:textId="77777777" w:rsidTr="00BE59E8">
        <w:tc>
          <w:tcPr>
            <w:tcW w:w="2124" w:type="pct"/>
          </w:tcPr>
          <w:p w14:paraId="4C63CD35" w14:textId="77777777" w:rsidR="00366037" w:rsidRPr="006B2E11" w:rsidRDefault="00366037" w:rsidP="00BE59E8">
            <w:pPr>
              <w:spacing w:beforeLines="30" w:before="72" w:afterLines="30" w:after="72"/>
              <w:ind w:left="810"/>
            </w:pPr>
            <w:r w:rsidRPr="006B2E11">
              <w:t>Individual worksheets</w:t>
            </w:r>
            <w:r w:rsidRPr="006B2E11">
              <w:rPr>
                <w:rtl/>
              </w:rPr>
              <w:t xml:space="preserve"> </w:t>
            </w:r>
            <w:r>
              <w:t xml:space="preserve">        </w:t>
            </w:r>
          </w:p>
        </w:tc>
        <w:tc>
          <w:tcPr>
            <w:tcW w:w="444" w:type="pct"/>
            <w:shd w:val="clear" w:color="auto" w:fill="D9D9D9"/>
          </w:tcPr>
          <w:p w14:paraId="2BC43569" w14:textId="77777777" w:rsidR="00366037" w:rsidRPr="006B2E11" w:rsidRDefault="00366037" w:rsidP="00BE59E8">
            <w:pPr>
              <w:spacing w:beforeLines="30" w:before="72" w:afterLines="30" w:after="72"/>
            </w:pPr>
          </w:p>
        </w:tc>
        <w:tc>
          <w:tcPr>
            <w:tcW w:w="512" w:type="pct"/>
          </w:tcPr>
          <w:p w14:paraId="2141B7BE" w14:textId="77777777" w:rsidR="00366037" w:rsidRPr="006B2E11" w:rsidRDefault="00366037" w:rsidP="00BE59E8">
            <w:pPr>
              <w:spacing w:beforeLines="30" w:before="72" w:afterLines="30" w:after="72"/>
            </w:pPr>
          </w:p>
        </w:tc>
        <w:tc>
          <w:tcPr>
            <w:tcW w:w="581" w:type="pct"/>
          </w:tcPr>
          <w:p w14:paraId="7132A925" w14:textId="77777777" w:rsidR="00366037" w:rsidRPr="006B2E11" w:rsidRDefault="00366037" w:rsidP="00BE59E8">
            <w:pPr>
              <w:spacing w:beforeLines="30" w:before="72" w:afterLines="30" w:after="72"/>
            </w:pPr>
          </w:p>
        </w:tc>
        <w:tc>
          <w:tcPr>
            <w:tcW w:w="546" w:type="pct"/>
          </w:tcPr>
          <w:p w14:paraId="3F8FE854" w14:textId="77777777" w:rsidR="00366037" w:rsidRPr="006B2E11" w:rsidRDefault="00366037" w:rsidP="00BE59E8">
            <w:pPr>
              <w:spacing w:beforeLines="30" w:before="72" w:afterLines="30" w:after="72"/>
            </w:pPr>
          </w:p>
        </w:tc>
        <w:tc>
          <w:tcPr>
            <w:tcW w:w="792" w:type="pct"/>
          </w:tcPr>
          <w:p w14:paraId="0ED0A9F9" w14:textId="77777777" w:rsidR="00366037" w:rsidRPr="006B2E11" w:rsidRDefault="00366037" w:rsidP="00BE59E8">
            <w:pPr>
              <w:spacing w:beforeLines="30" w:before="72" w:afterLines="30" w:after="72"/>
            </w:pPr>
          </w:p>
        </w:tc>
      </w:tr>
      <w:tr w:rsidR="00366037" w:rsidRPr="006B2E11" w14:paraId="687ED144" w14:textId="77777777" w:rsidTr="00BE59E8">
        <w:tc>
          <w:tcPr>
            <w:tcW w:w="2124" w:type="pct"/>
          </w:tcPr>
          <w:p w14:paraId="2DE61051" w14:textId="77777777" w:rsidR="00366037" w:rsidRPr="006B2E11" w:rsidRDefault="00366037" w:rsidP="00BE59E8">
            <w:pPr>
              <w:spacing w:beforeLines="30" w:before="72" w:afterLines="30" w:after="72"/>
              <w:ind w:left="180"/>
              <w:rPr>
                <w:i/>
              </w:rPr>
            </w:pPr>
            <w:r>
              <w:rPr>
                <w:rFonts w:hint="cs"/>
                <w:i/>
                <w:rtl/>
              </w:rPr>
              <w:t xml:space="preserve">  </w:t>
            </w:r>
            <w:r w:rsidRPr="006B2E11">
              <w:rPr>
                <w:i/>
              </w:rPr>
              <w:t>Assessments and Evaluations</w:t>
            </w:r>
            <w:r>
              <w:rPr>
                <w:i/>
                <w:rtl/>
              </w:rPr>
              <w:t xml:space="preserve">   </w:t>
            </w:r>
            <w:r w:rsidRPr="008D5582">
              <w:rPr>
                <w:i/>
                <w:rtl/>
              </w:rPr>
              <w:t xml:space="preserve">    </w:t>
            </w:r>
          </w:p>
        </w:tc>
        <w:tc>
          <w:tcPr>
            <w:tcW w:w="444" w:type="pct"/>
            <w:shd w:val="clear" w:color="auto" w:fill="D9D9D9"/>
          </w:tcPr>
          <w:p w14:paraId="6E0CC685" w14:textId="77777777" w:rsidR="00366037" w:rsidRPr="006B2E11" w:rsidRDefault="00366037" w:rsidP="00BE59E8">
            <w:pPr>
              <w:spacing w:beforeLines="30" w:before="72" w:afterLines="30" w:after="72"/>
            </w:pPr>
          </w:p>
        </w:tc>
        <w:tc>
          <w:tcPr>
            <w:tcW w:w="512" w:type="pct"/>
            <w:shd w:val="clear" w:color="auto" w:fill="D9D9D9"/>
          </w:tcPr>
          <w:p w14:paraId="7B28C703" w14:textId="77777777" w:rsidR="00366037" w:rsidRPr="006B2E11" w:rsidRDefault="00366037" w:rsidP="00BE59E8">
            <w:pPr>
              <w:spacing w:beforeLines="30" w:before="72" w:afterLines="30" w:after="72"/>
            </w:pPr>
          </w:p>
        </w:tc>
        <w:tc>
          <w:tcPr>
            <w:tcW w:w="581" w:type="pct"/>
            <w:shd w:val="clear" w:color="auto" w:fill="D9D9D9"/>
          </w:tcPr>
          <w:p w14:paraId="6667B11A" w14:textId="77777777" w:rsidR="00366037" w:rsidRPr="006B2E11" w:rsidRDefault="00366037" w:rsidP="00BE59E8">
            <w:pPr>
              <w:spacing w:beforeLines="30" w:before="72" w:afterLines="30" w:after="72"/>
            </w:pPr>
          </w:p>
        </w:tc>
        <w:tc>
          <w:tcPr>
            <w:tcW w:w="546" w:type="pct"/>
            <w:shd w:val="clear" w:color="auto" w:fill="D9D9D9"/>
          </w:tcPr>
          <w:p w14:paraId="33022BC1" w14:textId="77777777" w:rsidR="00366037" w:rsidRPr="006B2E11" w:rsidRDefault="00366037" w:rsidP="00BE59E8">
            <w:pPr>
              <w:spacing w:beforeLines="30" w:before="72" w:afterLines="30" w:after="72"/>
            </w:pPr>
          </w:p>
        </w:tc>
        <w:tc>
          <w:tcPr>
            <w:tcW w:w="792" w:type="pct"/>
            <w:shd w:val="clear" w:color="auto" w:fill="D9D9D9"/>
          </w:tcPr>
          <w:p w14:paraId="755567DF" w14:textId="77777777" w:rsidR="00366037" w:rsidRPr="006B2E11" w:rsidRDefault="00366037" w:rsidP="00BE59E8">
            <w:pPr>
              <w:spacing w:beforeLines="30" w:before="72" w:afterLines="30" w:after="72"/>
            </w:pPr>
          </w:p>
        </w:tc>
      </w:tr>
      <w:tr w:rsidR="00366037" w:rsidRPr="006B2E11" w14:paraId="1F49345A" w14:textId="77777777" w:rsidTr="00BE59E8">
        <w:tc>
          <w:tcPr>
            <w:tcW w:w="2124" w:type="pct"/>
          </w:tcPr>
          <w:p w14:paraId="642F1643" w14:textId="77777777" w:rsidR="00366037" w:rsidRPr="00EA323B" w:rsidRDefault="00366037" w:rsidP="00BE59E8">
            <w:pPr>
              <w:pStyle w:val="ColorfulList-Accent11"/>
              <w:spacing w:beforeLines="30" w:before="72" w:afterLines="30" w:after="72" w:line="240" w:lineRule="auto"/>
              <w:ind w:left="0"/>
              <w:contextualSpacing w:val="0"/>
              <w:rPr>
                <w:rFonts w:ascii="Times New Roman" w:hAnsi="Times New Roman" w:cs="Times New Roman"/>
              </w:rPr>
            </w:pPr>
            <w:r w:rsidRPr="006B2E11">
              <w:rPr>
                <w:rFonts w:ascii="Times New Roman" w:hAnsi="Times New Roman" w:cs="Times New Roman"/>
              </w:rPr>
              <w:t>Misunderstandings and gaps in information are diagnose</w:t>
            </w:r>
            <w:r>
              <w:rPr>
                <w:rFonts w:ascii="Times New Roman" w:hAnsi="Times New Roman" w:cs="Times New Roman"/>
              </w:rPr>
              <w:t>d through frequent questioning.</w:t>
            </w:r>
          </w:p>
        </w:tc>
        <w:tc>
          <w:tcPr>
            <w:tcW w:w="444" w:type="pct"/>
          </w:tcPr>
          <w:p w14:paraId="7D75EC24" w14:textId="77777777" w:rsidR="00366037" w:rsidRPr="006B2E11" w:rsidRDefault="00366037" w:rsidP="00BE59E8">
            <w:pPr>
              <w:spacing w:beforeLines="30" w:before="72" w:afterLines="30" w:after="72"/>
            </w:pPr>
          </w:p>
        </w:tc>
        <w:tc>
          <w:tcPr>
            <w:tcW w:w="512" w:type="pct"/>
          </w:tcPr>
          <w:p w14:paraId="2FF11F2F" w14:textId="77777777" w:rsidR="00366037" w:rsidRPr="006B2E11" w:rsidRDefault="00366037" w:rsidP="00BE59E8">
            <w:pPr>
              <w:spacing w:beforeLines="30" w:before="72" w:afterLines="30" w:after="72"/>
            </w:pPr>
          </w:p>
        </w:tc>
        <w:tc>
          <w:tcPr>
            <w:tcW w:w="581" w:type="pct"/>
          </w:tcPr>
          <w:p w14:paraId="50461C86" w14:textId="77777777" w:rsidR="00366037" w:rsidRPr="006B2E11" w:rsidRDefault="00366037" w:rsidP="00BE59E8">
            <w:pPr>
              <w:spacing w:beforeLines="30" w:before="72" w:afterLines="30" w:after="72"/>
            </w:pPr>
          </w:p>
        </w:tc>
        <w:tc>
          <w:tcPr>
            <w:tcW w:w="546" w:type="pct"/>
          </w:tcPr>
          <w:p w14:paraId="2CC12157" w14:textId="77777777" w:rsidR="00366037" w:rsidRPr="006B2E11" w:rsidRDefault="00366037" w:rsidP="00BE59E8">
            <w:pPr>
              <w:spacing w:beforeLines="30" w:before="72" w:afterLines="30" w:after="72"/>
            </w:pPr>
          </w:p>
        </w:tc>
        <w:tc>
          <w:tcPr>
            <w:tcW w:w="792" w:type="pct"/>
          </w:tcPr>
          <w:p w14:paraId="0828C639" w14:textId="77777777" w:rsidR="00366037" w:rsidRPr="006B2E11" w:rsidRDefault="00366037" w:rsidP="00BE59E8">
            <w:pPr>
              <w:spacing w:beforeLines="30" w:before="72" w:afterLines="30" w:after="72"/>
            </w:pPr>
          </w:p>
        </w:tc>
      </w:tr>
      <w:tr w:rsidR="00366037" w:rsidRPr="006B2E11" w14:paraId="13C2CEC1" w14:textId="77777777" w:rsidTr="00BE59E8">
        <w:tc>
          <w:tcPr>
            <w:tcW w:w="2124" w:type="pct"/>
          </w:tcPr>
          <w:p w14:paraId="566A2AA6" w14:textId="77777777" w:rsidR="00366037" w:rsidRPr="006B2E11" w:rsidRDefault="00366037" w:rsidP="00BE59E8">
            <w:pPr>
              <w:pStyle w:val="ColorfulList-Accent11"/>
              <w:spacing w:beforeLines="30" w:before="72" w:afterLines="30" w:after="72" w:line="240" w:lineRule="auto"/>
              <w:ind w:left="0"/>
              <w:contextualSpacing w:val="0"/>
              <w:rPr>
                <w:rFonts w:ascii="Times New Roman" w:hAnsi="Times New Roman" w:cs="Times New Roman"/>
              </w:rPr>
            </w:pPr>
            <w:r w:rsidRPr="006B2E11">
              <w:rPr>
                <w:rFonts w:ascii="Times New Roman" w:hAnsi="Times New Roman" w:cs="Times New Roman"/>
              </w:rPr>
              <w:t>Questions are drawn from a variety of cogni</w:t>
            </w:r>
            <w:r>
              <w:rPr>
                <w:rFonts w:ascii="Times New Roman" w:hAnsi="Times New Roman" w:cs="Times New Roman"/>
              </w:rPr>
              <w:t>tive levels (Bloom’s Taxonomy).</w:t>
            </w:r>
          </w:p>
        </w:tc>
        <w:tc>
          <w:tcPr>
            <w:tcW w:w="444" w:type="pct"/>
          </w:tcPr>
          <w:p w14:paraId="41F306DC" w14:textId="77777777" w:rsidR="00366037" w:rsidRPr="006B2E11" w:rsidRDefault="00366037" w:rsidP="00BE59E8">
            <w:pPr>
              <w:spacing w:beforeLines="30" w:before="72" w:afterLines="30" w:after="72"/>
            </w:pPr>
          </w:p>
        </w:tc>
        <w:tc>
          <w:tcPr>
            <w:tcW w:w="512" w:type="pct"/>
          </w:tcPr>
          <w:p w14:paraId="235AF69F" w14:textId="77777777" w:rsidR="00366037" w:rsidRPr="006B2E11" w:rsidRDefault="00366037" w:rsidP="00BE59E8">
            <w:pPr>
              <w:spacing w:beforeLines="30" w:before="72" w:afterLines="30" w:after="72"/>
            </w:pPr>
          </w:p>
        </w:tc>
        <w:tc>
          <w:tcPr>
            <w:tcW w:w="581" w:type="pct"/>
          </w:tcPr>
          <w:p w14:paraId="73B3FD49" w14:textId="77777777" w:rsidR="00366037" w:rsidRPr="006B2E11" w:rsidRDefault="00366037" w:rsidP="00BE59E8">
            <w:pPr>
              <w:spacing w:beforeLines="30" w:before="72" w:afterLines="30" w:after="72"/>
            </w:pPr>
          </w:p>
        </w:tc>
        <w:tc>
          <w:tcPr>
            <w:tcW w:w="546" w:type="pct"/>
          </w:tcPr>
          <w:p w14:paraId="5B08DD51" w14:textId="77777777" w:rsidR="00366037" w:rsidRPr="006B2E11" w:rsidRDefault="00366037" w:rsidP="00BE59E8">
            <w:pPr>
              <w:spacing w:beforeLines="30" w:before="72" w:afterLines="30" w:after="72"/>
            </w:pPr>
          </w:p>
        </w:tc>
        <w:tc>
          <w:tcPr>
            <w:tcW w:w="792" w:type="pct"/>
          </w:tcPr>
          <w:p w14:paraId="7E1F59BE" w14:textId="77777777" w:rsidR="00366037" w:rsidRPr="006B2E11" w:rsidRDefault="00366037" w:rsidP="00BE59E8">
            <w:pPr>
              <w:spacing w:beforeLines="30" w:before="72" w:afterLines="30" w:after="72"/>
            </w:pPr>
          </w:p>
        </w:tc>
      </w:tr>
      <w:tr w:rsidR="00366037" w:rsidRPr="006B2E11" w14:paraId="0AFCB8A1" w14:textId="77777777" w:rsidTr="00BE59E8">
        <w:tc>
          <w:tcPr>
            <w:tcW w:w="2124" w:type="pct"/>
          </w:tcPr>
          <w:p w14:paraId="338277D7" w14:textId="77777777" w:rsidR="00366037" w:rsidRPr="006B2E11" w:rsidRDefault="00366037" w:rsidP="00BE59E8">
            <w:pPr>
              <w:pStyle w:val="ColorfulList-Accent11"/>
              <w:spacing w:beforeLines="30" w:before="72" w:afterLines="30" w:after="72" w:line="240" w:lineRule="auto"/>
              <w:ind w:left="0"/>
              <w:contextualSpacing w:val="0"/>
              <w:rPr>
                <w:rFonts w:ascii="Times New Roman" w:hAnsi="Times New Roman" w:cs="Times New Roman"/>
              </w:rPr>
            </w:pPr>
            <w:r w:rsidRPr="006B2E11">
              <w:rPr>
                <w:rFonts w:ascii="Times New Roman" w:hAnsi="Times New Roman" w:cs="Times New Roman"/>
              </w:rPr>
              <w:t>Assessments (formative and summative) match standards, instruction, and lesson plan/IEP o</w:t>
            </w:r>
            <w:r>
              <w:rPr>
                <w:rFonts w:ascii="Times New Roman" w:hAnsi="Times New Roman" w:cs="Times New Roman"/>
              </w:rPr>
              <w:t>bjectives.</w:t>
            </w:r>
          </w:p>
        </w:tc>
        <w:tc>
          <w:tcPr>
            <w:tcW w:w="444" w:type="pct"/>
          </w:tcPr>
          <w:p w14:paraId="2F3C2FA6" w14:textId="77777777" w:rsidR="00366037" w:rsidRPr="006B2E11" w:rsidRDefault="00366037" w:rsidP="00BE59E8">
            <w:pPr>
              <w:spacing w:beforeLines="30" w:before="72" w:afterLines="30" w:after="72"/>
            </w:pPr>
          </w:p>
        </w:tc>
        <w:tc>
          <w:tcPr>
            <w:tcW w:w="512" w:type="pct"/>
          </w:tcPr>
          <w:p w14:paraId="32FCC427" w14:textId="77777777" w:rsidR="00366037" w:rsidRPr="006B2E11" w:rsidRDefault="00366037" w:rsidP="00BE59E8">
            <w:pPr>
              <w:spacing w:beforeLines="30" w:before="72" w:afterLines="30" w:after="72"/>
            </w:pPr>
          </w:p>
        </w:tc>
        <w:tc>
          <w:tcPr>
            <w:tcW w:w="581" w:type="pct"/>
          </w:tcPr>
          <w:p w14:paraId="25FDE5A2" w14:textId="77777777" w:rsidR="00366037" w:rsidRPr="006B2E11" w:rsidRDefault="00366037" w:rsidP="00BE59E8">
            <w:pPr>
              <w:spacing w:beforeLines="30" w:before="72" w:afterLines="30" w:after="72"/>
            </w:pPr>
          </w:p>
        </w:tc>
        <w:tc>
          <w:tcPr>
            <w:tcW w:w="546" w:type="pct"/>
          </w:tcPr>
          <w:p w14:paraId="185F4D0C" w14:textId="77777777" w:rsidR="00366037" w:rsidRPr="006B2E11" w:rsidRDefault="00366037" w:rsidP="00BE59E8">
            <w:pPr>
              <w:spacing w:beforeLines="30" w:before="72" w:afterLines="30" w:after="72"/>
            </w:pPr>
          </w:p>
        </w:tc>
        <w:tc>
          <w:tcPr>
            <w:tcW w:w="792" w:type="pct"/>
          </w:tcPr>
          <w:p w14:paraId="1B1B8CFE" w14:textId="77777777" w:rsidR="00366037" w:rsidRPr="006B2E11" w:rsidRDefault="00366037" w:rsidP="00BE59E8">
            <w:pPr>
              <w:spacing w:beforeLines="30" w:before="72" w:afterLines="30" w:after="72"/>
            </w:pPr>
          </w:p>
        </w:tc>
      </w:tr>
      <w:tr w:rsidR="00366037" w:rsidRPr="006B2E11" w14:paraId="2E49CAA1" w14:textId="77777777" w:rsidTr="00BE59E8">
        <w:tc>
          <w:tcPr>
            <w:tcW w:w="2124" w:type="pct"/>
          </w:tcPr>
          <w:p w14:paraId="1C43AF7D" w14:textId="77777777" w:rsidR="00366037" w:rsidRPr="00EA323B" w:rsidRDefault="00366037" w:rsidP="00BE59E8">
            <w:pPr>
              <w:pStyle w:val="ColorfulList-Accent11"/>
              <w:tabs>
                <w:tab w:val="right" w:pos="7005"/>
              </w:tabs>
              <w:spacing w:beforeLines="30" w:before="72" w:afterLines="30" w:after="72" w:line="240" w:lineRule="auto"/>
              <w:ind w:left="0"/>
              <w:contextualSpacing w:val="0"/>
              <w:rPr>
                <w:rFonts w:ascii="Times New Roman" w:hAnsi="Times New Roman" w:cs="Times New Roman"/>
              </w:rPr>
            </w:pPr>
            <w:r w:rsidRPr="006B2E11">
              <w:rPr>
                <w:rFonts w:ascii="Times New Roman" w:hAnsi="Times New Roman" w:cs="Times New Roman"/>
              </w:rPr>
              <w:t>Test (if present) matches standards, instruction, and lesson plan/IEP objectives.</w:t>
            </w:r>
            <w:r w:rsidRPr="006B2E11">
              <w:rPr>
                <w:rFonts w:ascii="Times New Roman" w:hAnsi="Times New Roman" w:cs="Times New Roman"/>
              </w:rPr>
              <w:tab/>
            </w:r>
          </w:p>
        </w:tc>
        <w:tc>
          <w:tcPr>
            <w:tcW w:w="444" w:type="pct"/>
          </w:tcPr>
          <w:p w14:paraId="6BB00E52" w14:textId="77777777" w:rsidR="00366037" w:rsidRPr="006B2E11" w:rsidRDefault="00366037" w:rsidP="00BE59E8">
            <w:pPr>
              <w:spacing w:beforeLines="30" w:before="72" w:afterLines="30" w:after="72"/>
            </w:pPr>
          </w:p>
        </w:tc>
        <w:tc>
          <w:tcPr>
            <w:tcW w:w="512" w:type="pct"/>
          </w:tcPr>
          <w:p w14:paraId="5C225DAB" w14:textId="77777777" w:rsidR="00366037" w:rsidRPr="006B2E11" w:rsidRDefault="00366037" w:rsidP="00BE59E8">
            <w:pPr>
              <w:spacing w:beforeLines="30" w:before="72" w:afterLines="30" w:after="72"/>
            </w:pPr>
          </w:p>
        </w:tc>
        <w:tc>
          <w:tcPr>
            <w:tcW w:w="581" w:type="pct"/>
          </w:tcPr>
          <w:p w14:paraId="2D7048F5" w14:textId="77777777" w:rsidR="00366037" w:rsidRPr="006B2E11" w:rsidRDefault="00366037" w:rsidP="00BE59E8">
            <w:pPr>
              <w:spacing w:beforeLines="30" w:before="72" w:afterLines="30" w:after="72"/>
            </w:pPr>
          </w:p>
        </w:tc>
        <w:tc>
          <w:tcPr>
            <w:tcW w:w="546" w:type="pct"/>
          </w:tcPr>
          <w:p w14:paraId="47AB9EB1" w14:textId="77777777" w:rsidR="00366037" w:rsidRPr="006B2E11" w:rsidRDefault="00366037" w:rsidP="00BE59E8">
            <w:pPr>
              <w:spacing w:beforeLines="30" w:before="72" w:afterLines="30" w:after="72"/>
            </w:pPr>
          </w:p>
        </w:tc>
        <w:tc>
          <w:tcPr>
            <w:tcW w:w="792" w:type="pct"/>
          </w:tcPr>
          <w:p w14:paraId="1DF3D547" w14:textId="77777777" w:rsidR="00366037" w:rsidRPr="006B2E11" w:rsidRDefault="00366037" w:rsidP="00BE59E8">
            <w:pPr>
              <w:spacing w:beforeLines="30" w:before="72" w:afterLines="30" w:after="72"/>
            </w:pPr>
          </w:p>
        </w:tc>
      </w:tr>
    </w:tbl>
    <w:p w14:paraId="5FEF410D" w14:textId="77777777" w:rsidR="00366037" w:rsidRPr="001C0C0B" w:rsidRDefault="00366037" w:rsidP="00366037"/>
    <w:p w14:paraId="789F8342" w14:textId="77777777" w:rsidR="00366037" w:rsidRDefault="00366037" w:rsidP="00366037">
      <w:pPr>
        <w:rPr>
          <w:b/>
          <w:bCs/>
        </w:rPr>
      </w:pPr>
      <w:r w:rsidRPr="001C0C0B">
        <w:rPr>
          <w:rtl/>
          <w:lang w:bidi="ar-EG"/>
        </w:rPr>
        <w:t xml:space="preserve"> </w:t>
      </w:r>
      <w:r>
        <w:rPr>
          <w:bCs/>
        </w:rPr>
        <w:t>Lesson Observation Form</w:t>
      </w:r>
      <w:r>
        <w:rPr>
          <w:rFonts w:hint="cs"/>
          <w:bCs/>
          <w:rtl/>
        </w:rPr>
        <w:t xml:space="preserve"> </w:t>
      </w:r>
    </w:p>
    <w:p w14:paraId="1A7B7EA1" w14:textId="77777777" w:rsidR="00366037" w:rsidRDefault="00366037" w:rsidP="00366037">
      <w:pPr>
        <w:jc w:val="center"/>
      </w:pPr>
    </w:p>
    <w:p w14:paraId="0EB59F83" w14:textId="77777777" w:rsidR="00366037" w:rsidRDefault="00366037" w:rsidP="00366037">
      <w:pPr>
        <w:jc w:val="center"/>
        <w:rPr>
          <w:rtl/>
        </w:rPr>
      </w:pPr>
    </w:p>
    <w:p w14:paraId="68B520D4" w14:textId="77777777" w:rsidR="00366037" w:rsidRDefault="00366037" w:rsidP="00366037">
      <w:pPr>
        <w:rPr>
          <w:rtl/>
        </w:rPr>
      </w:pPr>
      <w:r>
        <w:t>Observer comments:</w:t>
      </w:r>
      <w:r>
        <w:rPr>
          <w:rtl/>
        </w:rPr>
        <w:t xml:space="preserve"> </w:t>
      </w:r>
      <w:r>
        <w:rPr>
          <w:rFonts w:hint="cs"/>
          <w:rtl/>
        </w:rPr>
        <w:t xml:space="preserve">                                                                                                     </w:t>
      </w:r>
    </w:p>
    <w:p w14:paraId="07B966B8" w14:textId="77777777" w:rsidR="00366037" w:rsidRDefault="00366037" w:rsidP="00366037"/>
    <w:p w14:paraId="6EA6646D" w14:textId="77777777" w:rsidR="00366037" w:rsidRDefault="00366037" w:rsidP="00366037">
      <w:pPr>
        <w:rPr>
          <w:b/>
          <w:rtl/>
        </w:rPr>
      </w:pPr>
    </w:p>
    <w:p w14:paraId="0067A3A9" w14:textId="77777777" w:rsidR="00366037" w:rsidRDefault="00366037" w:rsidP="00366037">
      <w:pPr>
        <w:rPr>
          <w:b/>
        </w:rPr>
      </w:pPr>
    </w:p>
    <w:p w14:paraId="22FE39D4" w14:textId="77777777" w:rsidR="00366037" w:rsidRDefault="00366037" w:rsidP="00366037">
      <w:pPr>
        <w:rPr>
          <w:rtl/>
        </w:rPr>
      </w:pPr>
      <w:r>
        <w:rPr>
          <w:bCs/>
        </w:rPr>
        <w:t xml:space="preserve">Intern student teacher comments:                                                                                                                                             </w:t>
      </w:r>
    </w:p>
    <w:p w14:paraId="0DFD2CAC" w14:textId="77777777" w:rsidR="00366037" w:rsidRDefault="00366037" w:rsidP="00366037">
      <w:r>
        <w:rPr>
          <w:rFonts w:hint="cs"/>
          <w:rtl/>
        </w:rPr>
        <w:t xml:space="preserve">       </w:t>
      </w:r>
    </w:p>
    <w:p w14:paraId="44A77C41" w14:textId="77777777" w:rsidR="00366037" w:rsidRDefault="00366037" w:rsidP="00366037"/>
    <w:p w14:paraId="6856A52C" w14:textId="77777777" w:rsidR="00366037" w:rsidRPr="00DC0ECA" w:rsidRDefault="00366037" w:rsidP="00366037">
      <w:r w:rsidRPr="00DC0ECA">
        <w:t xml:space="preserve">Intern </w:t>
      </w:r>
      <w:r>
        <w:t xml:space="preserve">Student Teacher </w:t>
      </w:r>
      <w:r w:rsidRPr="00DC0ECA">
        <w:t xml:space="preserve">Signature: </w:t>
      </w:r>
      <w:r w:rsidRPr="00DC0ECA">
        <w:rPr>
          <w:u w:val="single"/>
        </w:rPr>
        <w:tab/>
      </w:r>
      <w:r w:rsidRPr="00DC0ECA">
        <w:rPr>
          <w:u w:val="single"/>
        </w:rPr>
        <w:tab/>
      </w:r>
      <w:r w:rsidRPr="00DC0ECA">
        <w:rPr>
          <w:u w:val="single"/>
        </w:rPr>
        <w:tab/>
      </w:r>
      <w:r w:rsidRPr="00DC0ECA">
        <w:rPr>
          <w:u w:val="single"/>
        </w:rPr>
        <w:tab/>
      </w:r>
      <w:r w:rsidRPr="00DC0ECA">
        <w:rPr>
          <w:u w:val="single"/>
        </w:rPr>
        <w:tab/>
      </w:r>
      <w:r w:rsidRPr="00DC0ECA">
        <w:rPr>
          <w:u w:val="single"/>
        </w:rPr>
        <w:tab/>
      </w:r>
      <w:r w:rsidRPr="00DC0ECA">
        <w:rPr>
          <w:u w:val="single"/>
        </w:rPr>
        <w:tab/>
      </w:r>
      <w:r w:rsidRPr="00DC0ECA">
        <w:rPr>
          <w:u w:val="single"/>
        </w:rPr>
        <w:tab/>
      </w:r>
      <w:r w:rsidRPr="00DC0ECA">
        <w:rPr>
          <w:u w:val="single"/>
        </w:rPr>
        <w:tab/>
      </w:r>
      <w:r w:rsidRPr="00DC0ECA">
        <w:rPr>
          <w:u w:val="single"/>
        </w:rPr>
        <w:tab/>
      </w:r>
      <w:r w:rsidRPr="00DC0ECA">
        <w:rPr>
          <w:u w:val="single"/>
        </w:rPr>
        <w:tab/>
      </w:r>
      <w:r>
        <w:t xml:space="preserve"> </w:t>
      </w:r>
      <w:r w:rsidRPr="00DC0ECA">
        <w:t xml:space="preserve">Date: </w:t>
      </w:r>
      <w:r w:rsidRPr="00DC0ECA">
        <w:rPr>
          <w:u w:val="single"/>
        </w:rPr>
        <w:tab/>
      </w:r>
      <w:r w:rsidRPr="00DC0ECA">
        <w:rPr>
          <w:u w:val="single"/>
        </w:rPr>
        <w:tab/>
      </w:r>
      <w:r w:rsidRPr="00DC0ECA">
        <w:rPr>
          <w:u w:val="single"/>
        </w:rPr>
        <w:tab/>
      </w:r>
      <w:r w:rsidRPr="00DC0ECA">
        <w:rPr>
          <w:u w:val="single"/>
        </w:rPr>
        <w:tab/>
      </w:r>
      <w:r w:rsidRPr="00DC0ECA">
        <w:rPr>
          <w:u w:val="single"/>
        </w:rPr>
        <w:tab/>
      </w:r>
    </w:p>
    <w:p w14:paraId="5F0B87D6" w14:textId="77777777" w:rsidR="00366037" w:rsidRPr="00DC0ECA" w:rsidRDefault="00366037" w:rsidP="00366037">
      <w:pPr>
        <w:tabs>
          <w:tab w:val="left" w:pos="3240"/>
          <w:tab w:val="right" w:pos="6660"/>
          <w:tab w:val="left" w:pos="6840"/>
          <w:tab w:val="right" w:pos="9180"/>
        </w:tabs>
        <w:rPr>
          <w:rtl/>
        </w:rPr>
      </w:pPr>
    </w:p>
    <w:p w14:paraId="58670A70" w14:textId="77777777" w:rsidR="00366037" w:rsidRPr="00DC0ECA" w:rsidRDefault="00366037" w:rsidP="00366037">
      <w:pPr>
        <w:tabs>
          <w:tab w:val="left" w:pos="3240"/>
          <w:tab w:val="right" w:pos="6660"/>
          <w:tab w:val="left" w:pos="6840"/>
          <w:tab w:val="right" w:pos="9180"/>
        </w:tabs>
        <w:rPr>
          <w:bCs/>
        </w:rPr>
      </w:pPr>
      <w:r w:rsidRPr="00DC0ECA">
        <w:t xml:space="preserve">Observer Signature: </w:t>
      </w:r>
      <w:r w:rsidRPr="00DC0ECA">
        <w:rPr>
          <w:u w:val="single"/>
        </w:rPr>
        <w:tab/>
      </w:r>
      <w:r w:rsidRPr="00DC0ECA">
        <w:rPr>
          <w:u w:val="single"/>
        </w:rPr>
        <w:tab/>
      </w:r>
      <w:r w:rsidRPr="00DC0ECA">
        <w:tab/>
        <w:t xml:space="preserve">Date:  </w:t>
      </w:r>
      <w:r w:rsidRPr="00DC0ECA">
        <w:rPr>
          <w:u w:val="single"/>
        </w:rPr>
        <w:tab/>
      </w:r>
    </w:p>
    <w:p w14:paraId="04084189" w14:textId="77777777" w:rsidR="00366037" w:rsidRDefault="00366037" w:rsidP="00366037"/>
    <w:p w14:paraId="0D542C29" w14:textId="47414F06" w:rsidR="00AB3E79" w:rsidRDefault="00AB3E79" w:rsidP="00AB3E79">
      <w:pPr>
        <w:jc w:val="center"/>
        <w:rPr>
          <w:b/>
          <w:color w:val="FF0000"/>
        </w:rPr>
      </w:pPr>
    </w:p>
    <w:p w14:paraId="24ABDF96" w14:textId="77777777" w:rsidR="00366037" w:rsidRDefault="00366037" w:rsidP="00AB3E79">
      <w:pPr>
        <w:jc w:val="center"/>
        <w:rPr>
          <w:b/>
          <w:color w:val="FF0000"/>
        </w:rPr>
        <w:sectPr w:rsidR="00366037">
          <w:headerReference w:type="even" r:id="rId34"/>
          <w:headerReference w:type="default" r:id="rId35"/>
          <w:headerReference w:type="first" r:id="rId36"/>
          <w:pgSz w:w="11904" w:h="16834" w:code="1"/>
          <w:pgMar w:top="1080" w:right="1080" w:bottom="720" w:left="1440" w:header="720" w:footer="720" w:gutter="0"/>
          <w:cols w:space="720"/>
          <w:docGrid w:linePitch="326"/>
        </w:sectPr>
      </w:pPr>
    </w:p>
    <w:p w14:paraId="28171E91" w14:textId="77777777" w:rsidR="00FF229A" w:rsidRPr="00CD31FF" w:rsidRDefault="00FF229A" w:rsidP="00FF229A">
      <w:pPr>
        <w:bidi/>
        <w:jc w:val="center"/>
        <w:rPr>
          <w:b/>
          <w:bCs/>
          <w:sz w:val="28"/>
          <w:szCs w:val="28"/>
          <w:rtl/>
        </w:rPr>
      </w:pPr>
    </w:p>
    <w:p w14:paraId="19FC762C" w14:textId="77777777" w:rsidR="00FF229A" w:rsidRPr="00CD31FF" w:rsidRDefault="00FF229A" w:rsidP="00FF229A">
      <w:pPr>
        <w:bidi/>
        <w:jc w:val="center"/>
        <w:rPr>
          <w:b/>
          <w:bCs/>
          <w:sz w:val="28"/>
          <w:szCs w:val="28"/>
          <w:rtl/>
        </w:rPr>
      </w:pPr>
      <w:proofErr w:type="spellStart"/>
      <w:r w:rsidRPr="00CD31FF">
        <w:rPr>
          <w:b/>
          <w:bCs/>
          <w:sz w:val="28"/>
          <w:szCs w:val="28"/>
          <w:highlight w:val="cyan"/>
          <w:rtl/>
        </w:rPr>
        <w:t>To</w:t>
      </w:r>
      <w:proofErr w:type="spellEnd"/>
      <w:r w:rsidRPr="00CD31FF">
        <w:rPr>
          <w:b/>
          <w:bCs/>
          <w:sz w:val="28"/>
          <w:szCs w:val="28"/>
          <w:highlight w:val="cyan"/>
          <w:rtl/>
        </w:rPr>
        <w:t xml:space="preserve"> </w:t>
      </w:r>
      <w:proofErr w:type="spellStart"/>
      <w:r w:rsidRPr="00CD31FF">
        <w:rPr>
          <w:b/>
          <w:bCs/>
          <w:sz w:val="28"/>
          <w:szCs w:val="28"/>
          <w:highlight w:val="cyan"/>
          <w:rtl/>
        </w:rPr>
        <w:t>Be</w:t>
      </w:r>
      <w:proofErr w:type="spellEnd"/>
      <w:r w:rsidRPr="00CD31FF">
        <w:rPr>
          <w:b/>
          <w:bCs/>
          <w:sz w:val="28"/>
          <w:szCs w:val="28"/>
          <w:highlight w:val="cyan"/>
          <w:rtl/>
        </w:rPr>
        <w:t xml:space="preserve"> </w:t>
      </w:r>
      <w:proofErr w:type="spellStart"/>
      <w:r w:rsidRPr="00CD31FF">
        <w:rPr>
          <w:b/>
          <w:bCs/>
          <w:sz w:val="28"/>
          <w:szCs w:val="28"/>
          <w:highlight w:val="cyan"/>
          <w:rtl/>
        </w:rPr>
        <w:t>Completed</w:t>
      </w:r>
      <w:proofErr w:type="spellEnd"/>
      <w:r w:rsidRPr="00CD31FF">
        <w:rPr>
          <w:b/>
          <w:bCs/>
          <w:sz w:val="28"/>
          <w:szCs w:val="28"/>
          <w:highlight w:val="cyan"/>
          <w:rtl/>
        </w:rPr>
        <w:t xml:space="preserve"> </w:t>
      </w:r>
      <w:proofErr w:type="spellStart"/>
      <w:r w:rsidRPr="00CD31FF">
        <w:rPr>
          <w:b/>
          <w:bCs/>
          <w:sz w:val="28"/>
          <w:szCs w:val="28"/>
          <w:highlight w:val="cyan"/>
          <w:rtl/>
        </w:rPr>
        <w:t>Online</w:t>
      </w:r>
      <w:proofErr w:type="spellEnd"/>
    </w:p>
    <w:p w14:paraId="054E3321" w14:textId="77777777" w:rsidR="00FF229A" w:rsidRPr="00CD31FF" w:rsidRDefault="00FF229A" w:rsidP="00FF229A">
      <w:pPr>
        <w:bidi/>
        <w:jc w:val="center"/>
        <w:rPr>
          <w:b/>
          <w:bCs/>
          <w:sz w:val="28"/>
          <w:szCs w:val="28"/>
          <w:rtl/>
        </w:rPr>
      </w:pPr>
      <w:r w:rsidRPr="00CD31FF">
        <w:rPr>
          <w:b/>
          <w:bCs/>
          <w:sz w:val="28"/>
          <w:szCs w:val="28"/>
          <w:rtl/>
        </w:rPr>
        <w:t>تقييم الأداء في التدريب الميداني</w:t>
      </w:r>
    </w:p>
    <w:p w14:paraId="240C34DC" w14:textId="35D07F0E" w:rsidR="00FF229A" w:rsidRPr="00CD31FF" w:rsidRDefault="00FF229A" w:rsidP="00E468F5">
      <w:pPr>
        <w:bidi/>
        <w:jc w:val="center"/>
        <w:rPr>
          <w:b/>
          <w:bCs/>
          <w:sz w:val="28"/>
          <w:szCs w:val="28"/>
          <w:rtl/>
        </w:rPr>
      </w:pPr>
      <w:r w:rsidRPr="00CD31FF">
        <w:rPr>
          <w:b/>
          <w:bCs/>
          <w:sz w:val="28"/>
          <w:szCs w:val="28"/>
          <w:rtl/>
        </w:rPr>
        <w:t xml:space="preserve"> بكالوريوس ودبلوم في التعليم الثانوي</w:t>
      </w:r>
    </w:p>
    <w:p w14:paraId="0354946C" w14:textId="77777777" w:rsidR="00FF229A" w:rsidRPr="00CD31FF" w:rsidRDefault="00FF229A" w:rsidP="00FF229A">
      <w:pPr>
        <w:tabs>
          <w:tab w:val="center" w:pos="4153"/>
          <w:tab w:val="right" w:pos="8306"/>
        </w:tabs>
        <w:jc w:val="center"/>
        <w:rPr>
          <w:rtl/>
          <w:lang w:eastAsia="zh-CN"/>
        </w:rPr>
      </w:pPr>
      <w:r w:rsidRPr="00CD31FF">
        <w:rPr>
          <w:lang w:eastAsia="zh-CN"/>
        </w:rPr>
        <w:t xml:space="preserve">Clinical Experience Evaluation Survey </w:t>
      </w:r>
    </w:p>
    <w:p w14:paraId="5ECEA50F" w14:textId="77777777" w:rsidR="00FF229A" w:rsidRPr="00CD31FF" w:rsidRDefault="00FF229A" w:rsidP="00FF229A">
      <w:pPr>
        <w:tabs>
          <w:tab w:val="center" w:pos="4153"/>
          <w:tab w:val="right" w:pos="8306"/>
        </w:tabs>
        <w:jc w:val="center"/>
        <w:rPr>
          <w:lang w:eastAsia="zh-CN"/>
        </w:rPr>
      </w:pPr>
      <w:r w:rsidRPr="00CD31FF">
        <w:rPr>
          <w:lang w:eastAsia="zh-CN"/>
        </w:rPr>
        <w:t xml:space="preserve">Bachelor and Diploma in Secondary Education </w:t>
      </w:r>
    </w:p>
    <w:p w14:paraId="389F28A3" w14:textId="77777777" w:rsidR="00FF229A" w:rsidRPr="00CD31FF" w:rsidRDefault="00FF229A" w:rsidP="00FF229A">
      <w:pPr>
        <w:pStyle w:val="Header"/>
        <w:jc w:val="center"/>
        <w:rPr>
          <w:rtl/>
        </w:rPr>
      </w:pPr>
      <w:r w:rsidRPr="00CD31FF">
        <w:t>College of Education, Qatar University</w:t>
      </w:r>
    </w:p>
    <w:p w14:paraId="4CE6CD2E" w14:textId="77777777" w:rsidR="00FF229A" w:rsidRPr="00CD31FF" w:rsidRDefault="00FF229A" w:rsidP="00FF229A">
      <w:pPr>
        <w:pStyle w:val="Header"/>
        <w:jc w:val="center"/>
      </w:pPr>
      <w:r w:rsidRPr="00CD31FF">
        <w:rPr>
          <w:rtl/>
        </w:rPr>
        <w:t>كلية التربية</w:t>
      </w:r>
      <w:r w:rsidRPr="00CD31FF">
        <w:rPr>
          <w:rStyle w:val="mediumtext"/>
          <w:rtl/>
        </w:rPr>
        <w:t>،</w:t>
      </w:r>
      <w:r w:rsidRPr="00CD31FF">
        <w:rPr>
          <w:rtl/>
        </w:rPr>
        <w:t xml:space="preserve"> جامعة قطر</w:t>
      </w:r>
    </w:p>
    <w:p w14:paraId="4D5A40FE" w14:textId="77777777" w:rsidR="00FF229A" w:rsidRPr="00CD31FF" w:rsidRDefault="00FF229A" w:rsidP="00FF229A">
      <w:pPr>
        <w:pStyle w:val="Header"/>
        <w:jc w:val="center"/>
        <w:rPr>
          <w:i/>
          <w:rtl/>
        </w:rPr>
      </w:pPr>
      <w:r w:rsidRPr="00CD31FF">
        <w:rPr>
          <w:i/>
        </w:rPr>
        <w:t>To be used by the College Supervisor, Mentor Teacher, and Intern at Mid-point and End Evaluations</w:t>
      </w:r>
    </w:p>
    <w:p w14:paraId="1A7C1D9A" w14:textId="79C46747" w:rsidR="00FF229A" w:rsidRPr="00CD31FF" w:rsidRDefault="00FF229A" w:rsidP="00E468F5">
      <w:pPr>
        <w:bidi/>
        <w:spacing w:line="360" w:lineRule="auto"/>
        <w:jc w:val="center"/>
        <w:outlineLvl w:val="0"/>
        <w:rPr>
          <w:i/>
        </w:rPr>
      </w:pPr>
      <w:r w:rsidRPr="00CD31FF">
        <w:rPr>
          <w:rFonts w:ascii="Mishafi Gold Regular" w:hAnsi="Mishafi Gold Regular"/>
          <w:i/>
          <w:rtl/>
        </w:rPr>
        <w:t>يتم</w:t>
      </w:r>
      <w:r w:rsidRPr="00CD31FF">
        <w:rPr>
          <w:i/>
          <w:rtl/>
        </w:rPr>
        <w:t xml:space="preserve"> </w:t>
      </w:r>
      <w:r w:rsidRPr="00CD31FF">
        <w:rPr>
          <w:rFonts w:ascii="Mishafi Gold Regular" w:hAnsi="Mishafi Gold Regular"/>
          <w:i/>
          <w:rtl/>
        </w:rPr>
        <w:t>استخدامه</w:t>
      </w:r>
      <w:r w:rsidRPr="00CD31FF">
        <w:rPr>
          <w:i/>
          <w:rtl/>
        </w:rPr>
        <w:t xml:space="preserve"> </w:t>
      </w:r>
      <w:r w:rsidRPr="00CD31FF">
        <w:rPr>
          <w:rFonts w:ascii="Mishafi Gold Regular" w:hAnsi="Mishafi Gold Regular"/>
          <w:i/>
          <w:rtl/>
        </w:rPr>
        <w:t>من</w:t>
      </w:r>
      <w:r w:rsidRPr="00CD31FF">
        <w:rPr>
          <w:i/>
          <w:rtl/>
        </w:rPr>
        <w:t xml:space="preserve"> </w:t>
      </w:r>
      <w:r w:rsidRPr="00CD31FF">
        <w:rPr>
          <w:rFonts w:ascii="Mishafi Gold Regular" w:hAnsi="Mishafi Gold Regular"/>
          <w:i/>
          <w:rtl/>
        </w:rPr>
        <w:t>قبل</w:t>
      </w:r>
      <w:r w:rsidRPr="00CD31FF">
        <w:rPr>
          <w:i/>
          <w:rtl/>
        </w:rPr>
        <w:t xml:space="preserve">  </w:t>
      </w:r>
      <w:r w:rsidRPr="00CD31FF">
        <w:rPr>
          <w:rFonts w:ascii="Mishafi Gold Regular" w:hAnsi="Mishafi Gold Regular"/>
          <w:i/>
          <w:rtl/>
        </w:rPr>
        <w:t>مشرف</w:t>
      </w:r>
      <w:r w:rsidRPr="00CD31FF">
        <w:rPr>
          <w:i/>
          <w:rtl/>
        </w:rPr>
        <w:t xml:space="preserve"> </w:t>
      </w:r>
      <w:r w:rsidRPr="00CD31FF">
        <w:rPr>
          <w:rFonts w:ascii="Mishafi Gold Regular" w:hAnsi="Mishafi Gold Regular"/>
          <w:i/>
          <w:rtl/>
        </w:rPr>
        <w:t>الكلية</w:t>
      </w:r>
      <w:r w:rsidRPr="00CD31FF">
        <w:rPr>
          <w:i/>
          <w:rtl/>
        </w:rPr>
        <w:t xml:space="preserve"> </w:t>
      </w:r>
      <w:r w:rsidRPr="00CD31FF">
        <w:rPr>
          <w:rFonts w:ascii="Mishafi Gold Regular" w:hAnsi="Mishafi Gold Regular"/>
          <w:i/>
          <w:rtl/>
        </w:rPr>
        <w:t>والمعلم</w:t>
      </w:r>
      <w:r w:rsidRPr="00CD31FF">
        <w:rPr>
          <w:i/>
          <w:rtl/>
        </w:rPr>
        <w:t xml:space="preserve"> </w:t>
      </w:r>
      <w:r w:rsidRPr="00CD31FF">
        <w:rPr>
          <w:rFonts w:ascii="Mishafi Gold Regular" w:hAnsi="Mishafi Gold Regular"/>
          <w:i/>
          <w:rtl/>
        </w:rPr>
        <w:t>المعاون</w:t>
      </w:r>
      <w:r w:rsidRPr="00CD31FF">
        <w:rPr>
          <w:i/>
          <w:rtl/>
        </w:rPr>
        <w:t xml:space="preserve"> </w:t>
      </w:r>
      <w:r w:rsidRPr="00CD31FF">
        <w:rPr>
          <w:rFonts w:ascii="Mishafi Gold Regular" w:hAnsi="Mishafi Gold Regular"/>
          <w:i/>
          <w:rtl/>
        </w:rPr>
        <w:t>والطالب</w:t>
      </w:r>
      <w:r w:rsidRPr="00CD31FF">
        <w:rPr>
          <w:i/>
          <w:rtl/>
        </w:rPr>
        <w:t xml:space="preserve"> </w:t>
      </w:r>
      <w:r w:rsidRPr="00CD31FF">
        <w:rPr>
          <w:rFonts w:ascii="Mishafi Gold Regular" w:hAnsi="Mishafi Gold Regular"/>
          <w:i/>
          <w:rtl/>
        </w:rPr>
        <w:t>المتدرب</w:t>
      </w:r>
      <w:r w:rsidRPr="00CD31FF">
        <w:rPr>
          <w:i/>
          <w:rtl/>
        </w:rPr>
        <w:t xml:space="preserve"> </w:t>
      </w:r>
      <w:r w:rsidR="00E468F5">
        <w:rPr>
          <w:rFonts w:hint="cs"/>
          <w:i/>
          <w:rtl/>
          <w:lang w:bidi="ar-QA"/>
        </w:rPr>
        <w:t>ل</w:t>
      </w:r>
      <w:r w:rsidRPr="00CD31FF">
        <w:rPr>
          <w:rFonts w:ascii="Mishafi Gold Regular" w:hAnsi="Mishafi Gold Regular"/>
          <w:i/>
          <w:rtl/>
        </w:rPr>
        <w:t>لتقييم</w:t>
      </w:r>
      <w:r w:rsidRPr="00CD31FF">
        <w:rPr>
          <w:i/>
          <w:rtl/>
        </w:rPr>
        <w:t xml:space="preserve"> </w:t>
      </w:r>
      <w:r w:rsidRPr="00CD31FF">
        <w:rPr>
          <w:rFonts w:ascii="Mishafi Gold Regular" w:hAnsi="Mishafi Gold Regular"/>
          <w:i/>
          <w:rtl/>
        </w:rPr>
        <w:t>النصفي</w:t>
      </w:r>
      <w:r w:rsidRPr="00CD31FF">
        <w:rPr>
          <w:i/>
          <w:rtl/>
        </w:rPr>
        <w:t xml:space="preserve"> </w:t>
      </w:r>
      <w:r w:rsidRPr="00CD31FF">
        <w:rPr>
          <w:rFonts w:ascii="Mishafi Gold Regular" w:hAnsi="Mishafi Gold Regular"/>
          <w:i/>
          <w:rtl/>
        </w:rPr>
        <w:t>والنهائي</w:t>
      </w:r>
    </w:p>
    <w:p w14:paraId="268861CE" w14:textId="77777777" w:rsidR="00FF229A" w:rsidRPr="00CD31FF" w:rsidRDefault="00FF229A" w:rsidP="00FF229A">
      <w:pPr>
        <w:bidi/>
        <w:spacing w:line="360" w:lineRule="auto"/>
        <w:jc w:val="center"/>
        <w:outlineLvl w:val="0"/>
        <w:rPr>
          <w:i/>
        </w:rPr>
      </w:pPr>
    </w:p>
    <w:tbl>
      <w:tblPr>
        <w:tblW w:w="5000" w:type="pct"/>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ook w:val="00A0" w:firstRow="1" w:lastRow="0" w:firstColumn="1" w:lastColumn="0" w:noHBand="0" w:noVBand="0"/>
      </w:tblPr>
      <w:tblGrid>
        <w:gridCol w:w="2206"/>
        <w:gridCol w:w="1524"/>
        <w:gridCol w:w="2934"/>
        <w:gridCol w:w="2936"/>
      </w:tblGrid>
      <w:tr w:rsidR="00FF229A" w:rsidRPr="00CD31FF" w14:paraId="533C987A" w14:textId="77777777" w:rsidTr="00E468F5">
        <w:trPr>
          <w:trHeight w:val="499"/>
        </w:trPr>
        <w:tc>
          <w:tcPr>
            <w:tcW w:w="1943" w:type="pct"/>
            <w:gridSpan w:val="2"/>
          </w:tcPr>
          <w:p w14:paraId="591CF2E7" w14:textId="77777777" w:rsidR="00FF229A" w:rsidRPr="00CD31FF" w:rsidRDefault="00FF229A" w:rsidP="00E468F5">
            <w:pPr>
              <w:rPr>
                <w:b/>
                <w:bCs/>
              </w:rPr>
            </w:pPr>
            <w:r w:rsidRPr="00CD31FF">
              <w:rPr>
                <w:b/>
                <w:bCs/>
              </w:rPr>
              <w:t>Intern’s Name (</w:t>
            </w:r>
            <w:r w:rsidRPr="00CD31FF">
              <w:rPr>
                <w:b/>
                <w:bCs/>
                <w:rtl/>
              </w:rPr>
              <w:t>اسم الطالب المتدرب</w:t>
            </w:r>
            <w:r w:rsidRPr="00CD31FF">
              <w:rPr>
                <w:b/>
                <w:bCs/>
              </w:rPr>
              <w:t>):</w:t>
            </w:r>
            <w:r w:rsidRPr="00CD31FF">
              <w:rPr>
                <w:b/>
                <w:bCs/>
                <w:rtl/>
              </w:rPr>
              <w:t xml:space="preserve"> </w:t>
            </w:r>
          </w:p>
        </w:tc>
        <w:tc>
          <w:tcPr>
            <w:tcW w:w="3057" w:type="pct"/>
            <w:gridSpan w:val="2"/>
          </w:tcPr>
          <w:p w14:paraId="469F644E" w14:textId="77777777" w:rsidR="00FF229A" w:rsidRPr="00CD31FF" w:rsidRDefault="00FF229A" w:rsidP="00E468F5">
            <w:pPr>
              <w:ind w:right="278"/>
              <w:rPr>
                <w:b/>
                <w:bCs/>
              </w:rPr>
            </w:pPr>
            <w:r w:rsidRPr="00CD31FF">
              <w:rPr>
                <w:b/>
                <w:bCs/>
              </w:rPr>
              <w:t xml:space="preserve">Evaluator </w:t>
            </w:r>
            <w:r w:rsidRPr="00CD31FF">
              <w:rPr>
                <w:b/>
                <w:bCs/>
                <w:rtl/>
              </w:rPr>
              <w:t>المُقيِّم</w:t>
            </w:r>
            <w:r w:rsidRPr="00CD31FF">
              <w:rPr>
                <w:b/>
                <w:bCs/>
              </w:rPr>
              <w:t xml:space="preserve">: (circle one)   </w:t>
            </w:r>
            <w:r w:rsidRPr="00CD31FF">
              <w:rPr>
                <w:b/>
                <w:bCs/>
              </w:rPr>
              <w:tab/>
            </w:r>
            <w:r w:rsidRPr="00CD31FF">
              <w:rPr>
                <w:b/>
                <w:bCs/>
              </w:rPr>
              <w:tab/>
            </w:r>
            <w:r w:rsidRPr="00CD31FF">
              <w:rPr>
                <w:b/>
                <w:bCs/>
                <w:rtl/>
              </w:rPr>
              <w:t xml:space="preserve">       </w:t>
            </w:r>
          </w:p>
          <w:p w14:paraId="6BD7DCC0" w14:textId="77777777" w:rsidR="00FF229A" w:rsidRPr="00E468F5" w:rsidRDefault="00FF229A" w:rsidP="00E468F5">
            <w:pPr>
              <w:rPr>
                <w:b/>
                <w:bCs/>
                <w:sz w:val="16"/>
                <w:szCs w:val="16"/>
              </w:rPr>
            </w:pPr>
            <w:r w:rsidRPr="00E468F5">
              <w:rPr>
                <w:b/>
                <w:bCs/>
                <w:sz w:val="16"/>
                <w:szCs w:val="16"/>
              </w:rPr>
              <w:t>Self (</w:t>
            </w:r>
            <w:r w:rsidRPr="00E468F5">
              <w:rPr>
                <w:b/>
                <w:bCs/>
                <w:sz w:val="16"/>
                <w:szCs w:val="16"/>
                <w:rtl/>
              </w:rPr>
              <w:t>تقييم ذاتي</w:t>
            </w:r>
            <w:r w:rsidRPr="00E468F5">
              <w:rPr>
                <w:b/>
                <w:bCs/>
                <w:sz w:val="16"/>
                <w:szCs w:val="16"/>
              </w:rPr>
              <w:t xml:space="preserve">)    </w:t>
            </w:r>
            <w:r w:rsidRPr="00E468F5">
              <w:rPr>
                <w:b/>
                <w:bCs/>
                <w:sz w:val="16"/>
                <w:szCs w:val="16"/>
                <w:rtl/>
              </w:rPr>
              <w:t xml:space="preserve"> </w:t>
            </w:r>
            <w:r w:rsidRPr="00E468F5">
              <w:rPr>
                <w:b/>
                <w:bCs/>
                <w:sz w:val="16"/>
                <w:szCs w:val="16"/>
              </w:rPr>
              <w:t>Mentor</w:t>
            </w:r>
            <w:r w:rsidRPr="00E468F5">
              <w:rPr>
                <w:b/>
                <w:bCs/>
                <w:sz w:val="16"/>
                <w:szCs w:val="16"/>
                <w:rtl/>
              </w:rPr>
              <w:t xml:space="preserve"> </w:t>
            </w:r>
            <w:r w:rsidRPr="00E468F5">
              <w:rPr>
                <w:b/>
                <w:bCs/>
                <w:sz w:val="16"/>
                <w:szCs w:val="16"/>
              </w:rPr>
              <w:t>Teacher</w:t>
            </w:r>
            <w:r w:rsidRPr="00E468F5">
              <w:rPr>
                <w:b/>
                <w:bCs/>
                <w:sz w:val="16"/>
                <w:szCs w:val="16"/>
                <w:rtl/>
              </w:rPr>
              <w:t xml:space="preserve"> </w:t>
            </w:r>
            <w:r w:rsidRPr="00E468F5">
              <w:rPr>
                <w:b/>
                <w:bCs/>
                <w:sz w:val="16"/>
                <w:szCs w:val="16"/>
              </w:rPr>
              <w:t>(</w:t>
            </w:r>
            <w:r w:rsidRPr="00E468F5">
              <w:rPr>
                <w:b/>
                <w:bCs/>
                <w:sz w:val="16"/>
                <w:szCs w:val="16"/>
                <w:rtl/>
              </w:rPr>
              <w:t>المعلم المعاون</w:t>
            </w:r>
            <w:r w:rsidRPr="00E468F5">
              <w:rPr>
                <w:b/>
                <w:bCs/>
                <w:sz w:val="16"/>
                <w:szCs w:val="16"/>
              </w:rPr>
              <w:t>)</w:t>
            </w:r>
            <w:r w:rsidRPr="00E468F5">
              <w:rPr>
                <w:b/>
                <w:bCs/>
                <w:sz w:val="16"/>
                <w:szCs w:val="16"/>
                <w:rtl/>
              </w:rPr>
              <w:t xml:space="preserve"> </w:t>
            </w:r>
            <w:r w:rsidRPr="00E468F5">
              <w:rPr>
                <w:b/>
                <w:bCs/>
                <w:sz w:val="16"/>
                <w:szCs w:val="16"/>
              </w:rPr>
              <w:t xml:space="preserve">      College</w:t>
            </w:r>
            <w:r w:rsidRPr="00E468F5">
              <w:rPr>
                <w:b/>
                <w:bCs/>
                <w:sz w:val="16"/>
                <w:szCs w:val="16"/>
                <w:rtl/>
              </w:rPr>
              <w:t xml:space="preserve"> </w:t>
            </w:r>
            <w:r w:rsidRPr="00E468F5">
              <w:rPr>
                <w:b/>
                <w:bCs/>
                <w:sz w:val="16"/>
                <w:szCs w:val="16"/>
              </w:rPr>
              <w:t>Supervisor</w:t>
            </w:r>
            <w:r w:rsidRPr="00E468F5">
              <w:rPr>
                <w:b/>
                <w:bCs/>
                <w:sz w:val="16"/>
                <w:szCs w:val="16"/>
                <w:rtl/>
              </w:rPr>
              <w:t xml:space="preserve"> </w:t>
            </w:r>
            <w:r w:rsidRPr="00E468F5">
              <w:rPr>
                <w:b/>
                <w:bCs/>
                <w:sz w:val="16"/>
                <w:szCs w:val="16"/>
              </w:rPr>
              <w:t>(</w:t>
            </w:r>
            <w:r w:rsidRPr="00E468F5">
              <w:rPr>
                <w:b/>
                <w:bCs/>
                <w:sz w:val="16"/>
                <w:szCs w:val="16"/>
                <w:rtl/>
              </w:rPr>
              <w:t>مشرف الكلية</w:t>
            </w:r>
            <w:r w:rsidRPr="00E468F5">
              <w:rPr>
                <w:b/>
                <w:bCs/>
                <w:sz w:val="16"/>
                <w:szCs w:val="16"/>
              </w:rPr>
              <w:t>)</w:t>
            </w:r>
          </w:p>
        </w:tc>
      </w:tr>
      <w:tr w:rsidR="00FF229A" w:rsidRPr="00CD31FF" w14:paraId="0A6B3A52" w14:textId="77777777" w:rsidTr="00E468F5">
        <w:tblPrEx>
          <w:tblBorders>
            <w:top w:val="single" w:sz="4" w:space="0" w:color="A6A6A6"/>
            <w:left w:val="single" w:sz="4" w:space="0" w:color="A6A6A6"/>
            <w:bottom w:val="single" w:sz="4" w:space="0" w:color="A6A6A6"/>
            <w:right w:val="single" w:sz="4" w:space="0" w:color="A6A6A6"/>
            <w:insideH w:val="single" w:sz="6" w:space="0" w:color="A6A6A6"/>
            <w:insideV w:val="single" w:sz="6" w:space="0" w:color="A6A6A6"/>
          </w:tblBorders>
        </w:tblPrEx>
        <w:tc>
          <w:tcPr>
            <w:tcW w:w="1943" w:type="pct"/>
            <w:gridSpan w:val="2"/>
          </w:tcPr>
          <w:p w14:paraId="56B25B5B" w14:textId="08DB45C6" w:rsidR="00FF229A" w:rsidRPr="00CD31FF" w:rsidRDefault="00FF229A" w:rsidP="007E5529">
            <w:pPr>
              <w:rPr>
                <w:b/>
                <w:bCs/>
              </w:rPr>
            </w:pPr>
            <w:r w:rsidRPr="00CD31FF">
              <w:rPr>
                <w:b/>
                <w:bCs/>
              </w:rPr>
              <w:t>Mentor Teacher</w:t>
            </w:r>
            <w:r w:rsidRPr="00CD31FF">
              <w:rPr>
                <w:b/>
                <w:bCs/>
                <w:rtl/>
              </w:rPr>
              <w:t xml:space="preserve"> </w:t>
            </w:r>
            <w:r w:rsidRPr="00CD31FF">
              <w:rPr>
                <w:b/>
                <w:bCs/>
              </w:rPr>
              <w:t>(</w:t>
            </w:r>
            <w:r w:rsidRPr="00CD31FF">
              <w:rPr>
                <w:b/>
                <w:bCs/>
                <w:rtl/>
              </w:rPr>
              <w:t>المعلم المعاون</w:t>
            </w:r>
            <w:r w:rsidRPr="00CD31FF">
              <w:rPr>
                <w:b/>
                <w:bCs/>
              </w:rPr>
              <w:t>):</w:t>
            </w:r>
            <w:r w:rsidRPr="00CD31FF">
              <w:rPr>
                <w:b/>
                <w:bCs/>
                <w:rtl/>
              </w:rPr>
              <w:t xml:space="preserve"> </w:t>
            </w:r>
          </w:p>
        </w:tc>
        <w:tc>
          <w:tcPr>
            <w:tcW w:w="3057" w:type="pct"/>
            <w:gridSpan w:val="2"/>
          </w:tcPr>
          <w:p w14:paraId="1367A680" w14:textId="77777777" w:rsidR="00FF229A" w:rsidRPr="00CD31FF" w:rsidRDefault="00FF229A" w:rsidP="00E468F5">
            <w:pPr>
              <w:jc w:val="both"/>
              <w:rPr>
                <w:b/>
                <w:bCs/>
              </w:rPr>
            </w:pPr>
            <w:r w:rsidRPr="00CD31FF">
              <w:rPr>
                <w:b/>
                <w:bCs/>
              </w:rPr>
              <w:t>College Supervisor</w:t>
            </w:r>
            <w:r w:rsidRPr="00CD31FF">
              <w:rPr>
                <w:b/>
                <w:bCs/>
                <w:rtl/>
              </w:rPr>
              <w:t xml:space="preserve"> </w:t>
            </w:r>
            <w:r w:rsidRPr="00CD31FF">
              <w:rPr>
                <w:b/>
                <w:bCs/>
              </w:rPr>
              <w:t>(</w:t>
            </w:r>
            <w:r w:rsidRPr="00CD31FF">
              <w:rPr>
                <w:b/>
                <w:bCs/>
                <w:rtl/>
              </w:rPr>
              <w:t>مشرف الكلية</w:t>
            </w:r>
            <w:r w:rsidRPr="00CD31FF">
              <w:rPr>
                <w:b/>
                <w:bCs/>
              </w:rPr>
              <w:t>):</w:t>
            </w:r>
            <w:r w:rsidRPr="00CD31FF">
              <w:rPr>
                <w:b/>
                <w:bCs/>
                <w:rtl/>
              </w:rPr>
              <w:t xml:space="preserve"> </w:t>
            </w:r>
          </w:p>
        </w:tc>
      </w:tr>
      <w:tr w:rsidR="00FF229A" w:rsidRPr="00CD31FF" w14:paraId="56DF088A" w14:textId="77777777" w:rsidTr="00E468F5">
        <w:trPr>
          <w:trHeight w:val="499"/>
        </w:trPr>
        <w:tc>
          <w:tcPr>
            <w:tcW w:w="1149" w:type="pct"/>
          </w:tcPr>
          <w:p w14:paraId="4EA909A5" w14:textId="77777777" w:rsidR="00FF229A" w:rsidRPr="00CD31FF" w:rsidRDefault="00FF229A" w:rsidP="00E468F5">
            <w:pPr>
              <w:rPr>
                <w:b/>
                <w:bCs/>
              </w:rPr>
            </w:pPr>
            <w:r w:rsidRPr="00CD31FF">
              <w:rPr>
                <w:b/>
                <w:bCs/>
              </w:rPr>
              <w:t>Subject</w:t>
            </w:r>
            <w:r w:rsidRPr="00CD31FF">
              <w:rPr>
                <w:b/>
                <w:bCs/>
                <w:rtl/>
              </w:rPr>
              <w:t xml:space="preserve"> </w:t>
            </w:r>
            <w:r w:rsidRPr="00CD31FF">
              <w:rPr>
                <w:b/>
                <w:bCs/>
              </w:rPr>
              <w:t>(</w:t>
            </w:r>
            <w:r w:rsidRPr="00CD31FF">
              <w:rPr>
                <w:b/>
                <w:bCs/>
                <w:rtl/>
              </w:rPr>
              <w:t>المادة</w:t>
            </w:r>
            <w:r w:rsidRPr="00CD31FF">
              <w:rPr>
                <w:b/>
                <w:bCs/>
              </w:rPr>
              <w:t>):</w:t>
            </w:r>
            <w:r w:rsidRPr="00CD31FF">
              <w:rPr>
                <w:b/>
                <w:bCs/>
                <w:rtl/>
              </w:rPr>
              <w:t xml:space="preserve"> </w:t>
            </w:r>
          </w:p>
        </w:tc>
        <w:tc>
          <w:tcPr>
            <w:tcW w:w="794" w:type="pct"/>
          </w:tcPr>
          <w:p w14:paraId="45E3DF13" w14:textId="77777777" w:rsidR="00FF229A" w:rsidRPr="00CD31FF" w:rsidRDefault="00FF229A" w:rsidP="00E468F5">
            <w:pPr>
              <w:rPr>
                <w:b/>
                <w:bCs/>
              </w:rPr>
            </w:pPr>
            <w:r w:rsidRPr="00CD31FF">
              <w:rPr>
                <w:b/>
                <w:bCs/>
              </w:rPr>
              <w:t>Grade</w:t>
            </w:r>
            <w:r w:rsidRPr="00CD31FF">
              <w:rPr>
                <w:b/>
                <w:bCs/>
                <w:rtl/>
              </w:rPr>
              <w:t xml:space="preserve"> </w:t>
            </w:r>
            <w:r w:rsidRPr="00CD31FF">
              <w:rPr>
                <w:b/>
                <w:bCs/>
              </w:rPr>
              <w:t>(</w:t>
            </w:r>
            <w:r w:rsidRPr="00CD31FF">
              <w:rPr>
                <w:b/>
                <w:bCs/>
                <w:rtl/>
              </w:rPr>
              <w:t>الصف</w:t>
            </w:r>
            <w:r w:rsidRPr="00CD31FF">
              <w:rPr>
                <w:b/>
                <w:bCs/>
              </w:rPr>
              <w:t>):</w:t>
            </w:r>
            <w:r w:rsidRPr="00CD31FF">
              <w:rPr>
                <w:b/>
                <w:bCs/>
                <w:rtl/>
              </w:rPr>
              <w:t xml:space="preserve"> </w:t>
            </w:r>
          </w:p>
        </w:tc>
        <w:tc>
          <w:tcPr>
            <w:tcW w:w="1528" w:type="pct"/>
          </w:tcPr>
          <w:p w14:paraId="51F1B777" w14:textId="77777777" w:rsidR="00FF229A" w:rsidRPr="00CD31FF" w:rsidRDefault="00FF229A" w:rsidP="00E468F5">
            <w:pPr>
              <w:rPr>
                <w:b/>
                <w:bCs/>
              </w:rPr>
            </w:pPr>
            <w:r w:rsidRPr="00CD31FF">
              <w:rPr>
                <w:b/>
                <w:bCs/>
              </w:rPr>
              <w:t>Date</w:t>
            </w:r>
            <w:r w:rsidRPr="00CD31FF">
              <w:rPr>
                <w:b/>
                <w:bCs/>
                <w:rtl/>
              </w:rPr>
              <w:t xml:space="preserve"> </w:t>
            </w:r>
            <w:r w:rsidRPr="00CD31FF">
              <w:rPr>
                <w:b/>
                <w:bCs/>
              </w:rPr>
              <w:t>(</w:t>
            </w:r>
            <w:r w:rsidRPr="00CD31FF">
              <w:rPr>
                <w:b/>
                <w:bCs/>
                <w:rtl/>
              </w:rPr>
              <w:t>التاريخ</w:t>
            </w:r>
            <w:r w:rsidRPr="00CD31FF">
              <w:rPr>
                <w:b/>
                <w:bCs/>
              </w:rPr>
              <w:t>):</w:t>
            </w:r>
            <w:r w:rsidRPr="00CD31FF">
              <w:rPr>
                <w:b/>
                <w:bCs/>
                <w:rtl/>
              </w:rPr>
              <w:t xml:space="preserve"> </w:t>
            </w:r>
          </w:p>
        </w:tc>
        <w:tc>
          <w:tcPr>
            <w:tcW w:w="1529" w:type="pct"/>
          </w:tcPr>
          <w:p w14:paraId="411828B9" w14:textId="77777777" w:rsidR="00FF229A" w:rsidRPr="00CD31FF" w:rsidRDefault="00FF229A" w:rsidP="00E468F5">
            <w:pPr>
              <w:rPr>
                <w:b/>
                <w:bCs/>
              </w:rPr>
            </w:pPr>
            <w:r w:rsidRPr="00CD31FF">
              <w:rPr>
                <w:b/>
                <w:bCs/>
              </w:rPr>
              <w:t>Total score (</w:t>
            </w:r>
            <w:r w:rsidRPr="00CD31FF">
              <w:rPr>
                <w:b/>
                <w:bCs/>
                <w:rtl/>
              </w:rPr>
              <w:t>الدرجة النهائية</w:t>
            </w:r>
            <w:r w:rsidRPr="00CD31FF">
              <w:rPr>
                <w:b/>
                <w:bCs/>
              </w:rPr>
              <w:t>):</w:t>
            </w:r>
            <w:r w:rsidRPr="00CD31FF">
              <w:rPr>
                <w:b/>
                <w:bCs/>
                <w:rtl/>
              </w:rPr>
              <w:t xml:space="preserve"> </w:t>
            </w:r>
          </w:p>
        </w:tc>
      </w:tr>
    </w:tbl>
    <w:p w14:paraId="45576CFA" w14:textId="77777777" w:rsidR="00FF229A" w:rsidRPr="00CD31FF" w:rsidRDefault="00FF229A" w:rsidP="00FF229A">
      <w:pPr>
        <w:rPr>
          <w:i/>
        </w:rPr>
      </w:pPr>
      <w:r w:rsidRPr="00CD31FF">
        <w:rPr>
          <w:b/>
          <w:bCs/>
          <w:rtl/>
          <w:lang w:bidi="ar-EG"/>
        </w:rPr>
        <w:t xml:space="preserve"> </w:t>
      </w:r>
      <w:r w:rsidRPr="00CD31FF">
        <w:rPr>
          <w:i/>
        </w:rPr>
        <w:t xml:space="preserve">Important: Please note that successful completion of the clinical experience requires that a candidate score at satisfactory level ((3.0) or above on at least 7 of the 8 unit learning outcomes. If by mid-term a candidate is not at this level, a remediation plan must be filed. </w:t>
      </w:r>
    </w:p>
    <w:p w14:paraId="45FC7A4D" w14:textId="77777777" w:rsidR="00FF229A" w:rsidRPr="00CD31FF" w:rsidRDefault="00FF229A" w:rsidP="00FF229A">
      <w:pPr>
        <w:bidi/>
        <w:spacing w:line="360" w:lineRule="auto"/>
        <w:outlineLvl w:val="0"/>
        <w:rPr>
          <w:b/>
          <w:bCs/>
          <w:i/>
        </w:rPr>
      </w:pPr>
    </w:p>
    <w:p w14:paraId="01ECC0C1" w14:textId="77777777" w:rsidR="00FF229A" w:rsidRPr="00CD31FF" w:rsidRDefault="00FF229A" w:rsidP="00FF229A">
      <w:pPr>
        <w:bidi/>
        <w:jc w:val="both"/>
        <w:rPr>
          <w:sz w:val="20"/>
          <w:szCs w:val="20"/>
          <w:rtl/>
        </w:rPr>
      </w:pPr>
      <w:r w:rsidRPr="00CD31FF">
        <w:rPr>
          <w:sz w:val="20"/>
          <w:szCs w:val="20"/>
          <w:rtl/>
        </w:rPr>
        <w:t xml:space="preserve">هام جداً: يرجى ملاحظة أن الانتهاء من التدريب الميداني بنجاح يتطلب أن يحقق الطالب المتدرب درجة مقبولة ( 3.0 فأكثر) في 7 على الأقل من 8 لمخرجات تعلم الكلية. وإذا حقق الطالب مستوى أقل من ذلك في التقييم النصفي؛ فيجب أن يكون هناك خطة علاجية قد تم صياغتها وتنفيذها، وترفق مع هذا النموذج.  </w:t>
      </w:r>
    </w:p>
    <w:p w14:paraId="72AB6B5A" w14:textId="77777777" w:rsidR="00FF229A" w:rsidRPr="00CD31FF" w:rsidRDefault="00FF229A" w:rsidP="00FF229A">
      <w:pPr>
        <w:rPr>
          <w:rtl/>
        </w:rPr>
      </w:pPr>
    </w:p>
    <w:p w14:paraId="3542413A" w14:textId="77777777" w:rsidR="00FF229A" w:rsidRPr="00CD31FF" w:rsidRDefault="00FF229A" w:rsidP="00FF229A">
      <w:pPr>
        <w:rPr>
          <w:bCs/>
          <w:rtl/>
        </w:rPr>
      </w:pPr>
      <w:r w:rsidRPr="00CD31FF">
        <w:rPr>
          <w:b/>
          <w:bCs/>
        </w:rPr>
        <w:t xml:space="preserve">Instructions: </w:t>
      </w:r>
      <w:r w:rsidRPr="00CD31FF">
        <w:rPr>
          <w:bCs/>
        </w:rPr>
        <w:t xml:space="preserve">Please mark the number that matches your observation for that item. Add the points together for a total score. A conversion tool is available to calculate percentages from the raw </w:t>
      </w:r>
    </w:p>
    <w:p w14:paraId="641D85D4" w14:textId="77777777" w:rsidR="00C21641" w:rsidRPr="00CD31FF" w:rsidRDefault="00C21641" w:rsidP="00C21641">
      <w:pPr>
        <w:tabs>
          <w:tab w:val="left" w:pos="1800"/>
          <w:tab w:val="left" w:pos="5040"/>
        </w:tabs>
        <w:rPr>
          <w:sz w:val="20"/>
        </w:rPr>
      </w:pPr>
      <w:r w:rsidRPr="00CD31FF">
        <w:rPr>
          <w:b/>
          <w:bCs/>
          <w:sz w:val="20"/>
          <w:szCs w:val="20"/>
        </w:rPr>
        <w:t>Rating scale:</w:t>
      </w:r>
      <w:r w:rsidRPr="00CD31FF">
        <w:rPr>
          <w:b/>
          <w:bCs/>
          <w:sz w:val="20"/>
          <w:szCs w:val="20"/>
        </w:rPr>
        <w:tab/>
      </w:r>
      <w:r w:rsidRPr="00CD31FF">
        <w:rPr>
          <w:sz w:val="20"/>
        </w:rPr>
        <w:t>4= target</w:t>
      </w:r>
      <w:r w:rsidRPr="00CD31FF">
        <w:rPr>
          <w:b/>
          <w:sz w:val="20"/>
        </w:rPr>
        <w:tab/>
      </w:r>
      <w:r w:rsidRPr="00CD31FF">
        <w:rPr>
          <w:sz w:val="20"/>
        </w:rPr>
        <w:t>2=needs improvement</w:t>
      </w:r>
    </w:p>
    <w:p w14:paraId="5BA40881" w14:textId="77777777" w:rsidR="00C21641" w:rsidRPr="00CD31FF" w:rsidRDefault="00C21641" w:rsidP="00C21641">
      <w:pPr>
        <w:tabs>
          <w:tab w:val="left" w:pos="1800"/>
          <w:tab w:val="left" w:pos="5040"/>
        </w:tabs>
        <w:ind w:firstLine="360"/>
        <w:rPr>
          <w:b/>
          <w:bCs/>
          <w:sz w:val="20"/>
          <w:szCs w:val="20"/>
        </w:rPr>
      </w:pPr>
      <w:r w:rsidRPr="00CD31FF">
        <w:rPr>
          <w:b/>
          <w:sz w:val="20"/>
        </w:rPr>
        <w:tab/>
      </w:r>
      <w:r w:rsidRPr="00CD31FF">
        <w:rPr>
          <w:sz w:val="20"/>
        </w:rPr>
        <w:t>3= satisfactory</w:t>
      </w:r>
      <w:r w:rsidRPr="00CD31FF">
        <w:rPr>
          <w:sz w:val="20"/>
        </w:rPr>
        <w:tab/>
        <w:t>1=unsatisfactory</w:t>
      </w:r>
    </w:p>
    <w:p w14:paraId="1B22B883" w14:textId="77777777" w:rsidR="00C21641" w:rsidRDefault="00C21641" w:rsidP="00C21641">
      <w:pPr>
        <w:bidi/>
        <w:rPr>
          <w:b/>
        </w:rPr>
      </w:pPr>
    </w:p>
    <w:p w14:paraId="5F181A69" w14:textId="77777777" w:rsidR="00C21641" w:rsidRDefault="00FF229A" w:rsidP="00C21641">
      <w:pPr>
        <w:bidi/>
        <w:rPr>
          <w:bCs/>
          <w:sz w:val="20"/>
          <w:szCs w:val="20"/>
        </w:rPr>
      </w:pPr>
      <w:r w:rsidRPr="00CD31FF">
        <w:rPr>
          <w:b/>
          <w:rtl/>
        </w:rPr>
        <w:t xml:space="preserve">التعليمات: </w:t>
      </w:r>
      <w:r w:rsidRPr="00CD31FF">
        <w:rPr>
          <w:rStyle w:val="hps"/>
          <w:rtl/>
        </w:rPr>
        <w:t>يرجى وضع علامة</w:t>
      </w:r>
      <w:r w:rsidRPr="00CD31FF">
        <w:rPr>
          <w:rtl/>
        </w:rPr>
        <w:t xml:space="preserve"> على </w:t>
      </w:r>
      <w:r w:rsidRPr="00CD31FF">
        <w:rPr>
          <w:rStyle w:val="hps"/>
          <w:rtl/>
        </w:rPr>
        <w:t>الرقم الذي</w:t>
      </w:r>
      <w:r w:rsidRPr="00CD31FF">
        <w:rPr>
          <w:rtl/>
        </w:rPr>
        <w:t xml:space="preserve"> </w:t>
      </w:r>
      <w:r w:rsidRPr="00CD31FF">
        <w:rPr>
          <w:rStyle w:val="hps"/>
          <w:rtl/>
        </w:rPr>
        <w:t>يطابق</w:t>
      </w:r>
      <w:r w:rsidRPr="00CD31FF">
        <w:rPr>
          <w:rtl/>
        </w:rPr>
        <w:t xml:space="preserve"> </w:t>
      </w:r>
      <w:r w:rsidRPr="00CD31FF">
        <w:rPr>
          <w:rStyle w:val="hps"/>
          <w:rtl/>
        </w:rPr>
        <w:t>ملاحظاتك حسب كل عبارة</w:t>
      </w:r>
      <w:r w:rsidR="00C21641" w:rsidRPr="00C21641">
        <w:rPr>
          <w:bCs/>
          <w:sz w:val="20"/>
          <w:szCs w:val="20"/>
          <w:rtl/>
        </w:rPr>
        <w:t xml:space="preserve"> </w:t>
      </w:r>
      <w:r w:rsidR="00C21641" w:rsidRPr="00CD31FF">
        <w:rPr>
          <w:bCs/>
          <w:sz w:val="20"/>
          <w:szCs w:val="20"/>
          <w:rtl/>
        </w:rPr>
        <w:t xml:space="preserve">مستخدماً مقياس التقدير :     </w:t>
      </w:r>
    </w:p>
    <w:p w14:paraId="6737B498" w14:textId="635A243A" w:rsidR="00C21641" w:rsidRPr="00CD31FF" w:rsidRDefault="00C21641" w:rsidP="00C21641">
      <w:pPr>
        <w:bidi/>
        <w:rPr>
          <w:bCs/>
          <w:sz w:val="20"/>
          <w:szCs w:val="20"/>
          <w:rtl/>
        </w:rPr>
      </w:pPr>
      <w:r w:rsidRPr="00CD31FF">
        <w:rPr>
          <w:bCs/>
          <w:sz w:val="20"/>
          <w:szCs w:val="20"/>
          <w:rtl/>
        </w:rPr>
        <w:t xml:space="preserve">    </w:t>
      </w:r>
      <w:r>
        <w:rPr>
          <w:bCs/>
          <w:sz w:val="20"/>
          <w:szCs w:val="20"/>
        </w:rPr>
        <w:tab/>
      </w:r>
      <w:r>
        <w:rPr>
          <w:bCs/>
          <w:sz w:val="20"/>
          <w:szCs w:val="20"/>
        </w:rPr>
        <w:tab/>
      </w:r>
      <w:r w:rsidRPr="00CD31FF">
        <w:rPr>
          <w:bCs/>
          <w:sz w:val="20"/>
          <w:szCs w:val="20"/>
          <w:rtl/>
        </w:rPr>
        <w:t xml:space="preserve">   4 = مستهدف               3 = مقبول   </w:t>
      </w:r>
      <w:r w:rsidRPr="00CD31FF">
        <w:rPr>
          <w:bCs/>
          <w:sz w:val="20"/>
          <w:szCs w:val="20"/>
          <w:rtl/>
        </w:rPr>
        <w:tab/>
        <w:t xml:space="preserve"> 2 = يحتاج الى تحسين  </w:t>
      </w:r>
      <w:r w:rsidRPr="00CD31FF">
        <w:rPr>
          <w:bCs/>
          <w:sz w:val="20"/>
          <w:szCs w:val="20"/>
          <w:rtl/>
        </w:rPr>
        <w:tab/>
        <w:t xml:space="preserve">  1 = غير مقبول </w:t>
      </w:r>
    </w:p>
    <w:p w14:paraId="49CD1D45" w14:textId="142CAE33" w:rsidR="00FF229A" w:rsidRDefault="00C21641" w:rsidP="00C21641">
      <w:pPr>
        <w:bidi/>
        <w:rPr>
          <w:b/>
        </w:rPr>
      </w:pPr>
      <w:r w:rsidRPr="00CD31FF">
        <w:rPr>
          <w:bCs/>
          <w:sz w:val="20"/>
          <w:szCs w:val="20"/>
          <w:rtl/>
        </w:rPr>
        <w:t xml:space="preserve"> </w:t>
      </w:r>
      <w:r>
        <w:rPr>
          <w:bCs/>
          <w:sz w:val="20"/>
          <w:szCs w:val="20"/>
        </w:rPr>
        <w:t xml:space="preserve">  </w:t>
      </w:r>
      <w:r w:rsidR="00FF229A" w:rsidRPr="00CD31FF">
        <w:rPr>
          <w:b/>
          <w:rtl/>
        </w:rPr>
        <w:t xml:space="preserve"> </w:t>
      </w:r>
      <w:r>
        <w:rPr>
          <w:b/>
        </w:rPr>
        <w:t xml:space="preserve">        </w:t>
      </w:r>
      <w:r w:rsidR="00FF229A" w:rsidRPr="00CD31FF">
        <w:rPr>
          <w:b/>
          <w:rtl/>
        </w:rPr>
        <w:t>ثم اجمع نقاط التقييم مع بعضها للحصول على الدرجة الكلية. وتتوفر طريقة لتحويل الدرجة الخام الى نسبة مئوية.</w:t>
      </w:r>
    </w:p>
    <w:p w14:paraId="112387F0" w14:textId="77777777" w:rsidR="00C21641" w:rsidRPr="00CD31FF" w:rsidRDefault="00C21641" w:rsidP="00C21641">
      <w:pPr>
        <w:bidi/>
        <w:rPr>
          <w:b/>
          <w:rtl/>
        </w:rPr>
      </w:pPr>
    </w:p>
    <w:p w14:paraId="7A3DE6FE" w14:textId="77777777" w:rsidR="00FF229A" w:rsidRPr="00CD31FF" w:rsidRDefault="00FF229A" w:rsidP="00FF229A">
      <w:pPr>
        <w:tabs>
          <w:tab w:val="left" w:pos="1800"/>
          <w:tab w:val="left" w:pos="5040"/>
        </w:tabs>
        <w:rPr>
          <w:b/>
          <w:bCs/>
          <w:rtl/>
        </w:rPr>
      </w:pPr>
    </w:p>
    <w:p w14:paraId="33D3A811" w14:textId="77777777" w:rsidR="00FF229A" w:rsidRPr="00CD31FF" w:rsidRDefault="00FF229A" w:rsidP="00FF229A">
      <w:pPr>
        <w:tabs>
          <w:tab w:val="left" w:pos="1800"/>
          <w:tab w:val="left" w:pos="5040"/>
        </w:tabs>
        <w:jc w:val="center"/>
        <w:rPr>
          <w:sz w:val="28"/>
          <w:szCs w:val="28"/>
        </w:rPr>
      </w:pPr>
      <w:r w:rsidRPr="00CD31FF">
        <w:rPr>
          <w:b/>
          <w:bCs/>
          <w:sz w:val="28"/>
          <w:szCs w:val="28"/>
        </w:rPr>
        <w:br w:type="page"/>
      </w:r>
      <w:r w:rsidRPr="00CD31FF">
        <w:rPr>
          <w:b/>
          <w:bCs/>
          <w:sz w:val="28"/>
          <w:szCs w:val="28"/>
        </w:rPr>
        <w:lastRenderedPageBreak/>
        <w:t xml:space="preserve">Part I: </w:t>
      </w:r>
      <w:r w:rsidRPr="00CD31FF">
        <w:rPr>
          <w:bCs/>
          <w:sz w:val="28"/>
          <w:szCs w:val="28"/>
        </w:rPr>
        <w:t>Classroom Performance</w:t>
      </w:r>
      <w:r w:rsidRPr="00CD31FF">
        <w:rPr>
          <w:b/>
          <w:bCs/>
          <w:sz w:val="28"/>
          <w:szCs w:val="28"/>
        </w:rPr>
        <w:t xml:space="preserve"> </w:t>
      </w:r>
      <w:r w:rsidRPr="00CD31FF">
        <w:rPr>
          <w:sz w:val="28"/>
          <w:szCs w:val="28"/>
        </w:rPr>
        <w:t>(</w:t>
      </w:r>
      <w:r w:rsidRPr="00CD31FF">
        <w:rPr>
          <w:sz w:val="28"/>
          <w:szCs w:val="28"/>
          <w:rtl/>
        </w:rPr>
        <w:t>الأداء الصّفي</w:t>
      </w:r>
      <w:r w:rsidRPr="00CD31FF">
        <w:rPr>
          <w:sz w:val="28"/>
          <w:szCs w:val="28"/>
        </w:rPr>
        <w:t>)</w:t>
      </w:r>
    </w:p>
    <w:tbl>
      <w:tblPr>
        <w:tblW w:w="4828"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319"/>
        <w:gridCol w:w="382"/>
        <w:gridCol w:w="382"/>
        <w:gridCol w:w="382"/>
        <w:gridCol w:w="382"/>
        <w:gridCol w:w="2423"/>
      </w:tblGrid>
      <w:tr w:rsidR="00FF229A" w:rsidRPr="00CD31FF" w14:paraId="0539DE8B" w14:textId="77777777" w:rsidTr="00E468F5">
        <w:tc>
          <w:tcPr>
            <w:tcW w:w="5000" w:type="pct"/>
            <w:gridSpan w:val="6"/>
            <w:shd w:val="clear" w:color="auto" w:fill="auto"/>
          </w:tcPr>
          <w:p w14:paraId="59E36F83" w14:textId="0B01D063" w:rsidR="00FF229A" w:rsidRPr="00CD31FF" w:rsidRDefault="00FF229A" w:rsidP="00C21641">
            <w:pPr>
              <w:tabs>
                <w:tab w:val="right" w:pos="14300"/>
              </w:tabs>
              <w:rPr>
                <w:bCs/>
              </w:rPr>
            </w:pPr>
            <w:r w:rsidRPr="00CD31FF">
              <w:rPr>
                <w:b/>
                <w:bCs/>
                <w:sz w:val="20"/>
                <w:szCs w:val="20"/>
              </w:rPr>
              <w:t>National Professional Standards: 1-9</w:t>
            </w:r>
            <w:r w:rsidRPr="00CD31FF">
              <w:rPr>
                <w:b/>
                <w:bCs/>
              </w:rPr>
              <w:t xml:space="preserve">      </w:t>
            </w:r>
            <w:r w:rsidR="00C21641">
              <w:rPr>
                <w:b/>
                <w:bCs/>
              </w:rPr>
              <w:t xml:space="preserve">                             </w:t>
            </w:r>
            <w:r w:rsidRPr="00CD31FF">
              <w:rPr>
                <w:b/>
                <w:bCs/>
              </w:rPr>
              <w:t xml:space="preserve">                                    </w:t>
            </w:r>
            <w:r w:rsidRPr="00CD31FF">
              <w:rPr>
                <w:b/>
                <w:bCs/>
                <w:rtl/>
              </w:rPr>
              <w:t xml:space="preserve">المعايير المهنية من 1-9  </w:t>
            </w:r>
          </w:p>
        </w:tc>
      </w:tr>
      <w:tr w:rsidR="00FF229A" w:rsidRPr="00CD31FF" w14:paraId="64D3C5BB" w14:textId="77777777" w:rsidTr="00E468F5">
        <w:tc>
          <w:tcPr>
            <w:tcW w:w="5000" w:type="pct"/>
            <w:gridSpan w:val="6"/>
            <w:shd w:val="clear" w:color="auto" w:fill="auto"/>
          </w:tcPr>
          <w:p w14:paraId="181B27D5" w14:textId="5FA42833" w:rsidR="00FF229A" w:rsidRPr="00CD31FF" w:rsidRDefault="00FF229A" w:rsidP="00E468F5">
            <w:pPr>
              <w:tabs>
                <w:tab w:val="left" w:pos="540"/>
                <w:tab w:val="right" w:pos="14490"/>
              </w:tabs>
              <w:ind w:left="540" w:hanging="540"/>
              <w:rPr>
                <w:bCs/>
              </w:rPr>
            </w:pPr>
            <w:r w:rsidRPr="00CD31FF">
              <w:rPr>
                <w:b/>
                <w:sz w:val="20"/>
                <w:szCs w:val="20"/>
              </w:rPr>
              <w:t>LESSON PLANNING AND MATERIALS</w:t>
            </w:r>
            <w:r w:rsidRPr="00CD31FF">
              <w:rPr>
                <w:bCs/>
              </w:rPr>
              <w:t xml:space="preserve">              </w:t>
            </w:r>
            <w:r w:rsidR="00C21641">
              <w:rPr>
                <w:bCs/>
              </w:rPr>
              <w:t xml:space="preserve">                                  </w:t>
            </w:r>
            <w:r w:rsidRPr="00CD31FF">
              <w:rPr>
                <w:bCs/>
              </w:rPr>
              <w:t xml:space="preserve">     </w:t>
            </w:r>
            <w:r w:rsidRPr="00CD31FF">
              <w:rPr>
                <w:bCs/>
                <w:rtl/>
                <w:lang w:bidi="ar-QA"/>
              </w:rPr>
              <w:t xml:space="preserve">التخطيط </w:t>
            </w:r>
            <w:proofErr w:type="spellStart"/>
            <w:r w:rsidRPr="00CD31FF">
              <w:rPr>
                <w:bCs/>
                <w:rtl/>
                <w:lang w:bidi="ar-QA"/>
              </w:rPr>
              <w:t>لل</w:t>
            </w:r>
            <w:proofErr w:type="spellEnd"/>
            <w:r w:rsidRPr="00CD31FF">
              <w:rPr>
                <w:bCs/>
                <w:rtl/>
              </w:rPr>
              <w:t>درس والمواد التعليمية</w:t>
            </w:r>
          </w:p>
        </w:tc>
      </w:tr>
      <w:tr w:rsidR="00FF229A" w:rsidRPr="00CD31FF" w14:paraId="321F09BA" w14:textId="77777777" w:rsidTr="00E468F5">
        <w:tc>
          <w:tcPr>
            <w:tcW w:w="5000" w:type="pct"/>
            <w:gridSpan w:val="6"/>
            <w:shd w:val="clear" w:color="auto" w:fill="auto"/>
          </w:tcPr>
          <w:p w14:paraId="2B558F58" w14:textId="77777777" w:rsidR="00FF229A" w:rsidRPr="00CD31FF" w:rsidRDefault="00FF229A" w:rsidP="00E468F5">
            <w:pPr>
              <w:ind w:left="360" w:hanging="360"/>
              <w:jc w:val="both"/>
              <w:rPr>
                <w:bCs/>
              </w:rPr>
            </w:pPr>
            <w:r w:rsidRPr="00CD31FF">
              <w:rPr>
                <w:bCs/>
              </w:rPr>
              <w:t xml:space="preserve">1. </w:t>
            </w:r>
            <w:r w:rsidRPr="00CD31FF">
              <w:rPr>
                <w:bCs/>
              </w:rPr>
              <w:tab/>
              <w:t>Innovative and flexible learning experiences are structured for individuals and group of students. (Evaluate on written lesson plan.)</w:t>
            </w:r>
          </w:p>
          <w:p w14:paraId="0C68F8D7" w14:textId="77777777" w:rsidR="00FF229A" w:rsidRPr="00CD31FF" w:rsidRDefault="00FF229A" w:rsidP="00E468F5">
            <w:pPr>
              <w:bidi/>
              <w:ind w:left="360" w:hanging="360"/>
              <w:jc w:val="both"/>
              <w:rPr>
                <w:bCs/>
              </w:rPr>
            </w:pPr>
            <w:r w:rsidRPr="00CD31FF">
              <w:rPr>
                <w:bCs/>
              </w:rPr>
              <w:t xml:space="preserve">       </w:t>
            </w:r>
            <w:r w:rsidRPr="00CD31FF">
              <w:rPr>
                <w:b/>
                <w:rtl/>
              </w:rPr>
              <w:t xml:space="preserve">1. </w:t>
            </w:r>
            <w:r w:rsidRPr="00CD31FF">
              <w:rPr>
                <w:rtl/>
                <w:lang w:val="de-DE" w:bidi="ar-EG"/>
              </w:rPr>
              <w:t xml:space="preserve">يصمم خبرات تعليمية مبتكرة ومرنة للأفراد ولمجموعة من الطلاب. (قَيم </w:t>
            </w:r>
            <w:r w:rsidRPr="00CD31FF">
              <w:rPr>
                <w:rtl/>
                <w:lang w:val="de-DE"/>
              </w:rPr>
              <w:t xml:space="preserve">بناءً على </w:t>
            </w:r>
            <w:r w:rsidRPr="00CD31FF">
              <w:rPr>
                <w:rtl/>
                <w:lang w:val="de-DE" w:bidi="ar-EG"/>
              </w:rPr>
              <w:t>خطة الدرس المكتوبة).</w:t>
            </w:r>
          </w:p>
        </w:tc>
      </w:tr>
      <w:tr w:rsidR="00FF229A" w:rsidRPr="00CD31FF" w14:paraId="7D8C48E5" w14:textId="77777777" w:rsidTr="00E468F5">
        <w:trPr>
          <w:trHeight w:val="611"/>
        </w:trPr>
        <w:tc>
          <w:tcPr>
            <w:tcW w:w="5000" w:type="pct"/>
            <w:gridSpan w:val="6"/>
          </w:tcPr>
          <w:p w14:paraId="6BC4F232" w14:textId="77777777" w:rsidR="00FF229A" w:rsidRPr="00CD31FF" w:rsidRDefault="00FF229A" w:rsidP="00E468F5">
            <w:pPr>
              <w:tabs>
                <w:tab w:val="left" w:pos="2040"/>
              </w:tabs>
              <w:jc w:val="right"/>
              <w:rPr>
                <w:bCs/>
              </w:rPr>
            </w:pPr>
            <w:r w:rsidRPr="00CD31FF">
              <w:rPr>
                <w:bCs/>
              </w:rPr>
              <w:t xml:space="preserve">Evidence </w:t>
            </w:r>
            <w:r w:rsidRPr="00CD31FF">
              <w:rPr>
                <w:b/>
                <w:rtl/>
              </w:rPr>
              <w:t>الدّليل</w:t>
            </w:r>
          </w:p>
        </w:tc>
      </w:tr>
      <w:tr w:rsidR="00FF229A" w:rsidRPr="00CD31FF" w14:paraId="1FA10CFE" w14:textId="77777777" w:rsidTr="00E468F5">
        <w:trPr>
          <w:trHeight w:val="890"/>
        </w:trPr>
        <w:tc>
          <w:tcPr>
            <w:tcW w:w="2869" w:type="pct"/>
          </w:tcPr>
          <w:p w14:paraId="09D56637" w14:textId="77777777" w:rsidR="00FF229A" w:rsidRPr="00CD31FF" w:rsidRDefault="00FF229A" w:rsidP="00E468F5">
            <w:pPr>
              <w:tabs>
                <w:tab w:val="left" w:pos="720"/>
                <w:tab w:val="right" w:pos="6300"/>
              </w:tabs>
              <w:ind w:left="720" w:hanging="450"/>
            </w:pPr>
            <w:r w:rsidRPr="00CD31FF">
              <w:t>1.1</w:t>
            </w:r>
            <w:r w:rsidRPr="00CD31FF">
              <w:tab/>
              <w:t>Identifies learning goals in Curriculum Standards and school-based curricula or IEP.</w:t>
            </w:r>
            <w:r w:rsidRPr="00CD31FF">
              <w:tab/>
            </w:r>
          </w:p>
          <w:p w14:paraId="5ABF0A8B" w14:textId="5F9BDAFA" w:rsidR="00FF229A" w:rsidRPr="00CD31FF" w:rsidRDefault="00FF229A" w:rsidP="007E5529">
            <w:pPr>
              <w:tabs>
                <w:tab w:val="right" w:pos="6300"/>
              </w:tabs>
              <w:ind w:left="540" w:hanging="360"/>
              <w:jc w:val="right"/>
            </w:pPr>
            <w:r w:rsidRPr="00CD31FF">
              <w:rPr>
                <w:rtl/>
                <w:lang w:val="de-DE" w:bidi="ar-EG"/>
              </w:rPr>
              <w:t xml:space="preserve">         يحدد الأهداف التعليمية لمعايير المنهاج والمقررات التعليمية المرتبطة بالمدرسة أو </w:t>
            </w:r>
            <w:r w:rsidR="007E5529">
              <w:rPr>
                <w:rFonts w:hint="cs"/>
                <w:rtl/>
                <w:lang w:val="de-DE" w:bidi="ar-QA"/>
              </w:rPr>
              <w:t>الخطة التربوية الفردية</w:t>
            </w:r>
            <w:r w:rsidRPr="00CD31FF">
              <w:rPr>
                <w:rtl/>
                <w:lang w:val="de-DE" w:bidi="ar-EG"/>
              </w:rPr>
              <w:t>.</w:t>
            </w:r>
          </w:p>
        </w:tc>
        <w:tc>
          <w:tcPr>
            <w:tcW w:w="206" w:type="pct"/>
            <w:vAlign w:val="center"/>
          </w:tcPr>
          <w:p w14:paraId="6E046A08" w14:textId="77777777" w:rsidR="00FF229A" w:rsidRPr="00CD31FF" w:rsidRDefault="00FF229A" w:rsidP="00E468F5">
            <w:pPr>
              <w:tabs>
                <w:tab w:val="left" w:pos="2040"/>
              </w:tabs>
              <w:jc w:val="center"/>
            </w:pPr>
            <w:r w:rsidRPr="00CD31FF">
              <w:t>1</w:t>
            </w:r>
          </w:p>
        </w:tc>
        <w:tc>
          <w:tcPr>
            <w:tcW w:w="206" w:type="pct"/>
            <w:vAlign w:val="center"/>
          </w:tcPr>
          <w:p w14:paraId="3A64B88E" w14:textId="77777777" w:rsidR="00FF229A" w:rsidRPr="00CD31FF" w:rsidRDefault="00FF229A" w:rsidP="00E468F5">
            <w:pPr>
              <w:tabs>
                <w:tab w:val="left" w:pos="2040"/>
              </w:tabs>
              <w:jc w:val="center"/>
            </w:pPr>
            <w:r w:rsidRPr="00CD31FF">
              <w:t>2</w:t>
            </w:r>
          </w:p>
        </w:tc>
        <w:tc>
          <w:tcPr>
            <w:tcW w:w="206" w:type="pct"/>
            <w:vAlign w:val="center"/>
          </w:tcPr>
          <w:p w14:paraId="4508FEF8" w14:textId="77777777" w:rsidR="00FF229A" w:rsidRPr="00CD31FF" w:rsidRDefault="00FF229A" w:rsidP="00E468F5">
            <w:pPr>
              <w:tabs>
                <w:tab w:val="left" w:pos="2040"/>
              </w:tabs>
              <w:jc w:val="center"/>
            </w:pPr>
            <w:r w:rsidRPr="00CD31FF">
              <w:t>3</w:t>
            </w:r>
          </w:p>
        </w:tc>
        <w:tc>
          <w:tcPr>
            <w:tcW w:w="206" w:type="pct"/>
            <w:vAlign w:val="center"/>
          </w:tcPr>
          <w:p w14:paraId="052A52B4" w14:textId="77777777" w:rsidR="00FF229A" w:rsidRPr="00CD31FF" w:rsidRDefault="00FF229A" w:rsidP="00E468F5">
            <w:pPr>
              <w:tabs>
                <w:tab w:val="left" w:pos="2040"/>
              </w:tabs>
              <w:jc w:val="center"/>
            </w:pPr>
            <w:r w:rsidRPr="00CD31FF">
              <w:t>4</w:t>
            </w:r>
          </w:p>
        </w:tc>
        <w:tc>
          <w:tcPr>
            <w:tcW w:w="1307" w:type="pct"/>
            <w:vAlign w:val="center"/>
          </w:tcPr>
          <w:p w14:paraId="43B3785D" w14:textId="77777777" w:rsidR="00FF229A" w:rsidRPr="00CD31FF" w:rsidRDefault="00FF229A" w:rsidP="00E468F5">
            <w:pPr>
              <w:tabs>
                <w:tab w:val="left" w:pos="2040"/>
              </w:tabs>
            </w:pPr>
          </w:p>
          <w:p w14:paraId="571D71BC" w14:textId="77777777" w:rsidR="00FF229A" w:rsidRPr="00CD31FF" w:rsidRDefault="00FF229A" w:rsidP="00E468F5">
            <w:pPr>
              <w:tabs>
                <w:tab w:val="left" w:pos="2040"/>
              </w:tabs>
              <w:jc w:val="center"/>
              <w:rPr>
                <w:bCs/>
                <w:rtl/>
              </w:rPr>
            </w:pPr>
          </w:p>
        </w:tc>
      </w:tr>
      <w:tr w:rsidR="00FF229A" w:rsidRPr="00CD31FF" w14:paraId="4707718C" w14:textId="77777777" w:rsidTr="00E468F5">
        <w:trPr>
          <w:trHeight w:val="575"/>
        </w:trPr>
        <w:tc>
          <w:tcPr>
            <w:tcW w:w="2869" w:type="pct"/>
          </w:tcPr>
          <w:p w14:paraId="007C41FF" w14:textId="77777777" w:rsidR="00FF229A" w:rsidRPr="00CD31FF" w:rsidRDefault="00FF229A" w:rsidP="00E468F5">
            <w:pPr>
              <w:tabs>
                <w:tab w:val="left" w:pos="720"/>
                <w:tab w:val="right" w:pos="6300"/>
              </w:tabs>
              <w:ind w:left="720" w:hanging="450"/>
            </w:pPr>
            <w:r w:rsidRPr="00CD31FF">
              <w:t>1.2</w:t>
            </w:r>
            <w:r w:rsidRPr="00CD31FF">
              <w:tab/>
              <w:t>Designs learning experiences suitable to students’ developmental level.</w:t>
            </w:r>
          </w:p>
          <w:p w14:paraId="39FC7F52" w14:textId="77777777" w:rsidR="00FF229A" w:rsidRPr="00CD31FF" w:rsidRDefault="00FF229A" w:rsidP="00E468F5">
            <w:pPr>
              <w:tabs>
                <w:tab w:val="right" w:pos="6300"/>
              </w:tabs>
              <w:ind w:left="540" w:hanging="360"/>
              <w:jc w:val="right"/>
            </w:pPr>
            <w:r w:rsidRPr="00CD31FF">
              <w:rPr>
                <w:rtl/>
                <w:lang w:val="de-DE" w:bidi="ar-EG"/>
              </w:rPr>
              <w:t xml:space="preserve">         يصمم خبرات تعليمية مناسبة لمستوى  تطور الطالب</w:t>
            </w:r>
            <w:r w:rsidRPr="00CD31FF">
              <w:rPr>
                <w:rtl/>
                <w:lang w:val="de-DE"/>
              </w:rPr>
              <w:t xml:space="preserve">.  </w:t>
            </w:r>
          </w:p>
        </w:tc>
        <w:tc>
          <w:tcPr>
            <w:tcW w:w="206" w:type="pct"/>
            <w:vAlign w:val="center"/>
          </w:tcPr>
          <w:p w14:paraId="26AD42A9" w14:textId="77777777" w:rsidR="00FF229A" w:rsidRPr="00CD31FF" w:rsidRDefault="00FF229A" w:rsidP="00E468F5">
            <w:pPr>
              <w:tabs>
                <w:tab w:val="left" w:pos="2040"/>
              </w:tabs>
              <w:jc w:val="center"/>
            </w:pPr>
            <w:r w:rsidRPr="00CD31FF">
              <w:t>1</w:t>
            </w:r>
          </w:p>
        </w:tc>
        <w:tc>
          <w:tcPr>
            <w:tcW w:w="206" w:type="pct"/>
            <w:vAlign w:val="center"/>
          </w:tcPr>
          <w:p w14:paraId="5FE3127A" w14:textId="77777777" w:rsidR="00FF229A" w:rsidRPr="00CD31FF" w:rsidRDefault="00FF229A" w:rsidP="00E468F5">
            <w:pPr>
              <w:tabs>
                <w:tab w:val="left" w:pos="2040"/>
              </w:tabs>
              <w:jc w:val="center"/>
            </w:pPr>
            <w:r w:rsidRPr="00CD31FF">
              <w:t>2</w:t>
            </w:r>
          </w:p>
        </w:tc>
        <w:tc>
          <w:tcPr>
            <w:tcW w:w="206" w:type="pct"/>
            <w:vAlign w:val="center"/>
          </w:tcPr>
          <w:p w14:paraId="2548BE4B" w14:textId="77777777" w:rsidR="00FF229A" w:rsidRPr="00CD31FF" w:rsidRDefault="00FF229A" w:rsidP="00E468F5">
            <w:pPr>
              <w:tabs>
                <w:tab w:val="left" w:pos="2040"/>
              </w:tabs>
              <w:jc w:val="center"/>
            </w:pPr>
            <w:r w:rsidRPr="00CD31FF">
              <w:t>3</w:t>
            </w:r>
          </w:p>
        </w:tc>
        <w:tc>
          <w:tcPr>
            <w:tcW w:w="206" w:type="pct"/>
            <w:vAlign w:val="center"/>
          </w:tcPr>
          <w:p w14:paraId="72B91344" w14:textId="77777777" w:rsidR="00FF229A" w:rsidRPr="00CD31FF" w:rsidRDefault="00FF229A" w:rsidP="00E468F5">
            <w:pPr>
              <w:tabs>
                <w:tab w:val="left" w:pos="2040"/>
              </w:tabs>
              <w:jc w:val="center"/>
            </w:pPr>
            <w:r w:rsidRPr="00CD31FF">
              <w:t>4</w:t>
            </w:r>
          </w:p>
        </w:tc>
        <w:tc>
          <w:tcPr>
            <w:tcW w:w="1307" w:type="pct"/>
            <w:vAlign w:val="center"/>
          </w:tcPr>
          <w:p w14:paraId="4125179B" w14:textId="77777777" w:rsidR="00FF229A" w:rsidRPr="00CD31FF" w:rsidRDefault="00FF229A" w:rsidP="00E468F5">
            <w:pPr>
              <w:tabs>
                <w:tab w:val="left" w:pos="2040"/>
              </w:tabs>
            </w:pPr>
          </w:p>
        </w:tc>
      </w:tr>
      <w:tr w:rsidR="00FF229A" w:rsidRPr="00CD31FF" w14:paraId="05DF48A3" w14:textId="77777777" w:rsidTr="00E468F5">
        <w:tc>
          <w:tcPr>
            <w:tcW w:w="2869" w:type="pct"/>
          </w:tcPr>
          <w:p w14:paraId="039BD258" w14:textId="77777777" w:rsidR="00FF229A" w:rsidRPr="00CD31FF" w:rsidRDefault="00FF229A" w:rsidP="00E468F5">
            <w:pPr>
              <w:tabs>
                <w:tab w:val="left" w:pos="720"/>
                <w:tab w:val="right" w:pos="8370"/>
              </w:tabs>
              <w:ind w:left="720" w:hanging="450"/>
              <w:rPr>
                <w:rtl/>
              </w:rPr>
            </w:pPr>
            <w:r w:rsidRPr="00CD31FF">
              <w:t>1.3</w:t>
            </w:r>
            <w:r w:rsidRPr="00CD31FF">
              <w:tab/>
              <w:t>Plans and incorporates accommodations and modifications for special needs students.</w:t>
            </w:r>
          </w:p>
          <w:p w14:paraId="0BE11C37" w14:textId="3C1059E5" w:rsidR="00FF229A" w:rsidRPr="00CD31FF" w:rsidRDefault="00FF229A" w:rsidP="007E5529">
            <w:pPr>
              <w:tabs>
                <w:tab w:val="left" w:pos="720"/>
                <w:tab w:val="right" w:pos="8370"/>
              </w:tabs>
              <w:ind w:left="720" w:hanging="450"/>
              <w:jc w:val="right"/>
            </w:pPr>
            <w:r w:rsidRPr="00CD31FF">
              <w:t xml:space="preserve">  </w:t>
            </w:r>
            <w:r w:rsidRPr="00CD31FF">
              <w:tab/>
            </w:r>
            <w:r w:rsidRPr="00CD31FF">
              <w:rPr>
                <w:rtl/>
              </w:rPr>
              <w:t xml:space="preserve">     </w:t>
            </w:r>
            <w:r w:rsidRPr="00CD31FF">
              <w:rPr>
                <w:rtl/>
                <w:lang w:val="de-DE" w:bidi="ar-EG"/>
              </w:rPr>
              <w:t xml:space="preserve">يضع الخطط اللازمة مع التعديلات </w:t>
            </w:r>
            <w:r w:rsidRPr="00CD31FF">
              <w:rPr>
                <w:rtl/>
                <w:lang w:val="de-DE"/>
              </w:rPr>
              <w:t>التي تلائم</w:t>
            </w:r>
            <w:r w:rsidRPr="00CD31FF">
              <w:rPr>
                <w:rtl/>
                <w:lang w:val="de-DE" w:bidi="ar-EG"/>
              </w:rPr>
              <w:t xml:space="preserve"> الطلاب من ذو</w:t>
            </w:r>
            <w:r w:rsidR="007E5529">
              <w:rPr>
                <w:rFonts w:hint="cs"/>
                <w:rtl/>
                <w:lang w:val="de-DE" w:bidi="ar-EG"/>
              </w:rPr>
              <w:t>ي</w:t>
            </w:r>
            <w:r w:rsidRPr="00CD31FF">
              <w:rPr>
                <w:rtl/>
                <w:lang w:val="de-DE" w:bidi="ar-EG"/>
              </w:rPr>
              <w:t xml:space="preserve"> الاحتياجات الخاصة.        </w:t>
            </w:r>
          </w:p>
        </w:tc>
        <w:tc>
          <w:tcPr>
            <w:tcW w:w="206" w:type="pct"/>
            <w:vAlign w:val="center"/>
          </w:tcPr>
          <w:p w14:paraId="56041DD4" w14:textId="77777777" w:rsidR="00FF229A" w:rsidRPr="00CD31FF" w:rsidRDefault="00FF229A" w:rsidP="00E468F5">
            <w:pPr>
              <w:tabs>
                <w:tab w:val="left" w:pos="2040"/>
              </w:tabs>
              <w:jc w:val="center"/>
            </w:pPr>
            <w:r w:rsidRPr="00CD31FF">
              <w:t>1</w:t>
            </w:r>
          </w:p>
        </w:tc>
        <w:tc>
          <w:tcPr>
            <w:tcW w:w="206" w:type="pct"/>
            <w:vAlign w:val="center"/>
          </w:tcPr>
          <w:p w14:paraId="76F94287" w14:textId="77777777" w:rsidR="00FF229A" w:rsidRPr="00CD31FF" w:rsidRDefault="00FF229A" w:rsidP="00E468F5">
            <w:pPr>
              <w:tabs>
                <w:tab w:val="left" w:pos="2040"/>
              </w:tabs>
              <w:jc w:val="center"/>
            </w:pPr>
            <w:r w:rsidRPr="00CD31FF">
              <w:t>2</w:t>
            </w:r>
          </w:p>
        </w:tc>
        <w:tc>
          <w:tcPr>
            <w:tcW w:w="206" w:type="pct"/>
            <w:vAlign w:val="center"/>
          </w:tcPr>
          <w:p w14:paraId="537A2031" w14:textId="77777777" w:rsidR="00FF229A" w:rsidRPr="00CD31FF" w:rsidRDefault="00FF229A" w:rsidP="00E468F5">
            <w:pPr>
              <w:tabs>
                <w:tab w:val="left" w:pos="2040"/>
              </w:tabs>
              <w:jc w:val="center"/>
            </w:pPr>
            <w:r w:rsidRPr="00CD31FF">
              <w:t>3</w:t>
            </w:r>
          </w:p>
        </w:tc>
        <w:tc>
          <w:tcPr>
            <w:tcW w:w="206" w:type="pct"/>
            <w:vAlign w:val="center"/>
          </w:tcPr>
          <w:p w14:paraId="0F31C80D" w14:textId="77777777" w:rsidR="00FF229A" w:rsidRPr="00CD31FF" w:rsidRDefault="00FF229A" w:rsidP="00E468F5">
            <w:pPr>
              <w:tabs>
                <w:tab w:val="left" w:pos="2040"/>
              </w:tabs>
              <w:jc w:val="center"/>
            </w:pPr>
            <w:r w:rsidRPr="00CD31FF">
              <w:t>4</w:t>
            </w:r>
          </w:p>
        </w:tc>
        <w:tc>
          <w:tcPr>
            <w:tcW w:w="1307" w:type="pct"/>
            <w:vAlign w:val="center"/>
          </w:tcPr>
          <w:p w14:paraId="03D462CF" w14:textId="77777777" w:rsidR="00FF229A" w:rsidRPr="00CD31FF" w:rsidRDefault="00FF229A" w:rsidP="00E468F5">
            <w:pPr>
              <w:tabs>
                <w:tab w:val="left" w:pos="2040"/>
              </w:tabs>
            </w:pPr>
          </w:p>
        </w:tc>
      </w:tr>
      <w:tr w:rsidR="00FF229A" w:rsidRPr="00CD31FF" w14:paraId="0110C286" w14:textId="77777777" w:rsidTr="00E468F5">
        <w:tc>
          <w:tcPr>
            <w:tcW w:w="2869" w:type="pct"/>
          </w:tcPr>
          <w:p w14:paraId="61F259D9" w14:textId="77777777" w:rsidR="00FF229A" w:rsidRPr="00CD31FF" w:rsidRDefault="00FF229A" w:rsidP="00C21641">
            <w:pPr>
              <w:tabs>
                <w:tab w:val="left" w:pos="720"/>
                <w:tab w:val="right" w:pos="6300"/>
              </w:tabs>
              <w:ind w:left="720" w:hanging="450"/>
            </w:pPr>
            <w:r w:rsidRPr="00CD31FF">
              <w:t>1.4</w:t>
            </w:r>
            <w:r w:rsidRPr="00CD31FF">
              <w:tab/>
              <w:t>Designs learning and teaching strategies that are innovative and flexible.</w:t>
            </w:r>
          </w:p>
          <w:p w14:paraId="296DC25C" w14:textId="77777777" w:rsidR="00FF229A" w:rsidRPr="00CD31FF" w:rsidRDefault="00FF229A" w:rsidP="00C21641">
            <w:pPr>
              <w:bidi/>
              <w:ind w:left="540" w:firstLine="91"/>
            </w:pPr>
            <w:r w:rsidRPr="00CD31FF">
              <w:rPr>
                <w:rtl/>
              </w:rPr>
              <w:t xml:space="preserve">           </w:t>
            </w:r>
            <w:r w:rsidRPr="00CD31FF">
              <w:rPr>
                <w:rtl/>
                <w:lang w:val="de-DE" w:bidi="ar-EG"/>
              </w:rPr>
              <w:t xml:space="preserve">يقوم بتصميم طرق تعلم وتعليم مبتكرة ومرنة.  </w:t>
            </w:r>
          </w:p>
        </w:tc>
        <w:tc>
          <w:tcPr>
            <w:tcW w:w="206" w:type="pct"/>
            <w:vAlign w:val="center"/>
          </w:tcPr>
          <w:p w14:paraId="72C605CE" w14:textId="77777777" w:rsidR="00FF229A" w:rsidRPr="00CD31FF" w:rsidRDefault="00FF229A" w:rsidP="00E468F5">
            <w:pPr>
              <w:tabs>
                <w:tab w:val="left" w:pos="2040"/>
              </w:tabs>
              <w:jc w:val="center"/>
            </w:pPr>
            <w:r w:rsidRPr="00CD31FF">
              <w:t>1</w:t>
            </w:r>
          </w:p>
        </w:tc>
        <w:tc>
          <w:tcPr>
            <w:tcW w:w="206" w:type="pct"/>
            <w:vAlign w:val="center"/>
          </w:tcPr>
          <w:p w14:paraId="31D9AD7E" w14:textId="77777777" w:rsidR="00FF229A" w:rsidRPr="00CD31FF" w:rsidRDefault="00FF229A" w:rsidP="00E468F5">
            <w:pPr>
              <w:tabs>
                <w:tab w:val="left" w:pos="2040"/>
              </w:tabs>
              <w:jc w:val="center"/>
            </w:pPr>
            <w:r w:rsidRPr="00CD31FF">
              <w:t>2</w:t>
            </w:r>
          </w:p>
        </w:tc>
        <w:tc>
          <w:tcPr>
            <w:tcW w:w="206" w:type="pct"/>
            <w:vAlign w:val="center"/>
          </w:tcPr>
          <w:p w14:paraId="06E185C8" w14:textId="77777777" w:rsidR="00FF229A" w:rsidRPr="00CD31FF" w:rsidRDefault="00FF229A" w:rsidP="00E468F5">
            <w:pPr>
              <w:tabs>
                <w:tab w:val="left" w:pos="2040"/>
              </w:tabs>
              <w:jc w:val="center"/>
            </w:pPr>
            <w:r w:rsidRPr="00CD31FF">
              <w:t>3</w:t>
            </w:r>
          </w:p>
        </w:tc>
        <w:tc>
          <w:tcPr>
            <w:tcW w:w="206" w:type="pct"/>
            <w:vAlign w:val="center"/>
          </w:tcPr>
          <w:p w14:paraId="14D5F651" w14:textId="77777777" w:rsidR="00FF229A" w:rsidRPr="00CD31FF" w:rsidRDefault="00FF229A" w:rsidP="00E468F5">
            <w:pPr>
              <w:tabs>
                <w:tab w:val="left" w:pos="2040"/>
              </w:tabs>
              <w:jc w:val="center"/>
            </w:pPr>
            <w:r w:rsidRPr="00CD31FF">
              <w:t>4</w:t>
            </w:r>
          </w:p>
        </w:tc>
        <w:tc>
          <w:tcPr>
            <w:tcW w:w="1307" w:type="pct"/>
            <w:vAlign w:val="center"/>
          </w:tcPr>
          <w:p w14:paraId="6F573ECA" w14:textId="77777777" w:rsidR="00FF229A" w:rsidRPr="00CD31FF" w:rsidRDefault="00FF229A" w:rsidP="00E468F5">
            <w:pPr>
              <w:tabs>
                <w:tab w:val="left" w:pos="2040"/>
              </w:tabs>
            </w:pPr>
          </w:p>
        </w:tc>
      </w:tr>
      <w:tr w:rsidR="00FF229A" w:rsidRPr="00CD31FF" w14:paraId="4488C38D" w14:textId="77777777" w:rsidTr="00E468F5">
        <w:tc>
          <w:tcPr>
            <w:tcW w:w="2869" w:type="pct"/>
          </w:tcPr>
          <w:p w14:paraId="7B033AF6" w14:textId="77777777" w:rsidR="00FF229A" w:rsidRPr="00CD31FF" w:rsidRDefault="00FF229A" w:rsidP="00E468F5">
            <w:pPr>
              <w:tabs>
                <w:tab w:val="left" w:pos="720"/>
                <w:tab w:val="right" w:pos="6300"/>
              </w:tabs>
              <w:ind w:left="720" w:hanging="450"/>
            </w:pPr>
            <w:r w:rsidRPr="00CD31FF">
              <w:t>1.5</w:t>
            </w:r>
            <w:r w:rsidRPr="00CD31FF">
              <w:tab/>
              <w:t>Integrates teaching materials and resources in lesson development.</w:t>
            </w:r>
          </w:p>
          <w:p w14:paraId="45F9D69F" w14:textId="77777777" w:rsidR="00FF229A" w:rsidRPr="00CD31FF" w:rsidRDefault="00FF229A" w:rsidP="00E468F5">
            <w:pPr>
              <w:tabs>
                <w:tab w:val="right" w:pos="6300"/>
              </w:tabs>
              <w:ind w:left="540" w:hanging="360"/>
              <w:jc w:val="right"/>
            </w:pPr>
            <w:r w:rsidRPr="00CD31FF">
              <w:rPr>
                <w:rtl/>
                <w:lang w:val="de-DE" w:bidi="ar-EG"/>
              </w:rPr>
              <w:t xml:space="preserve">    يدمج أدوات التدريس والمصادر في عملية تطوير الدرس.</w:t>
            </w:r>
          </w:p>
        </w:tc>
        <w:tc>
          <w:tcPr>
            <w:tcW w:w="206" w:type="pct"/>
            <w:vAlign w:val="center"/>
          </w:tcPr>
          <w:p w14:paraId="1CAB5C51" w14:textId="77777777" w:rsidR="00FF229A" w:rsidRPr="00CD31FF" w:rsidRDefault="00FF229A" w:rsidP="00E468F5">
            <w:pPr>
              <w:tabs>
                <w:tab w:val="left" w:pos="2040"/>
              </w:tabs>
              <w:jc w:val="center"/>
            </w:pPr>
            <w:r w:rsidRPr="00CD31FF">
              <w:t>1</w:t>
            </w:r>
          </w:p>
        </w:tc>
        <w:tc>
          <w:tcPr>
            <w:tcW w:w="206" w:type="pct"/>
            <w:vAlign w:val="center"/>
          </w:tcPr>
          <w:p w14:paraId="75015EFF" w14:textId="77777777" w:rsidR="00FF229A" w:rsidRPr="00CD31FF" w:rsidRDefault="00FF229A" w:rsidP="00E468F5">
            <w:pPr>
              <w:tabs>
                <w:tab w:val="left" w:pos="2040"/>
              </w:tabs>
              <w:jc w:val="center"/>
            </w:pPr>
            <w:r w:rsidRPr="00CD31FF">
              <w:t>2</w:t>
            </w:r>
          </w:p>
        </w:tc>
        <w:tc>
          <w:tcPr>
            <w:tcW w:w="206" w:type="pct"/>
            <w:vAlign w:val="center"/>
          </w:tcPr>
          <w:p w14:paraId="50A65918" w14:textId="77777777" w:rsidR="00FF229A" w:rsidRPr="00CD31FF" w:rsidRDefault="00FF229A" w:rsidP="00E468F5">
            <w:pPr>
              <w:tabs>
                <w:tab w:val="left" w:pos="2040"/>
              </w:tabs>
              <w:jc w:val="center"/>
            </w:pPr>
            <w:r w:rsidRPr="00CD31FF">
              <w:t>3</w:t>
            </w:r>
          </w:p>
        </w:tc>
        <w:tc>
          <w:tcPr>
            <w:tcW w:w="206" w:type="pct"/>
            <w:vAlign w:val="center"/>
          </w:tcPr>
          <w:p w14:paraId="18B4BC52" w14:textId="77777777" w:rsidR="00FF229A" w:rsidRPr="00CD31FF" w:rsidRDefault="00FF229A" w:rsidP="00E468F5">
            <w:pPr>
              <w:tabs>
                <w:tab w:val="left" w:pos="2040"/>
              </w:tabs>
              <w:jc w:val="center"/>
            </w:pPr>
            <w:r w:rsidRPr="00CD31FF">
              <w:t>4</w:t>
            </w:r>
          </w:p>
        </w:tc>
        <w:tc>
          <w:tcPr>
            <w:tcW w:w="1307" w:type="pct"/>
            <w:vAlign w:val="center"/>
          </w:tcPr>
          <w:p w14:paraId="68A95E05" w14:textId="77777777" w:rsidR="00FF229A" w:rsidRPr="00CD31FF" w:rsidRDefault="00FF229A" w:rsidP="00E468F5">
            <w:pPr>
              <w:tabs>
                <w:tab w:val="left" w:pos="2040"/>
              </w:tabs>
            </w:pPr>
          </w:p>
        </w:tc>
      </w:tr>
      <w:tr w:rsidR="00FF229A" w:rsidRPr="00CD31FF" w14:paraId="32948E80" w14:textId="77777777" w:rsidTr="00E468F5">
        <w:tc>
          <w:tcPr>
            <w:tcW w:w="2869" w:type="pct"/>
            <w:tcBorders>
              <w:bottom w:val="single" w:sz="4" w:space="0" w:color="auto"/>
            </w:tcBorders>
          </w:tcPr>
          <w:p w14:paraId="4DC2DAFA" w14:textId="77777777" w:rsidR="00FF229A" w:rsidRPr="00CD31FF" w:rsidRDefault="00FF229A" w:rsidP="00E468F5">
            <w:pPr>
              <w:tabs>
                <w:tab w:val="left" w:pos="720"/>
                <w:tab w:val="right" w:pos="6300"/>
              </w:tabs>
              <w:ind w:left="720" w:hanging="450"/>
            </w:pPr>
            <w:r w:rsidRPr="00CD31FF">
              <w:t>1.6</w:t>
            </w:r>
            <w:r w:rsidRPr="00CD31FF">
              <w:tab/>
              <w:t>Designs lessons based on previous student learning by monitoring, assessing, and students’ feedback.</w:t>
            </w:r>
          </w:p>
          <w:p w14:paraId="47579218" w14:textId="77777777" w:rsidR="00FF229A" w:rsidRPr="00CD31FF" w:rsidRDefault="00FF229A" w:rsidP="00E468F5">
            <w:pPr>
              <w:tabs>
                <w:tab w:val="right" w:pos="6300"/>
              </w:tabs>
              <w:ind w:left="540" w:hanging="360"/>
              <w:jc w:val="right"/>
            </w:pPr>
            <w:r w:rsidRPr="00CD31FF">
              <w:rPr>
                <w:rtl/>
                <w:lang w:val="de-DE" w:bidi="ar-EG"/>
              </w:rPr>
              <w:t xml:space="preserve">                يصمم دروساً بناءً على التَّعلم السّابق للطالب عن طريق المتابعة والتقييم والتغذية الراجعة من الطالب</w:t>
            </w:r>
            <w:r w:rsidRPr="00CD31FF">
              <w:rPr>
                <w:rtl/>
                <w:lang w:val="de-DE"/>
              </w:rPr>
              <w:t>.</w:t>
            </w:r>
          </w:p>
        </w:tc>
        <w:tc>
          <w:tcPr>
            <w:tcW w:w="206" w:type="pct"/>
            <w:tcBorders>
              <w:bottom w:val="single" w:sz="4" w:space="0" w:color="auto"/>
            </w:tcBorders>
            <w:vAlign w:val="center"/>
          </w:tcPr>
          <w:p w14:paraId="058C846E" w14:textId="77777777" w:rsidR="00FF229A" w:rsidRPr="00CD31FF" w:rsidRDefault="00FF229A" w:rsidP="00E468F5">
            <w:pPr>
              <w:tabs>
                <w:tab w:val="left" w:pos="2040"/>
              </w:tabs>
              <w:jc w:val="center"/>
            </w:pPr>
            <w:r w:rsidRPr="00CD31FF">
              <w:t>1</w:t>
            </w:r>
          </w:p>
        </w:tc>
        <w:tc>
          <w:tcPr>
            <w:tcW w:w="206" w:type="pct"/>
            <w:tcBorders>
              <w:bottom w:val="single" w:sz="4" w:space="0" w:color="auto"/>
            </w:tcBorders>
            <w:vAlign w:val="center"/>
          </w:tcPr>
          <w:p w14:paraId="7AC11E0A" w14:textId="77777777" w:rsidR="00FF229A" w:rsidRPr="00CD31FF" w:rsidRDefault="00FF229A" w:rsidP="00E468F5">
            <w:pPr>
              <w:tabs>
                <w:tab w:val="left" w:pos="2040"/>
              </w:tabs>
              <w:jc w:val="center"/>
            </w:pPr>
            <w:r w:rsidRPr="00CD31FF">
              <w:t>2</w:t>
            </w:r>
          </w:p>
        </w:tc>
        <w:tc>
          <w:tcPr>
            <w:tcW w:w="206" w:type="pct"/>
            <w:tcBorders>
              <w:bottom w:val="single" w:sz="4" w:space="0" w:color="auto"/>
            </w:tcBorders>
            <w:vAlign w:val="center"/>
          </w:tcPr>
          <w:p w14:paraId="5DAA5AAB" w14:textId="77777777" w:rsidR="00FF229A" w:rsidRPr="00CD31FF" w:rsidRDefault="00FF229A" w:rsidP="00E468F5">
            <w:pPr>
              <w:tabs>
                <w:tab w:val="left" w:pos="2040"/>
              </w:tabs>
              <w:jc w:val="center"/>
            </w:pPr>
            <w:r w:rsidRPr="00CD31FF">
              <w:t>3</w:t>
            </w:r>
          </w:p>
        </w:tc>
        <w:tc>
          <w:tcPr>
            <w:tcW w:w="206" w:type="pct"/>
            <w:tcBorders>
              <w:bottom w:val="single" w:sz="4" w:space="0" w:color="auto"/>
            </w:tcBorders>
            <w:vAlign w:val="center"/>
          </w:tcPr>
          <w:p w14:paraId="6B6547D5" w14:textId="77777777" w:rsidR="00FF229A" w:rsidRPr="00CD31FF" w:rsidRDefault="00FF229A" w:rsidP="00E468F5">
            <w:pPr>
              <w:tabs>
                <w:tab w:val="left" w:pos="2040"/>
              </w:tabs>
              <w:jc w:val="center"/>
            </w:pPr>
            <w:r w:rsidRPr="00CD31FF">
              <w:t>4</w:t>
            </w:r>
          </w:p>
        </w:tc>
        <w:tc>
          <w:tcPr>
            <w:tcW w:w="1307" w:type="pct"/>
            <w:tcBorders>
              <w:bottom w:val="single" w:sz="4" w:space="0" w:color="auto"/>
            </w:tcBorders>
            <w:vAlign w:val="center"/>
          </w:tcPr>
          <w:p w14:paraId="27819DEE" w14:textId="77777777" w:rsidR="00FF229A" w:rsidRPr="00CD31FF" w:rsidRDefault="00FF229A" w:rsidP="00E468F5">
            <w:pPr>
              <w:tabs>
                <w:tab w:val="left" w:pos="2040"/>
              </w:tabs>
            </w:pPr>
          </w:p>
        </w:tc>
      </w:tr>
      <w:tr w:rsidR="00FF229A" w:rsidRPr="00CD31FF" w14:paraId="28B4295A" w14:textId="77777777" w:rsidTr="00E468F5">
        <w:tc>
          <w:tcPr>
            <w:tcW w:w="5000" w:type="pct"/>
            <w:gridSpan w:val="6"/>
            <w:shd w:val="clear" w:color="auto" w:fill="CCFFCC"/>
          </w:tcPr>
          <w:p w14:paraId="082B9294" w14:textId="77777777" w:rsidR="00FF229A" w:rsidRPr="00CD31FF" w:rsidRDefault="00FF229A" w:rsidP="00E468F5">
            <w:pPr>
              <w:tabs>
                <w:tab w:val="left" w:pos="2040"/>
              </w:tabs>
              <w:rPr>
                <w:rtl/>
              </w:rPr>
            </w:pPr>
            <w:r w:rsidRPr="00CD31FF">
              <w:t>Total points for this section (24 possible):</w:t>
            </w:r>
          </w:p>
          <w:p w14:paraId="0AA2F596" w14:textId="77777777" w:rsidR="00FF229A" w:rsidRPr="00CD31FF" w:rsidRDefault="00FF229A" w:rsidP="00E468F5">
            <w:pPr>
              <w:tabs>
                <w:tab w:val="left" w:pos="2040"/>
              </w:tabs>
            </w:pPr>
            <w:r w:rsidRPr="00CD31FF">
              <w:rPr>
                <w:rtl/>
              </w:rPr>
              <w:t>مجموع الدرجة الكلية على هذا القسم (24)</w:t>
            </w:r>
          </w:p>
        </w:tc>
      </w:tr>
      <w:tr w:rsidR="00FF229A" w:rsidRPr="00CD31FF" w14:paraId="4570673D" w14:textId="77777777" w:rsidTr="00E468F5">
        <w:tc>
          <w:tcPr>
            <w:tcW w:w="5000" w:type="pct"/>
            <w:gridSpan w:val="6"/>
            <w:shd w:val="clear" w:color="auto" w:fill="CCFFCC"/>
          </w:tcPr>
          <w:p w14:paraId="22A31B78" w14:textId="77777777" w:rsidR="00FF229A" w:rsidRPr="00CD31FF" w:rsidRDefault="00FF229A" w:rsidP="00E468F5">
            <w:pPr>
              <w:tabs>
                <w:tab w:val="left" w:pos="2040"/>
              </w:tabs>
              <w:rPr>
                <w:rtl/>
              </w:rPr>
            </w:pPr>
            <w:r w:rsidRPr="00CD31FF">
              <w:t>Average for this section: (Total score divided by 6)</w:t>
            </w:r>
          </w:p>
          <w:p w14:paraId="66617FCA" w14:textId="77777777" w:rsidR="00FF229A" w:rsidRPr="00CD31FF" w:rsidRDefault="00FF229A" w:rsidP="00E468F5">
            <w:pPr>
              <w:tabs>
                <w:tab w:val="left" w:pos="2040"/>
              </w:tabs>
            </w:pPr>
            <w:r w:rsidRPr="00CD31FF">
              <w:rPr>
                <w:rtl/>
              </w:rPr>
              <w:t>معدل الدرجة على هذا القسم (الدرجة الكلية مقسومة على 6)</w:t>
            </w:r>
          </w:p>
        </w:tc>
      </w:tr>
    </w:tbl>
    <w:p w14:paraId="0435567F" w14:textId="77777777" w:rsidR="00FF229A" w:rsidRPr="00CD31FF" w:rsidRDefault="00FF229A" w:rsidP="00FF229A"/>
    <w:tbl>
      <w:tblPr>
        <w:tblW w:w="4816"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5299"/>
        <w:gridCol w:w="448"/>
        <w:gridCol w:w="355"/>
        <w:gridCol w:w="509"/>
        <w:gridCol w:w="409"/>
        <w:gridCol w:w="2227"/>
      </w:tblGrid>
      <w:tr w:rsidR="00FF229A" w:rsidRPr="00CD31FF" w14:paraId="0358D2E2" w14:textId="77777777" w:rsidTr="00E468F5">
        <w:tc>
          <w:tcPr>
            <w:tcW w:w="5000" w:type="pct"/>
            <w:gridSpan w:val="6"/>
            <w:shd w:val="clear" w:color="auto" w:fill="auto"/>
          </w:tcPr>
          <w:p w14:paraId="0D43F69E" w14:textId="77777777" w:rsidR="00FF229A" w:rsidRPr="00CD31FF" w:rsidRDefault="00FF229A" w:rsidP="00E468F5">
            <w:pPr>
              <w:tabs>
                <w:tab w:val="left" w:pos="540"/>
                <w:tab w:val="right" w:pos="9360"/>
              </w:tabs>
              <w:ind w:left="540" w:hanging="540"/>
            </w:pPr>
            <w:r w:rsidRPr="00CD31FF">
              <w:br w:type="page"/>
            </w:r>
            <w:r w:rsidRPr="00CD31FF">
              <w:rPr>
                <w:b/>
                <w:sz w:val="20"/>
                <w:szCs w:val="20"/>
              </w:rPr>
              <w:t>TEACHING AND CLASSROOM MANAGEMENT</w:t>
            </w:r>
            <w:r w:rsidRPr="00CD31FF">
              <w:rPr>
                <w:b/>
              </w:rPr>
              <w:t xml:space="preserve">         </w:t>
            </w:r>
            <w:r w:rsidRPr="00CD31FF">
              <w:rPr>
                <w:b/>
                <w:rtl/>
              </w:rPr>
              <w:t xml:space="preserve">            </w:t>
            </w:r>
            <w:r w:rsidRPr="00CD31FF">
              <w:rPr>
                <w:b/>
              </w:rPr>
              <w:t xml:space="preserve">  </w:t>
            </w:r>
            <w:r w:rsidRPr="00CD31FF">
              <w:rPr>
                <w:b/>
                <w:bCs/>
                <w:rtl/>
                <w:lang w:val="de-DE" w:bidi="ar-EG"/>
              </w:rPr>
              <w:t>وإدارة الفصل</w:t>
            </w:r>
            <w:r w:rsidRPr="00CD31FF">
              <w:rPr>
                <w:bCs/>
              </w:rPr>
              <w:t xml:space="preserve"> </w:t>
            </w:r>
            <w:r w:rsidRPr="00CD31FF">
              <w:rPr>
                <w:b/>
                <w:bCs/>
                <w:rtl/>
                <w:lang w:val="de-DE" w:bidi="ar-EG"/>
              </w:rPr>
              <w:t>التدريس</w:t>
            </w:r>
            <w:r w:rsidRPr="00CD31FF">
              <w:rPr>
                <w:bCs/>
              </w:rPr>
              <w:tab/>
            </w:r>
          </w:p>
        </w:tc>
      </w:tr>
      <w:tr w:rsidR="00FF229A" w:rsidRPr="00CD31FF" w14:paraId="47FE3B8E" w14:textId="77777777" w:rsidTr="00E468F5">
        <w:tc>
          <w:tcPr>
            <w:tcW w:w="5000" w:type="pct"/>
            <w:gridSpan w:val="6"/>
            <w:tcBorders>
              <w:bottom w:val="single" w:sz="4" w:space="0" w:color="auto"/>
            </w:tcBorders>
            <w:shd w:val="clear" w:color="auto" w:fill="auto"/>
          </w:tcPr>
          <w:p w14:paraId="735C7965" w14:textId="77777777" w:rsidR="00C21641" w:rsidRDefault="00FF229A" w:rsidP="00C21641">
            <w:pPr>
              <w:tabs>
                <w:tab w:val="left" w:pos="2040"/>
              </w:tabs>
              <w:rPr>
                <w:bCs/>
                <w:sz w:val="20"/>
                <w:szCs w:val="20"/>
                <w:rtl/>
              </w:rPr>
            </w:pPr>
            <w:r w:rsidRPr="00CD31FF">
              <w:rPr>
                <w:bCs/>
                <w:sz w:val="20"/>
                <w:szCs w:val="20"/>
              </w:rPr>
              <w:t>2.   Teaching strategies and resources to engage students in e</w:t>
            </w:r>
            <w:r w:rsidR="00C21641">
              <w:rPr>
                <w:bCs/>
                <w:sz w:val="20"/>
                <w:szCs w:val="20"/>
              </w:rPr>
              <w:t xml:space="preserve">ffective learning are used.    </w:t>
            </w:r>
          </w:p>
          <w:p w14:paraId="019EE685" w14:textId="3BFBCA36" w:rsidR="00FF229A" w:rsidRPr="00CD31FF" w:rsidRDefault="00C21641" w:rsidP="00C21641">
            <w:pPr>
              <w:tabs>
                <w:tab w:val="left" w:pos="2040"/>
              </w:tabs>
              <w:rPr>
                <w:bCs/>
                <w:sz w:val="20"/>
                <w:szCs w:val="20"/>
              </w:rPr>
            </w:pPr>
            <w:r>
              <w:rPr>
                <w:rFonts w:hint="cs"/>
                <w:rtl/>
                <w:lang w:val="de-DE" w:bidi="ar-EG"/>
              </w:rPr>
              <w:t>يس</w:t>
            </w:r>
            <w:r w:rsidR="00FF229A" w:rsidRPr="00CD31FF">
              <w:rPr>
                <w:rtl/>
                <w:lang w:val="de-DE" w:bidi="ar-EG"/>
              </w:rPr>
              <w:t>تخدم الاستراتيجيات  التعليمية والمصادر لإشراك الطلاب في عملية التعلم الفعالة</w:t>
            </w:r>
            <w:r w:rsidR="00FF229A" w:rsidRPr="00CD31FF">
              <w:rPr>
                <w:lang w:val="de-DE" w:bidi="ar-EG"/>
              </w:rPr>
              <w:t xml:space="preserve"> </w:t>
            </w:r>
          </w:p>
        </w:tc>
      </w:tr>
      <w:tr w:rsidR="00FF229A" w:rsidRPr="00CD31FF" w14:paraId="4654EE8F" w14:textId="77777777" w:rsidTr="00E468F5">
        <w:trPr>
          <w:trHeight w:val="287"/>
        </w:trPr>
        <w:tc>
          <w:tcPr>
            <w:tcW w:w="5000" w:type="pct"/>
            <w:gridSpan w:val="6"/>
            <w:shd w:val="clear" w:color="auto" w:fill="auto"/>
          </w:tcPr>
          <w:p w14:paraId="7F3F9C1D" w14:textId="77777777" w:rsidR="00FF229A" w:rsidRPr="00CD31FF" w:rsidRDefault="00FF229A" w:rsidP="00E468F5">
            <w:pPr>
              <w:tabs>
                <w:tab w:val="left" w:pos="2040"/>
              </w:tabs>
              <w:jc w:val="right"/>
              <w:rPr>
                <w:bCs/>
              </w:rPr>
            </w:pPr>
            <w:r w:rsidRPr="00CD31FF">
              <w:rPr>
                <w:bCs/>
              </w:rPr>
              <w:t xml:space="preserve">Evidence </w:t>
            </w:r>
            <w:r w:rsidRPr="00CD31FF">
              <w:rPr>
                <w:b/>
                <w:rtl/>
              </w:rPr>
              <w:t>الدّليل</w:t>
            </w:r>
          </w:p>
        </w:tc>
      </w:tr>
      <w:tr w:rsidR="00FF229A" w:rsidRPr="00CD31FF" w14:paraId="0DE2EFCC" w14:textId="77777777" w:rsidTr="00E468F5">
        <w:tc>
          <w:tcPr>
            <w:tcW w:w="2866" w:type="pct"/>
            <w:shd w:val="clear" w:color="auto" w:fill="auto"/>
          </w:tcPr>
          <w:p w14:paraId="4350BEB0" w14:textId="77777777" w:rsidR="00FF229A" w:rsidRPr="00CD31FF" w:rsidRDefault="00FF229A" w:rsidP="00E468F5">
            <w:pPr>
              <w:ind w:left="540" w:hanging="360"/>
            </w:pPr>
            <w:r w:rsidRPr="00CD31FF">
              <w:t>2.1</w:t>
            </w:r>
            <w:r w:rsidRPr="00CD31FF">
              <w:tab/>
              <w:t>Identifies and states curriculum standard(s) that relate to the objectives at the beginning of the lesson.</w:t>
            </w:r>
          </w:p>
          <w:p w14:paraId="0BB03E82" w14:textId="77777777" w:rsidR="00FF229A" w:rsidRPr="00CD31FF" w:rsidRDefault="00FF229A" w:rsidP="00E468F5">
            <w:pPr>
              <w:bidi/>
              <w:ind w:left="540" w:hanging="360"/>
            </w:pPr>
            <w:r w:rsidRPr="00CD31FF">
              <w:rPr>
                <w:rtl/>
                <w:lang w:val="de-DE" w:bidi="ar-EG"/>
              </w:rPr>
              <w:t>يبين معياراً من معايير المنهاج المرتبطة بالأهداف في بداية الدرس.</w:t>
            </w:r>
          </w:p>
        </w:tc>
        <w:tc>
          <w:tcPr>
            <w:tcW w:w="242" w:type="pct"/>
            <w:tcBorders>
              <w:top w:val="dotted" w:sz="4" w:space="0" w:color="1F497D"/>
            </w:tcBorders>
            <w:shd w:val="clear" w:color="auto" w:fill="auto"/>
            <w:vAlign w:val="center"/>
          </w:tcPr>
          <w:p w14:paraId="035AA92B" w14:textId="77777777" w:rsidR="00FF229A" w:rsidRPr="00CD31FF" w:rsidRDefault="00FF229A" w:rsidP="00E468F5">
            <w:pPr>
              <w:tabs>
                <w:tab w:val="left" w:pos="2040"/>
              </w:tabs>
              <w:jc w:val="center"/>
            </w:pPr>
            <w:r w:rsidRPr="00CD31FF">
              <w:t>1</w:t>
            </w:r>
          </w:p>
        </w:tc>
        <w:tc>
          <w:tcPr>
            <w:tcW w:w="192" w:type="pct"/>
            <w:tcBorders>
              <w:top w:val="dotted" w:sz="4" w:space="0" w:color="1F497D"/>
            </w:tcBorders>
            <w:shd w:val="clear" w:color="auto" w:fill="auto"/>
            <w:vAlign w:val="center"/>
          </w:tcPr>
          <w:p w14:paraId="481882FA" w14:textId="77777777" w:rsidR="00FF229A" w:rsidRPr="00CD31FF" w:rsidRDefault="00FF229A" w:rsidP="00E468F5">
            <w:pPr>
              <w:tabs>
                <w:tab w:val="left" w:pos="2040"/>
              </w:tabs>
              <w:jc w:val="center"/>
            </w:pPr>
            <w:r w:rsidRPr="00CD31FF">
              <w:t>2</w:t>
            </w:r>
          </w:p>
        </w:tc>
        <w:tc>
          <w:tcPr>
            <w:tcW w:w="275" w:type="pct"/>
            <w:tcBorders>
              <w:top w:val="dotted" w:sz="4" w:space="0" w:color="1F497D"/>
            </w:tcBorders>
            <w:shd w:val="clear" w:color="auto" w:fill="auto"/>
            <w:vAlign w:val="center"/>
          </w:tcPr>
          <w:p w14:paraId="6F659F0A" w14:textId="77777777" w:rsidR="00FF229A" w:rsidRPr="00CD31FF" w:rsidRDefault="00FF229A" w:rsidP="00E468F5">
            <w:pPr>
              <w:tabs>
                <w:tab w:val="left" w:pos="2040"/>
              </w:tabs>
              <w:jc w:val="center"/>
            </w:pPr>
            <w:r w:rsidRPr="00CD31FF">
              <w:t>3</w:t>
            </w:r>
          </w:p>
        </w:tc>
        <w:tc>
          <w:tcPr>
            <w:tcW w:w="221" w:type="pct"/>
            <w:tcBorders>
              <w:top w:val="dotted" w:sz="4" w:space="0" w:color="1F497D"/>
            </w:tcBorders>
            <w:shd w:val="clear" w:color="auto" w:fill="auto"/>
            <w:vAlign w:val="center"/>
          </w:tcPr>
          <w:p w14:paraId="289323E4" w14:textId="77777777" w:rsidR="00FF229A" w:rsidRPr="00CD31FF" w:rsidRDefault="00FF229A" w:rsidP="00E468F5">
            <w:pPr>
              <w:tabs>
                <w:tab w:val="left" w:pos="2040"/>
              </w:tabs>
              <w:jc w:val="center"/>
            </w:pPr>
            <w:r w:rsidRPr="00CD31FF">
              <w:t>4</w:t>
            </w:r>
          </w:p>
        </w:tc>
        <w:tc>
          <w:tcPr>
            <w:tcW w:w="1204" w:type="pct"/>
            <w:tcBorders>
              <w:top w:val="dotted" w:sz="4" w:space="0" w:color="1F497D"/>
            </w:tcBorders>
            <w:shd w:val="clear" w:color="auto" w:fill="auto"/>
            <w:vAlign w:val="center"/>
          </w:tcPr>
          <w:p w14:paraId="2FD4B2FA" w14:textId="77777777" w:rsidR="00FF229A" w:rsidRPr="00CD31FF" w:rsidRDefault="00FF229A" w:rsidP="00E468F5">
            <w:pPr>
              <w:tabs>
                <w:tab w:val="left" w:pos="2040"/>
              </w:tabs>
              <w:jc w:val="center"/>
              <w:rPr>
                <w:bCs/>
              </w:rPr>
            </w:pPr>
          </w:p>
        </w:tc>
      </w:tr>
      <w:tr w:rsidR="00FF229A" w:rsidRPr="00CD31FF" w14:paraId="7C6BD805" w14:textId="77777777" w:rsidTr="00E468F5">
        <w:tc>
          <w:tcPr>
            <w:tcW w:w="2866" w:type="pct"/>
            <w:shd w:val="clear" w:color="auto" w:fill="auto"/>
          </w:tcPr>
          <w:p w14:paraId="561629D1" w14:textId="77777777" w:rsidR="00FF229A" w:rsidRPr="00CD31FF" w:rsidRDefault="00FF229A" w:rsidP="00E468F5">
            <w:pPr>
              <w:ind w:left="540" w:hanging="360"/>
            </w:pPr>
            <w:r w:rsidRPr="00CD31FF">
              <w:t>2.2</w:t>
            </w:r>
            <w:r w:rsidRPr="00CD31FF">
              <w:tab/>
              <w:t>Uses teaching strategies appropriate for curriculum standards.</w:t>
            </w:r>
          </w:p>
          <w:p w14:paraId="2B4F266C" w14:textId="77777777" w:rsidR="00FF229A" w:rsidRPr="00CD31FF" w:rsidRDefault="00FF229A" w:rsidP="00E468F5">
            <w:pPr>
              <w:ind w:left="540" w:hanging="360"/>
              <w:jc w:val="right"/>
              <w:rPr>
                <w:lang w:val="de-DE" w:bidi="ar-EG"/>
              </w:rPr>
            </w:pPr>
            <w:r w:rsidRPr="00CD31FF">
              <w:rPr>
                <w:rtl/>
                <w:lang w:bidi="ar-EG"/>
              </w:rPr>
              <w:t xml:space="preserve">   </w:t>
            </w:r>
            <w:r w:rsidRPr="00CD31FF">
              <w:rPr>
                <w:rtl/>
                <w:lang w:val="de-DE" w:bidi="ar-EG"/>
              </w:rPr>
              <w:t>يستخدم طرق التدريس الملائمة لمعايير المنهج.</w:t>
            </w:r>
          </w:p>
        </w:tc>
        <w:tc>
          <w:tcPr>
            <w:tcW w:w="242" w:type="pct"/>
            <w:tcBorders>
              <w:top w:val="dotted" w:sz="4" w:space="0" w:color="1F497D"/>
            </w:tcBorders>
            <w:shd w:val="clear" w:color="auto" w:fill="auto"/>
            <w:vAlign w:val="center"/>
          </w:tcPr>
          <w:p w14:paraId="1681BB81" w14:textId="77777777" w:rsidR="00FF229A" w:rsidRPr="00CD31FF" w:rsidRDefault="00FF229A" w:rsidP="00E468F5">
            <w:pPr>
              <w:tabs>
                <w:tab w:val="left" w:pos="2040"/>
              </w:tabs>
              <w:jc w:val="center"/>
            </w:pPr>
            <w:r w:rsidRPr="00CD31FF">
              <w:t>1</w:t>
            </w:r>
          </w:p>
        </w:tc>
        <w:tc>
          <w:tcPr>
            <w:tcW w:w="192" w:type="pct"/>
            <w:tcBorders>
              <w:top w:val="dotted" w:sz="4" w:space="0" w:color="1F497D"/>
            </w:tcBorders>
            <w:shd w:val="clear" w:color="auto" w:fill="auto"/>
            <w:vAlign w:val="center"/>
          </w:tcPr>
          <w:p w14:paraId="0A02F52B" w14:textId="77777777" w:rsidR="00FF229A" w:rsidRPr="00CD31FF" w:rsidRDefault="00FF229A" w:rsidP="00E468F5">
            <w:pPr>
              <w:tabs>
                <w:tab w:val="left" w:pos="2040"/>
              </w:tabs>
              <w:jc w:val="center"/>
            </w:pPr>
            <w:r w:rsidRPr="00CD31FF">
              <w:t>2</w:t>
            </w:r>
          </w:p>
        </w:tc>
        <w:tc>
          <w:tcPr>
            <w:tcW w:w="275" w:type="pct"/>
            <w:tcBorders>
              <w:top w:val="dotted" w:sz="4" w:space="0" w:color="1F497D"/>
            </w:tcBorders>
            <w:shd w:val="clear" w:color="auto" w:fill="auto"/>
            <w:vAlign w:val="center"/>
          </w:tcPr>
          <w:p w14:paraId="2E843A07" w14:textId="77777777" w:rsidR="00FF229A" w:rsidRPr="00CD31FF" w:rsidRDefault="00FF229A" w:rsidP="00E468F5">
            <w:pPr>
              <w:tabs>
                <w:tab w:val="left" w:pos="2040"/>
              </w:tabs>
              <w:jc w:val="center"/>
            </w:pPr>
            <w:r w:rsidRPr="00CD31FF">
              <w:t>3</w:t>
            </w:r>
          </w:p>
        </w:tc>
        <w:tc>
          <w:tcPr>
            <w:tcW w:w="221" w:type="pct"/>
            <w:tcBorders>
              <w:top w:val="dotted" w:sz="4" w:space="0" w:color="1F497D"/>
            </w:tcBorders>
            <w:shd w:val="clear" w:color="auto" w:fill="auto"/>
            <w:vAlign w:val="center"/>
          </w:tcPr>
          <w:p w14:paraId="21B2FC5B" w14:textId="77777777" w:rsidR="00FF229A" w:rsidRPr="00CD31FF" w:rsidRDefault="00FF229A" w:rsidP="00E468F5">
            <w:pPr>
              <w:tabs>
                <w:tab w:val="left" w:pos="2040"/>
              </w:tabs>
              <w:jc w:val="center"/>
            </w:pPr>
            <w:r w:rsidRPr="00CD31FF">
              <w:t>4</w:t>
            </w:r>
          </w:p>
        </w:tc>
        <w:tc>
          <w:tcPr>
            <w:tcW w:w="1204" w:type="pct"/>
            <w:tcBorders>
              <w:top w:val="dotted" w:sz="4" w:space="0" w:color="1F497D"/>
            </w:tcBorders>
            <w:shd w:val="clear" w:color="auto" w:fill="auto"/>
            <w:vAlign w:val="center"/>
          </w:tcPr>
          <w:p w14:paraId="6A87F26B" w14:textId="77777777" w:rsidR="00FF229A" w:rsidRPr="00CD31FF" w:rsidRDefault="00FF229A" w:rsidP="00E468F5">
            <w:pPr>
              <w:tabs>
                <w:tab w:val="left" w:pos="2040"/>
              </w:tabs>
              <w:jc w:val="center"/>
            </w:pPr>
          </w:p>
        </w:tc>
      </w:tr>
      <w:tr w:rsidR="00FF229A" w:rsidRPr="00CD31FF" w14:paraId="0E433272" w14:textId="77777777" w:rsidTr="00E468F5">
        <w:tc>
          <w:tcPr>
            <w:tcW w:w="2866" w:type="pct"/>
            <w:shd w:val="clear" w:color="auto" w:fill="auto"/>
          </w:tcPr>
          <w:p w14:paraId="504B4043" w14:textId="77777777" w:rsidR="00FF229A" w:rsidRPr="00CD31FF" w:rsidRDefault="00FF229A" w:rsidP="00E468F5">
            <w:pPr>
              <w:ind w:left="540" w:hanging="360"/>
            </w:pPr>
            <w:r w:rsidRPr="00CD31FF">
              <w:t>2.3</w:t>
            </w:r>
            <w:r w:rsidRPr="00CD31FF">
              <w:tab/>
              <w:t>Engages students by using a range of materials and resources.</w:t>
            </w:r>
          </w:p>
          <w:p w14:paraId="71ED1B56" w14:textId="77777777" w:rsidR="00FF229A" w:rsidRPr="00CD31FF" w:rsidRDefault="00FF229A" w:rsidP="00E468F5">
            <w:pPr>
              <w:ind w:left="540" w:hanging="360"/>
              <w:jc w:val="right"/>
              <w:rPr>
                <w:b/>
              </w:rPr>
            </w:pPr>
            <w:r w:rsidRPr="00CD31FF">
              <w:rPr>
                <w:rtl/>
                <w:lang w:bidi="ar-EG"/>
              </w:rPr>
              <w:t xml:space="preserve">  </w:t>
            </w:r>
            <w:r w:rsidRPr="00CD31FF">
              <w:rPr>
                <w:rtl/>
                <w:lang w:val="de-DE" w:bidi="ar-EG"/>
              </w:rPr>
              <w:t>يشرك الطلاب باستخدام مجموعة من الأدوات والمصادر.</w:t>
            </w:r>
          </w:p>
        </w:tc>
        <w:tc>
          <w:tcPr>
            <w:tcW w:w="242" w:type="pct"/>
            <w:shd w:val="clear" w:color="auto" w:fill="auto"/>
            <w:vAlign w:val="center"/>
          </w:tcPr>
          <w:p w14:paraId="303E99A5" w14:textId="77777777" w:rsidR="00FF229A" w:rsidRPr="00CD31FF" w:rsidRDefault="00FF229A" w:rsidP="00E468F5">
            <w:pPr>
              <w:tabs>
                <w:tab w:val="left" w:pos="2040"/>
              </w:tabs>
              <w:jc w:val="center"/>
            </w:pPr>
            <w:r w:rsidRPr="00CD31FF">
              <w:t>1</w:t>
            </w:r>
          </w:p>
        </w:tc>
        <w:tc>
          <w:tcPr>
            <w:tcW w:w="192" w:type="pct"/>
            <w:shd w:val="clear" w:color="auto" w:fill="auto"/>
            <w:vAlign w:val="center"/>
          </w:tcPr>
          <w:p w14:paraId="6C991BE4" w14:textId="77777777" w:rsidR="00FF229A" w:rsidRPr="00CD31FF" w:rsidRDefault="00FF229A" w:rsidP="00E468F5">
            <w:pPr>
              <w:tabs>
                <w:tab w:val="left" w:pos="2040"/>
              </w:tabs>
              <w:jc w:val="center"/>
            </w:pPr>
            <w:r w:rsidRPr="00CD31FF">
              <w:t>2</w:t>
            </w:r>
          </w:p>
        </w:tc>
        <w:tc>
          <w:tcPr>
            <w:tcW w:w="275" w:type="pct"/>
            <w:shd w:val="clear" w:color="auto" w:fill="auto"/>
            <w:vAlign w:val="center"/>
          </w:tcPr>
          <w:p w14:paraId="48CFE892" w14:textId="77777777" w:rsidR="00FF229A" w:rsidRPr="00CD31FF" w:rsidRDefault="00FF229A" w:rsidP="00E468F5">
            <w:pPr>
              <w:tabs>
                <w:tab w:val="left" w:pos="2040"/>
              </w:tabs>
              <w:jc w:val="center"/>
            </w:pPr>
            <w:r w:rsidRPr="00CD31FF">
              <w:t>3</w:t>
            </w:r>
          </w:p>
        </w:tc>
        <w:tc>
          <w:tcPr>
            <w:tcW w:w="221" w:type="pct"/>
            <w:shd w:val="clear" w:color="auto" w:fill="auto"/>
            <w:vAlign w:val="center"/>
          </w:tcPr>
          <w:p w14:paraId="6B1A14DC" w14:textId="77777777" w:rsidR="00FF229A" w:rsidRPr="00CD31FF" w:rsidRDefault="00FF229A" w:rsidP="00E468F5">
            <w:pPr>
              <w:tabs>
                <w:tab w:val="left" w:pos="2040"/>
              </w:tabs>
              <w:jc w:val="center"/>
            </w:pPr>
            <w:r w:rsidRPr="00CD31FF">
              <w:t>4</w:t>
            </w:r>
          </w:p>
        </w:tc>
        <w:tc>
          <w:tcPr>
            <w:tcW w:w="1204" w:type="pct"/>
            <w:shd w:val="clear" w:color="auto" w:fill="auto"/>
            <w:vAlign w:val="center"/>
          </w:tcPr>
          <w:p w14:paraId="629F245F" w14:textId="77777777" w:rsidR="00FF229A" w:rsidRPr="00CD31FF" w:rsidRDefault="00FF229A" w:rsidP="00E468F5">
            <w:pPr>
              <w:tabs>
                <w:tab w:val="left" w:pos="2040"/>
              </w:tabs>
            </w:pPr>
          </w:p>
        </w:tc>
      </w:tr>
      <w:tr w:rsidR="00FF229A" w:rsidRPr="00CD31FF" w14:paraId="550C1CF9" w14:textId="77777777" w:rsidTr="00E468F5">
        <w:tc>
          <w:tcPr>
            <w:tcW w:w="2866" w:type="pct"/>
            <w:shd w:val="clear" w:color="auto" w:fill="auto"/>
          </w:tcPr>
          <w:p w14:paraId="42F30266" w14:textId="77777777" w:rsidR="00FF229A" w:rsidRPr="00CD31FF" w:rsidRDefault="00FF229A" w:rsidP="00E468F5">
            <w:pPr>
              <w:ind w:left="540" w:hanging="360"/>
            </w:pPr>
            <w:r w:rsidRPr="00CD31FF">
              <w:t>2.4</w:t>
            </w:r>
            <w:r w:rsidRPr="00CD31FF">
              <w:tab/>
              <w:t>Uses a variety of skills and resources to adapt lessons.</w:t>
            </w:r>
          </w:p>
          <w:p w14:paraId="7FAFEBBA" w14:textId="77777777" w:rsidR="00FF229A" w:rsidRPr="00CD31FF" w:rsidRDefault="00FF229A" w:rsidP="00E468F5">
            <w:pPr>
              <w:bidi/>
              <w:ind w:left="540" w:hanging="360"/>
            </w:pPr>
            <w:r w:rsidRPr="00CD31FF">
              <w:rPr>
                <w:rtl/>
                <w:lang w:val="de-DE" w:bidi="ar-EG"/>
              </w:rPr>
              <w:t xml:space="preserve">يستخدم أشكالا متنوعة من المهارات والمصادر لتعديل الدروس.  </w:t>
            </w:r>
          </w:p>
        </w:tc>
        <w:tc>
          <w:tcPr>
            <w:tcW w:w="242" w:type="pct"/>
            <w:shd w:val="clear" w:color="auto" w:fill="auto"/>
            <w:vAlign w:val="center"/>
          </w:tcPr>
          <w:p w14:paraId="1AF33542" w14:textId="77777777" w:rsidR="00FF229A" w:rsidRPr="00CD31FF" w:rsidRDefault="00FF229A" w:rsidP="00E468F5">
            <w:pPr>
              <w:tabs>
                <w:tab w:val="left" w:pos="2040"/>
              </w:tabs>
              <w:jc w:val="center"/>
            </w:pPr>
            <w:r w:rsidRPr="00CD31FF">
              <w:t>1</w:t>
            </w:r>
          </w:p>
        </w:tc>
        <w:tc>
          <w:tcPr>
            <w:tcW w:w="192" w:type="pct"/>
            <w:shd w:val="clear" w:color="auto" w:fill="auto"/>
            <w:vAlign w:val="center"/>
          </w:tcPr>
          <w:p w14:paraId="7F4EF406" w14:textId="77777777" w:rsidR="00FF229A" w:rsidRPr="00CD31FF" w:rsidRDefault="00FF229A" w:rsidP="00E468F5">
            <w:pPr>
              <w:tabs>
                <w:tab w:val="left" w:pos="2040"/>
              </w:tabs>
              <w:jc w:val="center"/>
            </w:pPr>
            <w:r w:rsidRPr="00CD31FF">
              <w:t>2</w:t>
            </w:r>
          </w:p>
        </w:tc>
        <w:tc>
          <w:tcPr>
            <w:tcW w:w="275" w:type="pct"/>
            <w:shd w:val="clear" w:color="auto" w:fill="auto"/>
            <w:vAlign w:val="center"/>
          </w:tcPr>
          <w:p w14:paraId="12F47C39" w14:textId="77777777" w:rsidR="00FF229A" w:rsidRPr="00CD31FF" w:rsidRDefault="00FF229A" w:rsidP="00E468F5">
            <w:pPr>
              <w:tabs>
                <w:tab w:val="left" w:pos="2040"/>
              </w:tabs>
              <w:jc w:val="center"/>
            </w:pPr>
            <w:r w:rsidRPr="00CD31FF">
              <w:t>3</w:t>
            </w:r>
          </w:p>
        </w:tc>
        <w:tc>
          <w:tcPr>
            <w:tcW w:w="221" w:type="pct"/>
            <w:shd w:val="clear" w:color="auto" w:fill="auto"/>
            <w:vAlign w:val="center"/>
          </w:tcPr>
          <w:p w14:paraId="484E5BDE" w14:textId="77777777" w:rsidR="00FF229A" w:rsidRPr="00CD31FF" w:rsidRDefault="00FF229A" w:rsidP="00E468F5">
            <w:pPr>
              <w:tabs>
                <w:tab w:val="left" w:pos="2040"/>
              </w:tabs>
              <w:jc w:val="center"/>
            </w:pPr>
            <w:r w:rsidRPr="00CD31FF">
              <w:t>4</w:t>
            </w:r>
          </w:p>
        </w:tc>
        <w:tc>
          <w:tcPr>
            <w:tcW w:w="1204" w:type="pct"/>
            <w:shd w:val="clear" w:color="auto" w:fill="auto"/>
            <w:vAlign w:val="center"/>
          </w:tcPr>
          <w:p w14:paraId="0127203B" w14:textId="77777777" w:rsidR="00FF229A" w:rsidRPr="00CD31FF" w:rsidRDefault="00FF229A" w:rsidP="00E468F5">
            <w:pPr>
              <w:tabs>
                <w:tab w:val="left" w:pos="2040"/>
              </w:tabs>
            </w:pPr>
          </w:p>
        </w:tc>
      </w:tr>
      <w:tr w:rsidR="00FF229A" w:rsidRPr="00CD31FF" w14:paraId="2CCF3A32" w14:textId="77777777" w:rsidTr="00E468F5">
        <w:tc>
          <w:tcPr>
            <w:tcW w:w="2866" w:type="pct"/>
            <w:shd w:val="clear" w:color="auto" w:fill="auto"/>
          </w:tcPr>
          <w:p w14:paraId="4CC0565F" w14:textId="77777777" w:rsidR="00FF229A" w:rsidRPr="00CD31FF" w:rsidRDefault="00FF229A" w:rsidP="00E468F5">
            <w:pPr>
              <w:ind w:left="540" w:hanging="360"/>
            </w:pPr>
            <w:r w:rsidRPr="00CD31FF">
              <w:t>2.5</w:t>
            </w:r>
            <w:r w:rsidRPr="00CD31FF">
              <w:tab/>
              <w:t>Organizes individual and group learning strategies during the lesson.</w:t>
            </w:r>
          </w:p>
          <w:p w14:paraId="09BE5E9F" w14:textId="77777777" w:rsidR="00FF229A" w:rsidRPr="00CD31FF" w:rsidRDefault="00FF229A" w:rsidP="00E468F5">
            <w:pPr>
              <w:bidi/>
              <w:ind w:left="540" w:hanging="360"/>
              <w:rPr>
                <w:b/>
              </w:rPr>
            </w:pPr>
            <w:r w:rsidRPr="00CD31FF">
              <w:rPr>
                <w:rtl/>
                <w:lang w:val="de-DE" w:bidi="ar-EG"/>
              </w:rPr>
              <w:t xml:space="preserve">  ينظم طرق التعلّم الفردية والجماعية أثناء الدرس. </w:t>
            </w:r>
          </w:p>
        </w:tc>
        <w:tc>
          <w:tcPr>
            <w:tcW w:w="242" w:type="pct"/>
            <w:shd w:val="clear" w:color="auto" w:fill="auto"/>
            <w:vAlign w:val="center"/>
          </w:tcPr>
          <w:p w14:paraId="6740A0A6" w14:textId="77777777" w:rsidR="00FF229A" w:rsidRPr="00CD31FF" w:rsidRDefault="00FF229A" w:rsidP="00E468F5">
            <w:pPr>
              <w:tabs>
                <w:tab w:val="left" w:pos="2040"/>
              </w:tabs>
              <w:jc w:val="center"/>
            </w:pPr>
            <w:r w:rsidRPr="00CD31FF">
              <w:t>1</w:t>
            </w:r>
          </w:p>
        </w:tc>
        <w:tc>
          <w:tcPr>
            <w:tcW w:w="192" w:type="pct"/>
            <w:shd w:val="clear" w:color="auto" w:fill="auto"/>
            <w:vAlign w:val="center"/>
          </w:tcPr>
          <w:p w14:paraId="355FE48F" w14:textId="77777777" w:rsidR="00FF229A" w:rsidRPr="00CD31FF" w:rsidRDefault="00FF229A" w:rsidP="00E468F5">
            <w:pPr>
              <w:tabs>
                <w:tab w:val="left" w:pos="2040"/>
              </w:tabs>
              <w:jc w:val="center"/>
            </w:pPr>
            <w:r w:rsidRPr="00CD31FF">
              <w:t>2</w:t>
            </w:r>
          </w:p>
        </w:tc>
        <w:tc>
          <w:tcPr>
            <w:tcW w:w="275" w:type="pct"/>
            <w:shd w:val="clear" w:color="auto" w:fill="auto"/>
            <w:vAlign w:val="center"/>
          </w:tcPr>
          <w:p w14:paraId="3AD01D23" w14:textId="77777777" w:rsidR="00FF229A" w:rsidRPr="00CD31FF" w:rsidRDefault="00FF229A" w:rsidP="00E468F5">
            <w:pPr>
              <w:tabs>
                <w:tab w:val="left" w:pos="2040"/>
              </w:tabs>
              <w:jc w:val="center"/>
            </w:pPr>
            <w:r w:rsidRPr="00CD31FF">
              <w:t>3</w:t>
            </w:r>
          </w:p>
        </w:tc>
        <w:tc>
          <w:tcPr>
            <w:tcW w:w="221" w:type="pct"/>
            <w:shd w:val="clear" w:color="auto" w:fill="auto"/>
            <w:vAlign w:val="center"/>
          </w:tcPr>
          <w:p w14:paraId="5CFAA3BA" w14:textId="77777777" w:rsidR="00FF229A" w:rsidRPr="00CD31FF" w:rsidRDefault="00FF229A" w:rsidP="00E468F5">
            <w:pPr>
              <w:tabs>
                <w:tab w:val="left" w:pos="2040"/>
              </w:tabs>
              <w:jc w:val="center"/>
            </w:pPr>
            <w:r w:rsidRPr="00CD31FF">
              <w:t>4</w:t>
            </w:r>
          </w:p>
        </w:tc>
        <w:tc>
          <w:tcPr>
            <w:tcW w:w="1204" w:type="pct"/>
            <w:shd w:val="clear" w:color="auto" w:fill="auto"/>
            <w:vAlign w:val="center"/>
          </w:tcPr>
          <w:p w14:paraId="1667F283" w14:textId="77777777" w:rsidR="00FF229A" w:rsidRPr="00CD31FF" w:rsidRDefault="00FF229A" w:rsidP="00E468F5">
            <w:pPr>
              <w:tabs>
                <w:tab w:val="left" w:pos="2040"/>
              </w:tabs>
            </w:pPr>
          </w:p>
        </w:tc>
      </w:tr>
      <w:tr w:rsidR="00FF229A" w:rsidRPr="00CD31FF" w14:paraId="3430D726" w14:textId="77777777" w:rsidTr="00E468F5">
        <w:tc>
          <w:tcPr>
            <w:tcW w:w="2866" w:type="pct"/>
            <w:shd w:val="clear" w:color="auto" w:fill="auto"/>
          </w:tcPr>
          <w:p w14:paraId="24F86941" w14:textId="77777777" w:rsidR="00FF229A" w:rsidRPr="00CD31FF" w:rsidRDefault="00FF229A" w:rsidP="00E468F5">
            <w:pPr>
              <w:ind w:left="540" w:hanging="360"/>
            </w:pPr>
            <w:r w:rsidRPr="00CD31FF">
              <w:lastRenderedPageBreak/>
              <w:t>2.6</w:t>
            </w:r>
            <w:r w:rsidRPr="00CD31FF">
              <w:tab/>
              <w:t>Employs print, multimedia, and electronic resources during the lesson.</w:t>
            </w:r>
          </w:p>
          <w:p w14:paraId="68EABB54" w14:textId="77777777" w:rsidR="00FF229A" w:rsidRPr="00CD31FF" w:rsidRDefault="00FF229A" w:rsidP="00E468F5">
            <w:pPr>
              <w:bidi/>
              <w:ind w:left="540" w:hanging="360"/>
              <w:rPr>
                <w:b/>
              </w:rPr>
            </w:pPr>
            <w:r w:rsidRPr="00CD31FF">
              <w:rPr>
                <w:rtl/>
                <w:lang w:val="de-DE" w:bidi="ar-EG"/>
              </w:rPr>
              <w:t xml:space="preserve">   يدمج مواد مطبوعة ومصادر إلكترونية متعدد أثناء إلقاء الدرس.</w:t>
            </w:r>
          </w:p>
        </w:tc>
        <w:tc>
          <w:tcPr>
            <w:tcW w:w="242" w:type="pct"/>
            <w:shd w:val="clear" w:color="auto" w:fill="auto"/>
            <w:vAlign w:val="center"/>
          </w:tcPr>
          <w:p w14:paraId="102161C1" w14:textId="77777777" w:rsidR="00FF229A" w:rsidRPr="00CD31FF" w:rsidRDefault="00FF229A" w:rsidP="00E468F5">
            <w:pPr>
              <w:tabs>
                <w:tab w:val="left" w:pos="2040"/>
              </w:tabs>
              <w:jc w:val="center"/>
            </w:pPr>
            <w:r w:rsidRPr="00CD31FF">
              <w:t>1</w:t>
            </w:r>
          </w:p>
        </w:tc>
        <w:tc>
          <w:tcPr>
            <w:tcW w:w="192" w:type="pct"/>
            <w:shd w:val="clear" w:color="auto" w:fill="auto"/>
            <w:vAlign w:val="center"/>
          </w:tcPr>
          <w:p w14:paraId="6BAFF397" w14:textId="77777777" w:rsidR="00FF229A" w:rsidRPr="00CD31FF" w:rsidRDefault="00FF229A" w:rsidP="00E468F5">
            <w:pPr>
              <w:tabs>
                <w:tab w:val="left" w:pos="2040"/>
              </w:tabs>
              <w:jc w:val="center"/>
            </w:pPr>
            <w:r w:rsidRPr="00CD31FF">
              <w:t>2</w:t>
            </w:r>
          </w:p>
        </w:tc>
        <w:tc>
          <w:tcPr>
            <w:tcW w:w="275" w:type="pct"/>
            <w:shd w:val="clear" w:color="auto" w:fill="auto"/>
            <w:vAlign w:val="center"/>
          </w:tcPr>
          <w:p w14:paraId="5820D6D3" w14:textId="77777777" w:rsidR="00FF229A" w:rsidRPr="00CD31FF" w:rsidRDefault="00FF229A" w:rsidP="00E468F5">
            <w:pPr>
              <w:tabs>
                <w:tab w:val="left" w:pos="2040"/>
              </w:tabs>
              <w:jc w:val="center"/>
            </w:pPr>
            <w:r w:rsidRPr="00CD31FF">
              <w:t>3</w:t>
            </w:r>
          </w:p>
        </w:tc>
        <w:tc>
          <w:tcPr>
            <w:tcW w:w="221" w:type="pct"/>
            <w:shd w:val="clear" w:color="auto" w:fill="auto"/>
            <w:vAlign w:val="center"/>
          </w:tcPr>
          <w:p w14:paraId="7EDE36F0" w14:textId="77777777" w:rsidR="00FF229A" w:rsidRPr="00CD31FF" w:rsidRDefault="00FF229A" w:rsidP="00E468F5">
            <w:pPr>
              <w:tabs>
                <w:tab w:val="left" w:pos="2040"/>
              </w:tabs>
              <w:jc w:val="center"/>
            </w:pPr>
            <w:r w:rsidRPr="00CD31FF">
              <w:t>4</w:t>
            </w:r>
          </w:p>
        </w:tc>
        <w:tc>
          <w:tcPr>
            <w:tcW w:w="1204" w:type="pct"/>
            <w:shd w:val="clear" w:color="auto" w:fill="auto"/>
            <w:vAlign w:val="center"/>
          </w:tcPr>
          <w:p w14:paraId="2DEE90AC" w14:textId="77777777" w:rsidR="00FF229A" w:rsidRPr="00CD31FF" w:rsidRDefault="00FF229A" w:rsidP="00E468F5">
            <w:pPr>
              <w:tabs>
                <w:tab w:val="left" w:pos="2040"/>
              </w:tabs>
            </w:pPr>
          </w:p>
        </w:tc>
      </w:tr>
      <w:tr w:rsidR="00FF229A" w:rsidRPr="00CD31FF" w14:paraId="2B85548E" w14:textId="77777777" w:rsidTr="00E468F5">
        <w:tc>
          <w:tcPr>
            <w:tcW w:w="2866" w:type="pct"/>
            <w:tcBorders>
              <w:bottom w:val="single" w:sz="4" w:space="0" w:color="auto"/>
            </w:tcBorders>
            <w:shd w:val="clear" w:color="auto" w:fill="auto"/>
          </w:tcPr>
          <w:p w14:paraId="50BA9D47" w14:textId="77777777" w:rsidR="00FF229A" w:rsidRPr="00CD31FF" w:rsidRDefault="00FF229A" w:rsidP="00E468F5">
            <w:pPr>
              <w:ind w:left="540" w:hanging="360"/>
              <w:rPr>
                <w:rtl/>
              </w:rPr>
            </w:pPr>
            <w:r w:rsidRPr="00CD31FF">
              <w:t xml:space="preserve">2.7. Uses questioning effectively to support student learning. </w:t>
            </w:r>
          </w:p>
          <w:p w14:paraId="223089C8" w14:textId="77777777" w:rsidR="00FF229A" w:rsidRPr="00CD31FF" w:rsidRDefault="00FF229A" w:rsidP="00E468F5">
            <w:pPr>
              <w:ind w:left="540" w:hanging="360"/>
            </w:pPr>
            <w:r w:rsidRPr="00CD31FF">
              <w:rPr>
                <w:rtl/>
              </w:rPr>
              <w:t>يستخدم طريقة التساؤل بشكل فعال لدعم تعلم الطالب</w:t>
            </w:r>
          </w:p>
        </w:tc>
        <w:tc>
          <w:tcPr>
            <w:tcW w:w="242" w:type="pct"/>
            <w:tcBorders>
              <w:bottom w:val="single" w:sz="4" w:space="0" w:color="auto"/>
            </w:tcBorders>
            <w:shd w:val="clear" w:color="auto" w:fill="auto"/>
            <w:vAlign w:val="center"/>
          </w:tcPr>
          <w:p w14:paraId="3B228118" w14:textId="77777777" w:rsidR="00FF229A" w:rsidRPr="00CD31FF" w:rsidRDefault="00FF229A" w:rsidP="00E468F5">
            <w:pPr>
              <w:tabs>
                <w:tab w:val="left" w:pos="2040"/>
              </w:tabs>
              <w:jc w:val="center"/>
            </w:pPr>
            <w:r w:rsidRPr="00CD31FF">
              <w:t>1</w:t>
            </w:r>
          </w:p>
        </w:tc>
        <w:tc>
          <w:tcPr>
            <w:tcW w:w="192" w:type="pct"/>
            <w:tcBorders>
              <w:bottom w:val="single" w:sz="4" w:space="0" w:color="auto"/>
            </w:tcBorders>
            <w:shd w:val="clear" w:color="auto" w:fill="auto"/>
            <w:vAlign w:val="center"/>
          </w:tcPr>
          <w:p w14:paraId="35BF3B7A" w14:textId="77777777" w:rsidR="00FF229A" w:rsidRPr="00CD31FF" w:rsidRDefault="00FF229A" w:rsidP="00E468F5">
            <w:pPr>
              <w:tabs>
                <w:tab w:val="left" w:pos="2040"/>
              </w:tabs>
              <w:jc w:val="center"/>
            </w:pPr>
            <w:r w:rsidRPr="00CD31FF">
              <w:t>2</w:t>
            </w:r>
          </w:p>
        </w:tc>
        <w:tc>
          <w:tcPr>
            <w:tcW w:w="275" w:type="pct"/>
            <w:tcBorders>
              <w:bottom w:val="single" w:sz="4" w:space="0" w:color="auto"/>
            </w:tcBorders>
            <w:shd w:val="clear" w:color="auto" w:fill="auto"/>
            <w:vAlign w:val="center"/>
          </w:tcPr>
          <w:p w14:paraId="04599549" w14:textId="77777777" w:rsidR="00FF229A" w:rsidRPr="00CD31FF" w:rsidRDefault="00FF229A" w:rsidP="00E468F5">
            <w:pPr>
              <w:tabs>
                <w:tab w:val="left" w:pos="2040"/>
              </w:tabs>
              <w:jc w:val="center"/>
            </w:pPr>
            <w:r w:rsidRPr="00CD31FF">
              <w:t>3</w:t>
            </w:r>
          </w:p>
        </w:tc>
        <w:tc>
          <w:tcPr>
            <w:tcW w:w="221" w:type="pct"/>
            <w:tcBorders>
              <w:bottom w:val="single" w:sz="4" w:space="0" w:color="auto"/>
            </w:tcBorders>
            <w:shd w:val="clear" w:color="auto" w:fill="auto"/>
            <w:vAlign w:val="center"/>
          </w:tcPr>
          <w:p w14:paraId="7BC0BC73" w14:textId="77777777" w:rsidR="00FF229A" w:rsidRPr="00CD31FF" w:rsidRDefault="00FF229A" w:rsidP="00E468F5">
            <w:pPr>
              <w:tabs>
                <w:tab w:val="left" w:pos="2040"/>
              </w:tabs>
              <w:jc w:val="center"/>
            </w:pPr>
            <w:r w:rsidRPr="00CD31FF">
              <w:t>4</w:t>
            </w:r>
          </w:p>
        </w:tc>
        <w:tc>
          <w:tcPr>
            <w:tcW w:w="1204" w:type="pct"/>
            <w:tcBorders>
              <w:bottom w:val="single" w:sz="4" w:space="0" w:color="auto"/>
            </w:tcBorders>
            <w:shd w:val="clear" w:color="auto" w:fill="auto"/>
            <w:vAlign w:val="center"/>
          </w:tcPr>
          <w:p w14:paraId="2C0A8B0E" w14:textId="77777777" w:rsidR="00FF229A" w:rsidRPr="00CD31FF" w:rsidRDefault="00FF229A" w:rsidP="00E468F5">
            <w:pPr>
              <w:tabs>
                <w:tab w:val="left" w:pos="2040"/>
              </w:tabs>
            </w:pPr>
          </w:p>
        </w:tc>
      </w:tr>
      <w:tr w:rsidR="00FF229A" w:rsidRPr="00CD31FF" w14:paraId="6645CDBE" w14:textId="77777777" w:rsidTr="00E468F5">
        <w:tc>
          <w:tcPr>
            <w:tcW w:w="5000" w:type="pct"/>
            <w:gridSpan w:val="6"/>
            <w:shd w:val="clear" w:color="auto" w:fill="CCFFCC"/>
          </w:tcPr>
          <w:p w14:paraId="35099577" w14:textId="77777777" w:rsidR="00FF229A" w:rsidRPr="00CD31FF" w:rsidRDefault="00FF229A" w:rsidP="00E468F5">
            <w:pPr>
              <w:tabs>
                <w:tab w:val="left" w:pos="2040"/>
              </w:tabs>
              <w:rPr>
                <w:rtl/>
              </w:rPr>
            </w:pPr>
            <w:r w:rsidRPr="00CD31FF">
              <w:t xml:space="preserve">Total points for this section (28 possible): </w:t>
            </w:r>
          </w:p>
          <w:p w14:paraId="4BB7D3D1" w14:textId="77777777" w:rsidR="00FF229A" w:rsidRPr="00CD31FF" w:rsidRDefault="00FF229A" w:rsidP="00E468F5">
            <w:pPr>
              <w:tabs>
                <w:tab w:val="left" w:pos="2040"/>
              </w:tabs>
            </w:pPr>
            <w:r w:rsidRPr="00CD31FF">
              <w:rPr>
                <w:rtl/>
              </w:rPr>
              <w:t>مجموع الدرجة الكلية على هذا القسم (28)</w:t>
            </w:r>
          </w:p>
        </w:tc>
      </w:tr>
      <w:tr w:rsidR="00FF229A" w:rsidRPr="00CD31FF" w14:paraId="6CC67BD7" w14:textId="77777777" w:rsidTr="00E468F5">
        <w:tc>
          <w:tcPr>
            <w:tcW w:w="5000" w:type="pct"/>
            <w:gridSpan w:val="6"/>
            <w:shd w:val="clear" w:color="auto" w:fill="CCFFCC"/>
          </w:tcPr>
          <w:p w14:paraId="1EF2E38B" w14:textId="77777777" w:rsidR="00FF229A" w:rsidRPr="00CD31FF" w:rsidRDefault="00FF229A" w:rsidP="00E468F5">
            <w:pPr>
              <w:tabs>
                <w:tab w:val="left" w:pos="2040"/>
              </w:tabs>
              <w:rPr>
                <w:rtl/>
              </w:rPr>
            </w:pPr>
            <w:r w:rsidRPr="00CD31FF">
              <w:t>Average for this section: (Total score divided by 7)</w:t>
            </w:r>
          </w:p>
          <w:p w14:paraId="67100617" w14:textId="77777777" w:rsidR="00FF229A" w:rsidRPr="00CD31FF" w:rsidRDefault="00FF229A" w:rsidP="00E468F5">
            <w:pPr>
              <w:tabs>
                <w:tab w:val="left" w:pos="2040"/>
              </w:tabs>
            </w:pPr>
            <w:r w:rsidRPr="00CD31FF">
              <w:rPr>
                <w:rtl/>
              </w:rPr>
              <w:t>معدل الدرجة على هذا القسم (الدرجة الكلية مقسومة على 7)</w:t>
            </w:r>
          </w:p>
        </w:tc>
      </w:tr>
    </w:tbl>
    <w:p w14:paraId="1589DEFE" w14:textId="77777777" w:rsidR="00FF229A" w:rsidRPr="00CD31FF" w:rsidRDefault="00FF229A" w:rsidP="00FF229A"/>
    <w:p w14:paraId="653C81B9" w14:textId="77777777" w:rsidR="00FF229A" w:rsidRPr="00CD31FF" w:rsidRDefault="00FF229A" w:rsidP="00FF229A"/>
    <w:tbl>
      <w:tblPr>
        <w:tblW w:w="4816"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5296"/>
        <w:gridCol w:w="497"/>
        <w:gridCol w:w="411"/>
        <w:gridCol w:w="411"/>
        <w:gridCol w:w="411"/>
        <w:gridCol w:w="2221"/>
      </w:tblGrid>
      <w:tr w:rsidR="00FF229A" w:rsidRPr="00CD31FF" w14:paraId="6A9AB1A2" w14:textId="77777777" w:rsidTr="00E468F5">
        <w:tc>
          <w:tcPr>
            <w:tcW w:w="5000" w:type="pct"/>
            <w:gridSpan w:val="6"/>
            <w:shd w:val="clear" w:color="auto" w:fill="auto"/>
          </w:tcPr>
          <w:p w14:paraId="5D499309" w14:textId="77777777" w:rsidR="00FF229A" w:rsidRPr="00CD31FF" w:rsidRDefault="00FF229A" w:rsidP="00E468F5">
            <w:pPr>
              <w:tabs>
                <w:tab w:val="right" w:pos="14310"/>
              </w:tabs>
            </w:pPr>
            <w:r w:rsidRPr="00CD31FF">
              <w:br w:type="page"/>
            </w:r>
            <w:r w:rsidRPr="00CD31FF">
              <w:rPr>
                <w:b/>
                <w:sz w:val="20"/>
                <w:szCs w:val="20"/>
              </w:rPr>
              <w:t>LEARNING ENVIRONMENT</w:t>
            </w:r>
            <w:r w:rsidRPr="00CD31FF">
              <w:rPr>
                <w:bCs/>
              </w:rPr>
              <w:t xml:space="preserve"> </w:t>
            </w:r>
            <w:r w:rsidRPr="00CD31FF">
              <w:rPr>
                <w:b/>
                <w:bCs/>
                <w:rtl/>
                <w:lang w:val="de-DE" w:bidi="ar-EG"/>
              </w:rPr>
              <w:t xml:space="preserve">بيئة التعلّم                 </w:t>
            </w:r>
            <w:r w:rsidRPr="00CD31FF">
              <w:rPr>
                <w:bCs/>
              </w:rPr>
              <w:tab/>
            </w:r>
          </w:p>
        </w:tc>
      </w:tr>
      <w:tr w:rsidR="00FF229A" w:rsidRPr="00CD31FF" w14:paraId="76401A86" w14:textId="77777777" w:rsidTr="00E468F5">
        <w:tc>
          <w:tcPr>
            <w:tcW w:w="5000" w:type="pct"/>
            <w:gridSpan w:val="6"/>
            <w:shd w:val="clear" w:color="auto" w:fill="auto"/>
          </w:tcPr>
          <w:p w14:paraId="4B9D8D3C" w14:textId="77777777" w:rsidR="00FF229A" w:rsidRPr="00CD31FF" w:rsidRDefault="00FF229A" w:rsidP="00E468F5">
            <w:pPr>
              <w:tabs>
                <w:tab w:val="right" w:pos="14283"/>
              </w:tabs>
              <w:ind w:left="360" w:hanging="360"/>
            </w:pPr>
            <w:r w:rsidRPr="00CD31FF">
              <w:rPr>
                <w:bCs/>
              </w:rPr>
              <w:t>4.</w:t>
            </w:r>
            <w:r w:rsidRPr="00CD31FF">
              <w:rPr>
                <w:bCs/>
              </w:rPr>
              <w:tab/>
              <w:t xml:space="preserve">A safe, supportive and challenging learning environment is created.                                                         </w:t>
            </w:r>
            <w:r w:rsidRPr="00CD31FF">
              <w:rPr>
                <w:rtl/>
                <w:lang w:val="de-DE" w:bidi="ar-EG"/>
              </w:rPr>
              <w:t xml:space="preserve">4. </w:t>
            </w:r>
            <w:r w:rsidRPr="00CD31FF">
              <w:rPr>
                <w:rtl/>
                <w:lang w:val="de-DE" w:bidi="ar-QA"/>
              </w:rPr>
              <w:t>توفير</w:t>
            </w:r>
            <w:r w:rsidRPr="00CD31FF">
              <w:rPr>
                <w:rtl/>
                <w:lang w:val="de-DE" w:bidi="ar-EG"/>
              </w:rPr>
              <w:t xml:space="preserve"> بيئة تعلم آمنة وداعمة ومليئة بالتحديات.   </w:t>
            </w:r>
          </w:p>
        </w:tc>
      </w:tr>
      <w:tr w:rsidR="00FF229A" w:rsidRPr="00CD31FF" w14:paraId="6F558D92" w14:textId="77777777" w:rsidTr="00E468F5">
        <w:tc>
          <w:tcPr>
            <w:tcW w:w="5000" w:type="pct"/>
            <w:gridSpan w:val="6"/>
            <w:shd w:val="clear" w:color="auto" w:fill="auto"/>
          </w:tcPr>
          <w:p w14:paraId="14467DD2" w14:textId="77777777" w:rsidR="00FF229A" w:rsidRPr="00CD31FF" w:rsidRDefault="00FF229A" w:rsidP="00E468F5">
            <w:pPr>
              <w:tabs>
                <w:tab w:val="right" w:pos="14283"/>
              </w:tabs>
              <w:ind w:left="360" w:hanging="360"/>
              <w:jc w:val="right"/>
              <w:rPr>
                <w:bCs/>
              </w:rPr>
            </w:pPr>
            <w:r w:rsidRPr="00CD31FF">
              <w:rPr>
                <w:bCs/>
              </w:rPr>
              <w:t xml:space="preserve">Evidence </w:t>
            </w:r>
            <w:r w:rsidRPr="00CD31FF">
              <w:rPr>
                <w:b/>
                <w:rtl/>
              </w:rPr>
              <w:t>الدّليل</w:t>
            </w:r>
          </w:p>
        </w:tc>
      </w:tr>
      <w:tr w:rsidR="00FF229A" w:rsidRPr="00CD31FF" w14:paraId="732657AF" w14:textId="77777777" w:rsidTr="00E468F5">
        <w:tc>
          <w:tcPr>
            <w:tcW w:w="2864" w:type="pct"/>
            <w:shd w:val="clear" w:color="auto" w:fill="auto"/>
          </w:tcPr>
          <w:p w14:paraId="4025014A" w14:textId="77777777" w:rsidR="00FF229A" w:rsidRPr="00CD31FF" w:rsidRDefault="00FF229A" w:rsidP="00E468F5">
            <w:pPr>
              <w:tabs>
                <w:tab w:val="left" w:pos="720"/>
                <w:tab w:val="right" w:pos="8280"/>
              </w:tabs>
              <w:ind w:left="720" w:right="253" w:hanging="540"/>
            </w:pPr>
            <w:r w:rsidRPr="00CD31FF">
              <w:t>4.1</w:t>
            </w:r>
            <w:r w:rsidRPr="00CD31FF">
              <w:tab/>
              <w:t>Provides an environment that develops students’ positive attitudes and learning opportunities.</w:t>
            </w:r>
            <w:r w:rsidRPr="00CD31FF">
              <w:tab/>
              <w:t xml:space="preserve"> </w:t>
            </w:r>
          </w:p>
          <w:p w14:paraId="66AF5969" w14:textId="37410973" w:rsidR="00FF229A" w:rsidRPr="00CD31FF" w:rsidRDefault="00FF229A" w:rsidP="00B019D1">
            <w:pPr>
              <w:tabs>
                <w:tab w:val="left" w:pos="720"/>
                <w:tab w:val="right" w:pos="8280"/>
              </w:tabs>
              <w:bidi/>
              <w:ind w:right="90"/>
            </w:pPr>
            <w:r w:rsidRPr="00CD31FF">
              <w:rPr>
                <w:rtl/>
                <w:lang w:val="de-DE" w:bidi="ar-EG"/>
              </w:rPr>
              <w:t>يوفر بيئة تُطَوّر وتنمي اتجاهات إيجابية لدى الطلاب وكذلك فرص التعلم.</w:t>
            </w:r>
          </w:p>
        </w:tc>
        <w:tc>
          <w:tcPr>
            <w:tcW w:w="269" w:type="pct"/>
            <w:shd w:val="clear" w:color="auto" w:fill="auto"/>
            <w:vAlign w:val="center"/>
          </w:tcPr>
          <w:p w14:paraId="7005EFB4" w14:textId="77777777" w:rsidR="00FF229A" w:rsidRPr="00CD31FF" w:rsidRDefault="00FF229A" w:rsidP="00E468F5">
            <w:pPr>
              <w:tabs>
                <w:tab w:val="left" w:pos="2040"/>
              </w:tabs>
              <w:jc w:val="center"/>
            </w:pPr>
            <w:r w:rsidRPr="00CD31FF">
              <w:t>1</w:t>
            </w:r>
          </w:p>
        </w:tc>
        <w:tc>
          <w:tcPr>
            <w:tcW w:w="222" w:type="pct"/>
            <w:shd w:val="clear" w:color="auto" w:fill="auto"/>
            <w:vAlign w:val="center"/>
          </w:tcPr>
          <w:p w14:paraId="2EC9AF13" w14:textId="77777777" w:rsidR="00FF229A" w:rsidRPr="00CD31FF" w:rsidRDefault="00FF229A" w:rsidP="00E468F5">
            <w:pPr>
              <w:tabs>
                <w:tab w:val="left" w:pos="2040"/>
              </w:tabs>
              <w:jc w:val="center"/>
            </w:pPr>
            <w:r w:rsidRPr="00CD31FF">
              <w:t>2</w:t>
            </w:r>
          </w:p>
        </w:tc>
        <w:tc>
          <w:tcPr>
            <w:tcW w:w="222" w:type="pct"/>
            <w:shd w:val="clear" w:color="auto" w:fill="auto"/>
            <w:vAlign w:val="center"/>
          </w:tcPr>
          <w:p w14:paraId="0A4E27EC" w14:textId="77777777" w:rsidR="00FF229A" w:rsidRPr="00CD31FF" w:rsidRDefault="00FF229A" w:rsidP="00E468F5">
            <w:pPr>
              <w:tabs>
                <w:tab w:val="left" w:pos="2040"/>
              </w:tabs>
              <w:jc w:val="center"/>
            </w:pPr>
            <w:r w:rsidRPr="00CD31FF">
              <w:t>3</w:t>
            </w:r>
          </w:p>
        </w:tc>
        <w:tc>
          <w:tcPr>
            <w:tcW w:w="222" w:type="pct"/>
            <w:shd w:val="clear" w:color="auto" w:fill="auto"/>
            <w:vAlign w:val="center"/>
          </w:tcPr>
          <w:p w14:paraId="735E4F2A" w14:textId="77777777" w:rsidR="00FF229A" w:rsidRPr="00CD31FF" w:rsidRDefault="00FF229A" w:rsidP="00E468F5">
            <w:pPr>
              <w:tabs>
                <w:tab w:val="left" w:pos="2040"/>
              </w:tabs>
              <w:jc w:val="center"/>
            </w:pPr>
            <w:r w:rsidRPr="00CD31FF">
              <w:t>4</w:t>
            </w:r>
          </w:p>
        </w:tc>
        <w:tc>
          <w:tcPr>
            <w:tcW w:w="1202" w:type="pct"/>
            <w:shd w:val="clear" w:color="auto" w:fill="auto"/>
            <w:vAlign w:val="center"/>
          </w:tcPr>
          <w:p w14:paraId="040FF493" w14:textId="77777777" w:rsidR="00FF229A" w:rsidRPr="00CD31FF" w:rsidRDefault="00FF229A" w:rsidP="00E468F5">
            <w:pPr>
              <w:tabs>
                <w:tab w:val="left" w:pos="2040"/>
              </w:tabs>
              <w:jc w:val="center"/>
            </w:pPr>
          </w:p>
        </w:tc>
      </w:tr>
      <w:tr w:rsidR="00FF229A" w:rsidRPr="00CD31FF" w14:paraId="47C69BA5" w14:textId="77777777" w:rsidTr="00E468F5">
        <w:tc>
          <w:tcPr>
            <w:tcW w:w="2864" w:type="pct"/>
            <w:shd w:val="clear" w:color="auto" w:fill="auto"/>
          </w:tcPr>
          <w:p w14:paraId="20FEBBD4" w14:textId="77777777" w:rsidR="00FF229A" w:rsidRPr="00CD31FF" w:rsidRDefault="00FF229A" w:rsidP="00E468F5">
            <w:pPr>
              <w:tabs>
                <w:tab w:val="left" w:pos="720"/>
                <w:tab w:val="right" w:pos="7560"/>
              </w:tabs>
              <w:ind w:left="720" w:hanging="540"/>
              <w:rPr>
                <w:rtl/>
              </w:rPr>
            </w:pPr>
            <w:r w:rsidRPr="00CD31FF">
              <w:t>4.2</w:t>
            </w:r>
            <w:r w:rsidRPr="00CD31FF">
              <w:tab/>
              <w:t>Conducts open, inclusive, equitable, and ethical interactions and communication with students.</w:t>
            </w:r>
          </w:p>
          <w:p w14:paraId="6778732E" w14:textId="77777777" w:rsidR="00FF229A" w:rsidRPr="00CD31FF" w:rsidRDefault="00FF229A" w:rsidP="00E468F5">
            <w:pPr>
              <w:tabs>
                <w:tab w:val="right" w:pos="6300"/>
              </w:tabs>
              <w:bidi/>
              <w:ind w:left="540" w:hanging="360"/>
            </w:pPr>
            <w:r w:rsidRPr="00CD31FF">
              <w:rPr>
                <w:lang w:val="de-DE" w:bidi="ar-EG"/>
              </w:rPr>
              <w:t xml:space="preserve">               </w:t>
            </w:r>
            <w:r w:rsidRPr="00CD31FF">
              <w:rPr>
                <w:rtl/>
                <w:lang w:val="de-DE" w:bidi="ar-EG"/>
              </w:rPr>
              <w:t>يقوم بإدارة ودمج التفاعلات والتواصل المفتوح والصريح والمتساوي والأخلاقي مع الطلاب.</w:t>
            </w:r>
          </w:p>
        </w:tc>
        <w:tc>
          <w:tcPr>
            <w:tcW w:w="269" w:type="pct"/>
            <w:shd w:val="clear" w:color="auto" w:fill="auto"/>
            <w:vAlign w:val="center"/>
          </w:tcPr>
          <w:p w14:paraId="12E78A46" w14:textId="77777777" w:rsidR="00FF229A" w:rsidRPr="00CD31FF" w:rsidRDefault="00FF229A" w:rsidP="00E468F5">
            <w:pPr>
              <w:tabs>
                <w:tab w:val="left" w:pos="2040"/>
              </w:tabs>
              <w:jc w:val="center"/>
            </w:pPr>
            <w:r w:rsidRPr="00CD31FF">
              <w:t>1</w:t>
            </w:r>
          </w:p>
        </w:tc>
        <w:tc>
          <w:tcPr>
            <w:tcW w:w="222" w:type="pct"/>
            <w:shd w:val="clear" w:color="auto" w:fill="auto"/>
            <w:vAlign w:val="center"/>
          </w:tcPr>
          <w:p w14:paraId="57B05BBF" w14:textId="77777777" w:rsidR="00FF229A" w:rsidRPr="00CD31FF" w:rsidRDefault="00FF229A" w:rsidP="00E468F5">
            <w:pPr>
              <w:tabs>
                <w:tab w:val="left" w:pos="2040"/>
              </w:tabs>
              <w:jc w:val="center"/>
            </w:pPr>
            <w:r w:rsidRPr="00CD31FF">
              <w:t>2</w:t>
            </w:r>
          </w:p>
        </w:tc>
        <w:tc>
          <w:tcPr>
            <w:tcW w:w="222" w:type="pct"/>
            <w:shd w:val="clear" w:color="auto" w:fill="auto"/>
            <w:vAlign w:val="center"/>
          </w:tcPr>
          <w:p w14:paraId="23BC90B2" w14:textId="77777777" w:rsidR="00FF229A" w:rsidRPr="00CD31FF" w:rsidRDefault="00FF229A" w:rsidP="00E468F5">
            <w:pPr>
              <w:tabs>
                <w:tab w:val="left" w:pos="2040"/>
              </w:tabs>
              <w:jc w:val="center"/>
            </w:pPr>
            <w:r w:rsidRPr="00CD31FF">
              <w:t>3</w:t>
            </w:r>
          </w:p>
        </w:tc>
        <w:tc>
          <w:tcPr>
            <w:tcW w:w="222" w:type="pct"/>
            <w:shd w:val="clear" w:color="auto" w:fill="auto"/>
            <w:vAlign w:val="center"/>
          </w:tcPr>
          <w:p w14:paraId="1407BC22" w14:textId="77777777" w:rsidR="00FF229A" w:rsidRPr="00CD31FF" w:rsidRDefault="00FF229A" w:rsidP="00E468F5">
            <w:pPr>
              <w:tabs>
                <w:tab w:val="left" w:pos="2040"/>
              </w:tabs>
              <w:jc w:val="center"/>
            </w:pPr>
            <w:r w:rsidRPr="00CD31FF">
              <w:t>4</w:t>
            </w:r>
          </w:p>
        </w:tc>
        <w:tc>
          <w:tcPr>
            <w:tcW w:w="1202" w:type="pct"/>
            <w:shd w:val="clear" w:color="auto" w:fill="auto"/>
            <w:vAlign w:val="center"/>
          </w:tcPr>
          <w:p w14:paraId="07C91210" w14:textId="77777777" w:rsidR="00FF229A" w:rsidRPr="00CD31FF" w:rsidRDefault="00FF229A" w:rsidP="00E468F5">
            <w:pPr>
              <w:tabs>
                <w:tab w:val="left" w:pos="2040"/>
              </w:tabs>
            </w:pPr>
          </w:p>
        </w:tc>
      </w:tr>
      <w:tr w:rsidR="00FF229A" w:rsidRPr="00CD31FF" w14:paraId="31745696" w14:textId="77777777" w:rsidTr="00E468F5">
        <w:trPr>
          <w:trHeight w:val="782"/>
        </w:trPr>
        <w:tc>
          <w:tcPr>
            <w:tcW w:w="2864" w:type="pct"/>
            <w:shd w:val="clear" w:color="auto" w:fill="auto"/>
          </w:tcPr>
          <w:p w14:paraId="294DECBF" w14:textId="77777777" w:rsidR="00FF229A" w:rsidRPr="00CD31FF" w:rsidRDefault="00FF229A" w:rsidP="00E468F5">
            <w:pPr>
              <w:tabs>
                <w:tab w:val="left" w:pos="720"/>
                <w:tab w:val="right" w:pos="7560"/>
              </w:tabs>
              <w:ind w:left="720" w:hanging="540"/>
            </w:pPr>
            <w:r w:rsidRPr="00CD31FF">
              <w:t>4.3</w:t>
            </w:r>
            <w:r w:rsidRPr="00CD31FF">
              <w:tab/>
              <w:t>Selects topics and issues that foster students’ critical thinking skills.</w:t>
            </w:r>
          </w:p>
          <w:p w14:paraId="2D803321" w14:textId="55145260" w:rsidR="00FF229A" w:rsidRPr="00CD31FF" w:rsidRDefault="00FF229A" w:rsidP="00B019D1">
            <w:pPr>
              <w:tabs>
                <w:tab w:val="left" w:pos="720"/>
                <w:tab w:val="right" w:pos="8280"/>
              </w:tabs>
              <w:bidi/>
              <w:ind w:left="720" w:hanging="540"/>
            </w:pPr>
            <w:r w:rsidRPr="00CD31FF">
              <w:t xml:space="preserve"> </w:t>
            </w:r>
            <w:r w:rsidRPr="00CD31FF">
              <w:rPr>
                <w:rtl/>
                <w:lang w:val="de-DE" w:bidi="ar-EG"/>
              </w:rPr>
              <w:t>يختار موضوعات وقضايا تعزز مهارات التفكير الناقد لدى الطلاب.</w:t>
            </w:r>
          </w:p>
        </w:tc>
        <w:tc>
          <w:tcPr>
            <w:tcW w:w="269" w:type="pct"/>
            <w:shd w:val="clear" w:color="auto" w:fill="auto"/>
            <w:vAlign w:val="center"/>
          </w:tcPr>
          <w:p w14:paraId="2A36475D" w14:textId="77777777" w:rsidR="00FF229A" w:rsidRPr="00CD31FF" w:rsidRDefault="00FF229A" w:rsidP="00E468F5">
            <w:pPr>
              <w:tabs>
                <w:tab w:val="left" w:pos="2040"/>
              </w:tabs>
              <w:jc w:val="center"/>
            </w:pPr>
            <w:r w:rsidRPr="00CD31FF">
              <w:t>1</w:t>
            </w:r>
          </w:p>
        </w:tc>
        <w:tc>
          <w:tcPr>
            <w:tcW w:w="222" w:type="pct"/>
            <w:shd w:val="clear" w:color="auto" w:fill="auto"/>
            <w:vAlign w:val="center"/>
          </w:tcPr>
          <w:p w14:paraId="7F5C9479" w14:textId="77777777" w:rsidR="00FF229A" w:rsidRPr="00CD31FF" w:rsidRDefault="00FF229A" w:rsidP="00E468F5">
            <w:pPr>
              <w:tabs>
                <w:tab w:val="left" w:pos="2040"/>
              </w:tabs>
              <w:jc w:val="center"/>
            </w:pPr>
            <w:r w:rsidRPr="00CD31FF">
              <w:t>2</w:t>
            </w:r>
          </w:p>
        </w:tc>
        <w:tc>
          <w:tcPr>
            <w:tcW w:w="222" w:type="pct"/>
            <w:shd w:val="clear" w:color="auto" w:fill="auto"/>
            <w:vAlign w:val="center"/>
          </w:tcPr>
          <w:p w14:paraId="1DB8D00F" w14:textId="77777777" w:rsidR="00FF229A" w:rsidRPr="00CD31FF" w:rsidRDefault="00FF229A" w:rsidP="00E468F5">
            <w:pPr>
              <w:tabs>
                <w:tab w:val="left" w:pos="2040"/>
              </w:tabs>
              <w:jc w:val="center"/>
            </w:pPr>
            <w:r w:rsidRPr="00CD31FF">
              <w:t>3</w:t>
            </w:r>
          </w:p>
        </w:tc>
        <w:tc>
          <w:tcPr>
            <w:tcW w:w="222" w:type="pct"/>
            <w:shd w:val="clear" w:color="auto" w:fill="auto"/>
            <w:vAlign w:val="center"/>
          </w:tcPr>
          <w:p w14:paraId="56128AB7" w14:textId="77777777" w:rsidR="00FF229A" w:rsidRPr="00CD31FF" w:rsidRDefault="00FF229A" w:rsidP="00E468F5">
            <w:pPr>
              <w:tabs>
                <w:tab w:val="left" w:pos="2040"/>
              </w:tabs>
              <w:jc w:val="center"/>
            </w:pPr>
            <w:r w:rsidRPr="00CD31FF">
              <w:t>4</w:t>
            </w:r>
          </w:p>
        </w:tc>
        <w:tc>
          <w:tcPr>
            <w:tcW w:w="1202" w:type="pct"/>
            <w:shd w:val="clear" w:color="auto" w:fill="auto"/>
            <w:vAlign w:val="center"/>
          </w:tcPr>
          <w:p w14:paraId="20608252" w14:textId="77777777" w:rsidR="00FF229A" w:rsidRPr="00CD31FF" w:rsidRDefault="00FF229A" w:rsidP="00E468F5">
            <w:pPr>
              <w:tabs>
                <w:tab w:val="left" w:pos="2040"/>
              </w:tabs>
            </w:pPr>
          </w:p>
        </w:tc>
      </w:tr>
      <w:tr w:rsidR="00FF229A" w:rsidRPr="00CD31FF" w14:paraId="51161DAE" w14:textId="77777777" w:rsidTr="00E468F5">
        <w:tc>
          <w:tcPr>
            <w:tcW w:w="2864" w:type="pct"/>
            <w:shd w:val="clear" w:color="auto" w:fill="auto"/>
          </w:tcPr>
          <w:p w14:paraId="572A8751" w14:textId="77777777" w:rsidR="00FF229A" w:rsidRPr="00CD31FF" w:rsidRDefault="00FF229A" w:rsidP="00E468F5">
            <w:pPr>
              <w:tabs>
                <w:tab w:val="left" w:pos="720"/>
                <w:tab w:val="right" w:pos="8280"/>
              </w:tabs>
              <w:ind w:left="720" w:hanging="540"/>
            </w:pPr>
            <w:r w:rsidRPr="00CD31FF">
              <w:t>4.4</w:t>
            </w:r>
            <w:r w:rsidRPr="00CD31FF">
              <w:tab/>
              <w:t>Provides an environment that helps students to interact and work collaboratively.</w:t>
            </w:r>
          </w:p>
          <w:p w14:paraId="15960B91" w14:textId="7956D8F4" w:rsidR="00FF229A" w:rsidRPr="00CD31FF" w:rsidRDefault="00FF229A" w:rsidP="00B019D1">
            <w:pPr>
              <w:tabs>
                <w:tab w:val="left" w:pos="720"/>
                <w:tab w:val="right" w:pos="8280"/>
              </w:tabs>
              <w:bidi/>
              <w:ind w:left="720" w:hanging="540"/>
              <w:jc w:val="both"/>
            </w:pPr>
            <w:r w:rsidRPr="00CD31FF">
              <w:t xml:space="preserve">   </w:t>
            </w:r>
            <w:r w:rsidRPr="00CD31FF">
              <w:rPr>
                <w:rtl/>
                <w:lang w:val="de-DE" w:bidi="ar-EG"/>
              </w:rPr>
              <w:t>يوفر بيئة تساعد الطلاب على التفاعل والعمل بطريقة تعاونية.</w:t>
            </w:r>
          </w:p>
        </w:tc>
        <w:tc>
          <w:tcPr>
            <w:tcW w:w="269" w:type="pct"/>
            <w:shd w:val="clear" w:color="auto" w:fill="auto"/>
            <w:vAlign w:val="center"/>
          </w:tcPr>
          <w:p w14:paraId="384664AF" w14:textId="77777777" w:rsidR="00FF229A" w:rsidRPr="00CD31FF" w:rsidRDefault="00FF229A" w:rsidP="00E468F5">
            <w:pPr>
              <w:tabs>
                <w:tab w:val="left" w:pos="2040"/>
              </w:tabs>
              <w:jc w:val="center"/>
            </w:pPr>
            <w:r w:rsidRPr="00CD31FF">
              <w:t>1</w:t>
            </w:r>
          </w:p>
        </w:tc>
        <w:tc>
          <w:tcPr>
            <w:tcW w:w="222" w:type="pct"/>
            <w:shd w:val="clear" w:color="auto" w:fill="auto"/>
            <w:vAlign w:val="center"/>
          </w:tcPr>
          <w:p w14:paraId="7F917173" w14:textId="77777777" w:rsidR="00FF229A" w:rsidRPr="00CD31FF" w:rsidRDefault="00FF229A" w:rsidP="00E468F5">
            <w:pPr>
              <w:tabs>
                <w:tab w:val="left" w:pos="2040"/>
              </w:tabs>
              <w:jc w:val="center"/>
            </w:pPr>
            <w:r w:rsidRPr="00CD31FF">
              <w:t>2</w:t>
            </w:r>
          </w:p>
        </w:tc>
        <w:tc>
          <w:tcPr>
            <w:tcW w:w="222" w:type="pct"/>
            <w:shd w:val="clear" w:color="auto" w:fill="auto"/>
            <w:vAlign w:val="center"/>
          </w:tcPr>
          <w:p w14:paraId="09BA4DDB" w14:textId="77777777" w:rsidR="00FF229A" w:rsidRPr="00CD31FF" w:rsidRDefault="00FF229A" w:rsidP="00E468F5">
            <w:pPr>
              <w:tabs>
                <w:tab w:val="left" w:pos="2040"/>
              </w:tabs>
              <w:jc w:val="center"/>
            </w:pPr>
            <w:r w:rsidRPr="00CD31FF">
              <w:t>3</w:t>
            </w:r>
          </w:p>
        </w:tc>
        <w:tc>
          <w:tcPr>
            <w:tcW w:w="222" w:type="pct"/>
            <w:shd w:val="clear" w:color="auto" w:fill="auto"/>
            <w:vAlign w:val="center"/>
          </w:tcPr>
          <w:p w14:paraId="4B496E73" w14:textId="77777777" w:rsidR="00FF229A" w:rsidRPr="00CD31FF" w:rsidRDefault="00FF229A" w:rsidP="00E468F5">
            <w:pPr>
              <w:tabs>
                <w:tab w:val="left" w:pos="2040"/>
              </w:tabs>
              <w:jc w:val="center"/>
            </w:pPr>
            <w:r w:rsidRPr="00CD31FF">
              <w:t>4</w:t>
            </w:r>
          </w:p>
        </w:tc>
        <w:tc>
          <w:tcPr>
            <w:tcW w:w="1202" w:type="pct"/>
            <w:shd w:val="clear" w:color="auto" w:fill="auto"/>
            <w:vAlign w:val="center"/>
          </w:tcPr>
          <w:p w14:paraId="5B1F0BD7" w14:textId="77777777" w:rsidR="00FF229A" w:rsidRPr="00CD31FF" w:rsidRDefault="00FF229A" w:rsidP="00E468F5">
            <w:pPr>
              <w:tabs>
                <w:tab w:val="left" w:pos="2040"/>
              </w:tabs>
            </w:pPr>
          </w:p>
        </w:tc>
      </w:tr>
      <w:tr w:rsidR="00FF229A" w:rsidRPr="00CD31FF" w14:paraId="6B0A3640" w14:textId="77777777" w:rsidTr="00E468F5">
        <w:tc>
          <w:tcPr>
            <w:tcW w:w="2864" w:type="pct"/>
            <w:shd w:val="clear" w:color="auto" w:fill="auto"/>
          </w:tcPr>
          <w:p w14:paraId="587D8F99" w14:textId="77777777" w:rsidR="00FF229A" w:rsidRPr="00CD31FF" w:rsidRDefault="00FF229A" w:rsidP="00E468F5">
            <w:pPr>
              <w:tabs>
                <w:tab w:val="left" w:pos="720"/>
                <w:tab w:val="right" w:pos="7560"/>
              </w:tabs>
              <w:ind w:left="720" w:hanging="540"/>
              <w:rPr>
                <w:rtl/>
              </w:rPr>
            </w:pPr>
            <w:r w:rsidRPr="00CD31FF">
              <w:t>4.5</w:t>
            </w:r>
            <w:r w:rsidRPr="00CD31FF">
              <w:tab/>
              <w:t>Provides reinforcement for appropriate behavior.</w:t>
            </w:r>
          </w:p>
          <w:p w14:paraId="63FAD64B" w14:textId="13CDFA63" w:rsidR="00FF229A" w:rsidRPr="00CD31FF" w:rsidRDefault="00FF229A" w:rsidP="00B019D1">
            <w:pPr>
              <w:tabs>
                <w:tab w:val="right" w:pos="8280"/>
              </w:tabs>
              <w:bidi/>
              <w:ind w:left="540" w:right="253" w:hanging="360"/>
            </w:pPr>
            <w:r w:rsidRPr="00CD31FF">
              <w:rPr>
                <w:lang w:val="de-DE" w:bidi="ar-EG"/>
              </w:rPr>
              <w:t xml:space="preserve">                </w:t>
            </w:r>
            <w:r w:rsidRPr="00CD31FF">
              <w:rPr>
                <w:rtl/>
                <w:lang w:val="de-DE" w:bidi="ar-EG"/>
              </w:rPr>
              <w:t>يقدِّم تعزيزاً وتشجيعاً للسلوك اللائق.</w:t>
            </w:r>
          </w:p>
        </w:tc>
        <w:tc>
          <w:tcPr>
            <w:tcW w:w="269" w:type="pct"/>
            <w:shd w:val="clear" w:color="auto" w:fill="auto"/>
            <w:vAlign w:val="center"/>
          </w:tcPr>
          <w:p w14:paraId="28FBE2CC" w14:textId="77777777" w:rsidR="00FF229A" w:rsidRPr="00CD31FF" w:rsidRDefault="00FF229A" w:rsidP="00E468F5">
            <w:pPr>
              <w:tabs>
                <w:tab w:val="left" w:pos="2040"/>
              </w:tabs>
              <w:jc w:val="center"/>
            </w:pPr>
            <w:r w:rsidRPr="00CD31FF">
              <w:t>1</w:t>
            </w:r>
          </w:p>
        </w:tc>
        <w:tc>
          <w:tcPr>
            <w:tcW w:w="222" w:type="pct"/>
            <w:shd w:val="clear" w:color="auto" w:fill="auto"/>
            <w:vAlign w:val="center"/>
          </w:tcPr>
          <w:p w14:paraId="623886FF" w14:textId="77777777" w:rsidR="00FF229A" w:rsidRPr="00CD31FF" w:rsidRDefault="00FF229A" w:rsidP="00E468F5">
            <w:pPr>
              <w:tabs>
                <w:tab w:val="left" w:pos="2040"/>
              </w:tabs>
              <w:jc w:val="center"/>
            </w:pPr>
            <w:r w:rsidRPr="00CD31FF">
              <w:t>2</w:t>
            </w:r>
          </w:p>
        </w:tc>
        <w:tc>
          <w:tcPr>
            <w:tcW w:w="222" w:type="pct"/>
            <w:shd w:val="clear" w:color="auto" w:fill="auto"/>
            <w:vAlign w:val="center"/>
          </w:tcPr>
          <w:p w14:paraId="2D9FCB24" w14:textId="77777777" w:rsidR="00FF229A" w:rsidRPr="00CD31FF" w:rsidRDefault="00FF229A" w:rsidP="00E468F5">
            <w:pPr>
              <w:tabs>
                <w:tab w:val="left" w:pos="2040"/>
              </w:tabs>
              <w:jc w:val="center"/>
            </w:pPr>
            <w:r w:rsidRPr="00CD31FF">
              <w:t>3</w:t>
            </w:r>
          </w:p>
        </w:tc>
        <w:tc>
          <w:tcPr>
            <w:tcW w:w="222" w:type="pct"/>
            <w:shd w:val="clear" w:color="auto" w:fill="auto"/>
            <w:vAlign w:val="center"/>
          </w:tcPr>
          <w:p w14:paraId="6640EA22" w14:textId="77777777" w:rsidR="00FF229A" w:rsidRPr="00CD31FF" w:rsidRDefault="00FF229A" w:rsidP="00E468F5">
            <w:pPr>
              <w:tabs>
                <w:tab w:val="left" w:pos="2040"/>
              </w:tabs>
              <w:jc w:val="center"/>
            </w:pPr>
            <w:r w:rsidRPr="00CD31FF">
              <w:t>4</w:t>
            </w:r>
          </w:p>
        </w:tc>
        <w:tc>
          <w:tcPr>
            <w:tcW w:w="1202" w:type="pct"/>
            <w:shd w:val="clear" w:color="auto" w:fill="auto"/>
            <w:vAlign w:val="center"/>
          </w:tcPr>
          <w:p w14:paraId="6363142F" w14:textId="77777777" w:rsidR="00FF229A" w:rsidRPr="00CD31FF" w:rsidRDefault="00FF229A" w:rsidP="00E468F5">
            <w:pPr>
              <w:tabs>
                <w:tab w:val="left" w:pos="2040"/>
              </w:tabs>
            </w:pPr>
          </w:p>
        </w:tc>
      </w:tr>
      <w:tr w:rsidR="00FF229A" w:rsidRPr="00CD31FF" w14:paraId="44CDBDB3" w14:textId="77777777" w:rsidTr="00E468F5">
        <w:tc>
          <w:tcPr>
            <w:tcW w:w="2864" w:type="pct"/>
            <w:tcBorders>
              <w:bottom w:val="single" w:sz="4" w:space="0" w:color="auto"/>
            </w:tcBorders>
            <w:shd w:val="clear" w:color="auto" w:fill="auto"/>
          </w:tcPr>
          <w:p w14:paraId="01D013AA" w14:textId="77777777" w:rsidR="00FF229A" w:rsidRPr="00CD31FF" w:rsidRDefault="00FF229A" w:rsidP="00E468F5">
            <w:pPr>
              <w:tabs>
                <w:tab w:val="left" w:pos="720"/>
                <w:tab w:val="right" w:pos="8280"/>
              </w:tabs>
              <w:ind w:left="720" w:hanging="540"/>
            </w:pPr>
            <w:r w:rsidRPr="00CD31FF">
              <w:t>4.6</w:t>
            </w:r>
            <w:r w:rsidRPr="00CD31FF">
              <w:tab/>
              <w:t>Provides feedback for inappropriate behavior.</w:t>
            </w:r>
            <w:r w:rsidRPr="00CD31FF">
              <w:tab/>
            </w:r>
          </w:p>
          <w:p w14:paraId="268F0F24" w14:textId="600B5119" w:rsidR="00FF229A" w:rsidRPr="00CD31FF" w:rsidRDefault="00FF229A" w:rsidP="00B019D1">
            <w:pPr>
              <w:tabs>
                <w:tab w:val="left" w:pos="720"/>
                <w:tab w:val="right" w:pos="8280"/>
              </w:tabs>
              <w:bidi/>
              <w:ind w:left="720" w:hanging="540"/>
              <w:jc w:val="both"/>
            </w:pPr>
            <w:r w:rsidRPr="00CD31FF">
              <w:rPr>
                <w:lang w:val="de-DE" w:bidi="ar-EG"/>
              </w:rPr>
              <w:t xml:space="preserve">                        </w:t>
            </w:r>
            <w:r w:rsidRPr="00CD31FF">
              <w:rPr>
                <w:rtl/>
                <w:lang w:val="de-DE" w:bidi="ar-EG"/>
              </w:rPr>
              <w:t>يقدم تغذية راجعة للسلوك غير اللائق.</w:t>
            </w:r>
          </w:p>
        </w:tc>
        <w:tc>
          <w:tcPr>
            <w:tcW w:w="269" w:type="pct"/>
            <w:tcBorders>
              <w:bottom w:val="single" w:sz="4" w:space="0" w:color="auto"/>
            </w:tcBorders>
            <w:shd w:val="clear" w:color="auto" w:fill="auto"/>
            <w:vAlign w:val="center"/>
          </w:tcPr>
          <w:p w14:paraId="59449C44" w14:textId="77777777" w:rsidR="00FF229A" w:rsidRPr="00CD31FF" w:rsidRDefault="00FF229A" w:rsidP="00E468F5">
            <w:pPr>
              <w:tabs>
                <w:tab w:val="left" w:pos="2040"/>
              </w:tabs>
              <w:jc w:val="center"/>
            </w:pPr>
            <w:r w:rsidRPr="00CD31FF">
              <w:t>1</w:t>
            </w:r>
          </w:p>
        </w:tc>
        <w:tc>
          <w:tcPr>
            <w:tcW w:w="222" w:type="pct"/>
            <w:tcBorders>
              <w:bottom w:val="single" w:sz="4" w:space="0" w:color="auto"/>
            </w:tcBorders>
            <w:shd w:val="clear" w:color="auto" w:fill="auto"/>
            <w:vAlign w:val="center"/>
          </w:tcPr>
          <w:p w14:paraId="382BB26C" w14:textId="77777777" w:rsidR="00FF229A" w:rsidRPr="00CD31FF" w:rsidRDefault="00FF229A" w:rsidP="00E468F5">
            <w:pPr>
              <w:tabs>
                <w:tab w:val="left" w:pos="2040"/>
              </w:tabs>
              <w:jc w:val="center"/>
            </w:pPr>
            <w:r w:rsidRPr="00CD31FF">
              <w:t>2</w:t>
            </w:r>
          </w:p>
        </w:tc>
        <w:tc>
          <w:tcPr>
            <w:tcW w:w="222" w:type="pct"/>
            <w:tcBorders>
              <w:bottom w:val="single" w:sz="4" w:space="0" w:color="auto"/>
            </w:tcBorders>
            <w:shd w:val="clear" w:color="auto" w:fill="auto"/>
            <w:vAlign w:val="center"/>
          </w:tcPr>
          <w:p w14:paraId="7F68AB47" w14:textId="77777777" w:rsidR="00FF229A" w:rsidRPr="00CD31FF" w:rsidRDefault="00FF229A" w:rsidP="00E468F5">
            <w:pPr>
              <w:tabs>
                <w:tab w:val="left" w:pos="2040"/>
              </w:tabs>
              <w:jc w:val="center"/>
            </w:pPr>
            <w:r w:rsidRPr="00CD31FF">
              <w:t>3</w:t>
            </w:r>
          </w:p>
        </w:tc>
        <w:tc>
          <w:tcPr>
            <w:tcW w:w="222" w:type="pct"/>
            <w:tcBorders>
              <w:bottom w:val="single" w:sz="4" w:space="0" w:color="auto"/>
            </w:tcBorders>
            <w:shd w:val="clear" w:color="auto" w:fill="auto"/>
            <w:vAlign w:val="center"/>
          </w:tcPr>
          <w:p w14:paraId="6D7FBF06" w14:textId="77777777" w:rsidR="00FF229A" w:rsidRPr="00CD31FF" w:rsidRDefault="00FF229A" w:rsidP="00E468F5">
            <w:pPr>
              <w:tabs>
                <w:tab w:val="left" w:pos="2040"/>
              </w:tabs>
              <w:jc w:val="center"/>
            </w:pPr>
            <w:r w:rsidRPr="00CD31FF">
              <w:t>4</w:t>
            </w:r>
          </w:p>
        </w:tc>
        <w:tc>
          <w:tcPr>
            <w:tcW w:w="1202" w:type="pct"/>
            <w:tcBorders>
              <w:bottom w:val="single" w:sz="4" w:space="0" w:color="auto"/>
            </w:tcBorders>
            <w:shd w:val="clear" w:color="auto" w:fill="auto"/>
            <w:vAlign w:val="center"/>
          </w:tcPr>
          <w:p w14:paraId="58D02950" w14:textId="77777777" w:rsidR="00FF229A" w:rsidRPr="00CD31FF" w:rsidRDefault="00FF229A" w:rsidP="00E468F5">
            <w:pPr>
              <w:tabs>
                <w:tab w:val="left" w:pos="2040"/>
              </w:tabs>
            </w:pPr>
          </w:p>
        </w:tc>
      </w:tr>
      <w:tr w:rsidR="00FF229A" w:rsidRPr="00CD31FF" w14:paraId="6B8AE3FA" w14:textId="77777777" w:rsidTr="00E468F5">
        <w:tc>
          <w:tcPr>
            <w:tcW w:w="5000" w:type="pct"/>
            <w:gridSpan w:val="6"/>
            <w:shd w:val="clear" w:color="auto" w:fill="CCFFCC"/>
          </w:tcPr>
          <w:p w14:paraId="23F35B7D" w14:textId="77777777" w:rsidR="00FF229A" w:rsidRPr="00CD31FF" w:rsidRDefault="00FF229A" w:rsidP="00E468F5">
            <w:pPr>
              <w:tabs>
                <w:tab w:val="left" w:pos="2040"/>
              </w:tabs>
              <w:rPr>
                <w:rtl/>
              </w:rPr>
            </w:pPr>
            <w:r w:rsidRPr="00CD31FF">
              <w:t>Total points for this section (24 possible):</w:t>
            </w:r>
          </w:p>
          <w:p w14:paraId="4A098D9F" w14:textId="77777777" w:rsidR="00FF229A" w:rsidRPr="00CD31FF" w:rsidRDefault="00FF229A" w:rsidP="00E468F5">
            <w:pPr>
              <w:tabs>
                <w:tab w:val="left" w:pos="2040"/>
              </w:tabs>
            </w:pPr>
            <w:r w:rsidRPr="00CD31FF">
              <w:rPr>
                <w:rtl/>
              </w:rPr>
              <w:t>مجموع الدرجة الكلية على هذا القسم (24)</w:t>
            </w:r>
          </w:p>
        </w:tc>
      </w:tr>
      <w:tr w:rsidR="00FF229A" w:rsidRPr="00CD31FF" w14:paraId="498DF562" w14:textId="77777777" w:rsidTr="00E468F5">
        <w:tc>
          <w:tcPr>
            <w:tcW w:w="5000" w:type="pct"/>
            <w:gridSpan w:val="6"/>
            <w:shd w:val="clear" w:color="auto" w:fill="CCFFCC"/>
          </w:tcPr>
          <w:p w14:paraId="4A58D825" w14:textId="77777777" w:rsidR="00FF229A" w:rsidRPr="00CD31FF" w:rsidRDefault="00FF229A" w:rsidP="00E468F5">
            <w:pPr>
              <w:tabs>
                <w:tab w:val="left" w:pos="2040"/>
              </w:tabs>
              <w:rPr>
                <w:rtl/>
              </w:rPr>
            </w:pPr>
            <w:r w:rsidRPr="00CD31FF">
              <w:t>Average for this section: (Total score divided by 6)</w:t>
            </w:r>
          </w:p>
          <w:p w14:paraId="4D68D3B0" w14:textId="77777777" w:rsidR="00FF229A" w:rsidRPr="00CD31FF" w:rsidRDefault="00FF229A" w:rsidP="00E468F5">
            <w:pPr>
              <w:tabs>
                <w:tab w:val="left" w:pos="2040"/>
              </w:tabs>
            </w:pPr>
            <w:r w:rsidRPr="00CD31FF">
              <w:rPr>
                <w:rtl/>
              </w:rPr>
              <w:t>معدل الدرجة على هذا القسم (الدرجة الكلية مقسومة على 6)</w:t>
            </w:r>
          </w:p>
        </w:tc>
      </w:tr>
    </w:tbl>
    <w:p w14:paraId="660B8066" w14:textId="77777777" w:rsidR="00FF229A" w:rsidRPr="00CD31FF" w:rsidRDefault="00FF229A" w:rsidP="00FF229A">
      <w:pPr>
        <w:rPr>
          <w:sz w:val="16"/>
          <w:szCs w:val="16"/>
        </w:rPr>
      </w:pPr>
    </w:p>
    <w:p w14:paraId="6249B40D" w14:textId="77777777" w:rsidR="00FF229A" w:rsidRPr="00CD31FF" w:rsidRDefault="00FF229A" w:rsidP="00FF229A">
      <w:pPr>
        <w:rPr>
          <w:sz w:val="16"/>
          <w:szCs w:val="16"/>
        </w:rPr>
      </w:pPr>
    </w:p>
    <w:tbl>
      <w:tblPr>
        <w:tblW w:w="4744"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5600"/>
        <w:gridCol w:w="421"/>
        <w:gridCol w:w="421"/>
        <w:gridCol w:w="421"/>
        <w:gridCol w:w="421"/>
        <w:gridCol w:w="1824"/>
      </w:tblGrid>
      <w:tr w:rsidR="00FF229A" w:rsidRPr="00CD31FF" w14:paraId="05C03CA4" w14:textId="77777777" w:rsidTr="00E468F5">
        <w:tc>
          <w:tcPr>
            <w:tcW w:w="9108" w:type="dxa"/>
            <w:gridSpan w:val="6"/>
          </w:tcPr>
          <w:p w14:paraId="408D3F3F" w14:textId="77777777" w:rsidR="00FF229A" w:rsidRPr="00CD31FF" w:rsidRDefault="00FF229A" w:rsidP="00E468F5">
            <w:pPr>
              <w:rPr>
                <w:b/>
                <w:sz w:val="20"/>
                <w:szCs w:val="20"/>
              </w:rPr>
            </w:pPr>
            <w:r w:rsidRPr="00CD31FF">
              <w:rPr>
                <w:b/>
                <w:sz w:val="20"/>
                <w:szCs w:val="20"/>
              </w:rPr>
              <w:t>RELEVANCE AND EXTENSIONS</w:t>
            </w:r>
            <w:r w:rsidRPr="00CD31FF">
              <w:rPr>
                <w:b/>
                <w:sz w:val="20"/>
                <w:szCs w:val="20"/>
                <w:rtl/>
              </w:rPr>
              <w:t xml:space="preserve">                                       </w:t>
            </w:r>
            <w:r w:rsidRPr="00CD31FF">
              <w:rPr>
                <w:b/>
                <w:rtl/>
              </w:rPr>
              <w:t xml:space="preserve"> الترابط والتوسع في الخبرات </w:t>
            </w:r>
          </w:p>
        </w:tc>
      </w:tr>
      <w:tr w:rsidR="00FF229A" w:rsidRPr="00CD31FF" w14:paraId="0F47C896" w14:textId="77777777" w:rsidTr="00E468F5">
        <w:tc>
          <w:tcPr>
            <w:tcW w:w="9108" w:type="dxa"/>
            <w:gridSpan w:val="6"/>
          </w:tcPr>
          <w:p w14:paraId="3AE31082" w14:textId="77777777" w:rsidR="00FF229A" w:rsidRPr="00CD31FF" w:rsidRDefault="00FF229A" w:rsidP="00E468F5">
            <w:pPr>
              <w:tabs>
                <w:tab w:val="left" w:pos="360"/>
              </w:tabs>
              <w:ind w:left="360" w:hanging="270"/>
              <w:rPr>
                <w:bCs/>
              </w:rPr>
            </w:pPr>
            <w:r w:rsidRPr="00CD31FF">
              <w:rPr>
                <w:bCs/>
              </w:rPr>
              <w:t>5.</w:t>
            </w:r>
            <w:r w:rsidRPr="00CD31FF">
              <w:rPr>
                <w:bCs/>
              </w:rPr>
              <w:tab/>
              <w:t xml:space="preserve">Learning experiences that connect with the world beyond school are constructed. </w:t>
            </w:r>
          </w:p>
          <w:p w14:paraId="33FD1628" w14:textId="77777777" w:rsidR="00FF229A" w:rsidRPr="00CD31FF" w:rsidRDefault="00FF229A" w:rsidP="00E468F5">
            <w:r w:rsidRPr="00CD31FF">
              <w:rPr>
                <w:bCs/>
              </w:rPr>
              <w:tab/>
            </w:r>
            <w:r w:rsidRPr="00CD31FF">
              <w:rPr>
                <w:bCs/>
              </w:rPr>
              <w:tab/>
            </w:r>
            <w:r w:rsidRPr="00CD31FF">
              <w:rPr>
                <w:rtl/>
                <w:lang w:val="de-DE" w:bidi="ar-EG"/>
              </w:rPr>
              <w:t>5- بناء الخبرات التعليمية التي ترتبط بالعالم خارج حدود المدرسة</w:t>
            </w:r>
          </w:p>
        </w:tc>
      </w:tr>
      <w:tr w:rsidR="00FF229A" w:rsidRPr="00CD31FF" w14:paraId="67C4E494" w14:textId="77777777" w:rsidTr="00E468F5">
        <w:tc>
          <w:tcPr>
            <w:tcW w:w="9108" w:type="dxa"/>
            <w:gridSpan w:val="6"/>
          </w:tcPr>
          <w:p w14:paraId="4FE6E3FB" w14:textId="77777777" w:rsidR="00FF229A" w:rsidRPr="00CD31FF" w:rsidRDefault="00FF229A" w:rsidP="00E468F5">
            <w:pPr>
              <w:jc w:val="right"/>
            </w:pPr>
            <w:r w:rsidRPr="00CD31FF">
              <w:rPr>
                <w:bCs/>
              </w:rPr>
              <w:t xml:space="preserve">Evidence </w:t>
            </w:r>
            <w:r w:rsidRPr="00CD31FF">
              <w:rPr>
                <w:b/>
                <w:rtl/>
              </w:rPr>
              <w:t>الدّليل</w:t>
            </w:r>
          </w:p>
        </w:tc>
      </w:tr>
      <w:tr w:rsidR="00FF229A" w:rsidRPr="00CD31FF" w14:paraId="56166BAC" w14:textId="77777777" w:rsidTr="00E468F5">
        <w:tc>
          <w:tcPr>
            <w:tcW w:w="5600" w:type="dxa"/>
          </w:tcPr>
          <w:p w14:paraId="0781FE26" w14:textId="77777777" w:rsidR="00FF229A" w:rsidRPr="00CD31FF" w:rsidRDefault="00FF229A" w:rsidP="00E468F5">
            <w:pPr>
              <w:tabs>
                <w:tab w:val="left" w:pos="720"/>
              </w:tabs>
              <w:ind w:left="720" w:hanging="450"/>
              <w:rPr>
                <w:rtl/>
              </w:rPr>
            </w:pPr>
            <w:r w:rsidRPr="00CD31FF">
              <w:t>5.1</w:t>
            </w:r>
            <w:r w:rsidRPr="00CD31FF">
              <w:tab/>
              <w:t xml:space="preserve">Incorporates students’ interests and prior knowledge by linking to meaningful examples. </w:t>
            </w:r>
          </w:p>
          <w:p w14:paraId="20FFBF5D" w14:textId="77777777" w:rsidR="00FF229A" w:rsidRPr="00CD31FF" w:rsidRDefault="00FF229A" w:rsidP="00E468F5">
            <w:pPr>
              <w:tabs>
                <w:tab w:val="right" w:pos="6300"/>
              </w:tabs>
              <w:bidi/>
              <w:ind w:left="163" w:hanging="17"/>
            </w:pPr>
            <w:r w:rsidRPr="00CD31FF">
              <w:rPr>
                <w:rtl/>
                <w:lang w:val="de-DE" w:bidi="ar-EG"/>
              </w:rPr>
              <w:t xml:space="preserve">        يدمج اهتمامات الطلاب وتعلمهم السابق وذلك بربطها بأمثلة ذات معنى.</w:t>
            </w:r>
          </w:p>
        </w:tc>
        <w:tc>
          <w:tcPr>
            <w:tcW w:w="421" w:type="dxa"/>
            <w:vAlign w:val="center"/>
          </w:tcPr>
          <w:p w14:paraId="0E5D182C" w14:textId="77777777" w:rsidR="00FF229A" w:rsidRPr="00CD31FF" w:rsidRDefault="00FF229A" w:rsidP="00E468F5">
            <w:pPr>
              <w:tabs>
                <w:tab w:val="left" w:pos="2040"/>
              </w:tabs>
              <w:jc w:val="center"/>
            </w:pPr>
            <w:r w:rsidRPr="00CD31FF">
              <w:t>1</w:t>
            </w:r>
          </w:p>
        </w:tc>
        <w:tc>
          <w:tcPr>
            <w:tcW w:w="421" w:type="dxa"/>
            <w:vAlign w:val="center"/>
          </w:tcPr>
          <w:p w14:paraId="24750B1B" w14:textId="77777777" w:rsidR="00FF229A" w:rsidRPr="00CD31FF" w:rsidRDefault="00FF229A" w:rsidP="00E468F5">
            <w:pPr>
              <w:tabs>
                <w:tab w:val="left" w:pos="2040"/>
              </w:tabs>
              <w:jc w:val="center"/>
            </w:pPr>
            <w:r w:rsidRPr="00CD31FF">
              <w:t>2</w:t>
            </w:r>
          </w:p>
        </w:tc>
        <w:tc>
          <w:tcPr>
            <w:tcW w:w="421" w:type="dxa"/>
            <w:vAlign w:val="center"/>
          </w:tcPr>
          <w:p w14:paraId="3937CA59" w14:textId="77777777" w:rsidR="00FF229A" w:rsidRPr="00CD31FF" w:rsidRDefault="00FF229A" w:rsidP="00E468F5">
            <w:pPr>
              <w:tabs>
                <w:tab w:val="left" w:pos="2040"/>
              </w:tabs>
              <w:jc w:val="center"/>
            </w:pPr>
            <w:r w:rsidRPr="00CD31FF">
              <w:t>3</w:t>
            </w:r>
          </w:p>
        </w:tc>
        <w:tc>
          <w:tcPr>
            <w:tcW w:w="421" w:type="dxa"/>
            <w:vAlign w:val="center"/>
          </w:tcPr>
          <w:p w14:paraId="2C5A935F" w14:textId="77777777" w:rsidR="00FF229A" w:rsidRPr="00CD31FF" w:rsidRDefault="00FF229A" w:rsidP="00E468F5">
            <w:pPr>
              <w:tabs>
                <w:tab w:val="left" w:pos="2040"/>
              </w:tabs>
              <w:jc w:val="center"/>
            </w:pPr>
            <w:r w:rsidRPr="00CD31FF">
              <w:t>4</w:t>
            </w:r>
          </w:p>
        </w:tc>
        <w:tc>
          <w:tcPr>
            <w:tcW w:w="1824" w:type="dxa"/>
            <w:vAlign w:val="center"/>
          </w:tcPr>
          <w:p w14:paraId="29D47197" w14:textId="77777777" w:rsidR="00FF229A" w:rsidRPr="00CD31FF" w:rsidRDefault="00FF229A" w:rsidP="00E468F5">
            <w:pPr>
              <w:tabs>
                <w:tab w:val="left" w:pos="2040"/>
              </w:tabs>
              <w:jc w:val="center"/>
            </w:pPr>
          </w:p>
        </w:tc>
      </w:tr>
      <w:tr w:rsidR="00FF229A" w:rsidRPr="00CD31FF" w14:paraId="3B2AE32F" w14:textId="77777777" w:rsidTr="00E468F5">
        <w:tc>
          <w:tcPr>
            <w:tcW w:w="5600" w:type="dxa"/>
          </w:tcPr>
          <w:p w14:paraId="352D79B4" w14:textId="77777777" w:rsidR="00FF229A" w:rsidRPr="00CD31FF" w:rsidRDefault="00FF229A" w:rsidP="00E468F5">
            <w:pPr>
              <w:tabs>
                <w:tab w:val="left" w:pos="720"/>
              </w:tabs>
              <w:ind w:left="720" w:hanging="450"/>
              <w:rPr>
                <w:rtl/>
              </w:rPr>
            </w:pPr>
            <w:r w:rsidRPr="00CD31FF">
              <w:t>5.2</w:t>
            </w:r>
            <w:r w:rsidRPr="00CD31FF">
              <w:tab/>
              <w:t>Connects across subject areas on topics, problems, and issues relevant to local, national, and global communities.</w:t>
            </w:r>
          </w:p>
          <w:p w14:paraId="2CA2CE86" w14:textId="77777777" w:rsidR="00FF229A" w:rsidRPr="00CD31FF" w:rsidRDefault="00FF229A" w:rsidP="00E468F5">
            <w:pPr>
              <w:tabs>
                <w:tab w:val="right" w:pos="6300"/>
              </w:tabs>
              <w:bidi/>
              <w:ind w:left="163" w:hanging="17"/>
              <w:jc w:val="both"/>
            </w:pPr>
            <w:r w:rsidRPr="00CD31FF">
              <w:rPr>
                <w:rtl/>
              </w:rPr>
              <w:t xml:space="preserve">   </w:t>
            </w:r>
            <w:r w:rsidRPr="00CD31FF">
              <w:t xml:space="preserve"> </w:t>
            </w:r>
            <w:r w:rsidRPr="00CD31FF">
              <w:rPr>
                <w:rtl/>
              </w:rPr>
              <w:t xml:space="preserve">   ي</w:t>
            </w:r>
            <w:r w:rsidRPr="00CD31FF">
              <w:rPr>
                <w:rtl/>
                <w:lang w:val="de-DE" w:bidi="ar-EG"/>
              </w:rPr>
              <w:t>ربط مجالات الدراسة بالموضوعات والمشكلات والقضايا المتعلقة بالبيئة المحلية والبيئة العالمية.</w:t>
            </w:r>
          </w:p>
        </w:tc>
        <w:tc>
          <w:tcPr>
            <w:tcW w:w="421" w:type="dxa"/>
            <w:vAlign w:val="center"/>
          </w:tcPr>
          <w:p w14:paraId="7CD9C63D" w14:textId="77777777" w:rsidR="00FF229A" w:rsidRPr="00CD31FF" w:rsidRDefault="00FF229A" w:rsidP="00E468F5">
            <w:pPr>
              <w:tabs>
                <w:tab w:val="left" w:pos="2040"/>
              </w:tabs>
              <w:jc w:val="center"/>
            </w:pPr>
            <w:r w:rsidRPr="00CD31FF">
              <w:t>1</w:t>
            </w:r>
          </w:p>
        </w:tc>
        <w:tc>
          <w:tcPr>
            <w:tcW w:w="421" w:type="dxa"/>
            <w:vAlign w:val="center"/>
          </w:tcPr>
          <w:p w14:paraId="49971103" w14:textId="77777777" w:rsidR="00FF229A" w:rsidRPr="00CD31FF" w:rsidRDefault="00FF229A" w:rsidP="00E468F5">
            <w:pPr>
              <w:tabs>
                <w:tab w:val="left" w:pos="2040"/>
              </w:tabs>
              <w:jc w:val="center"/>
            </w:pPr>
            <w:r w:rsidRPr="00CD31FF">
              <w:t>2</w:t>
            </w:r>
          </w:p>
        </w:tc>
        <w:tc>
          <w:tcPr>
            <w:tcW w:w="421" w:type="dxa"/>
            <w:vAlign w:val="center"/>
          </w:tcPr>
          <w:p w14:paraId="43748DDC" w14:textId="77777777" w:rsidR="00FF229A" w:rsidRPr="00CD31FF" w:rsidRDefault="00FF229A" w:rsidP="00E468F5">
            <w:pPr>
              <w:tabs>
                <w:tab w:val="left" w:pos="2040"/>
              </w:tabs>
              <w:jc w:val="center"/>
            </w:pPr>
            <w:r w:rsidRPr="00CD31FF">
              <w:t>3</w:t>
            </w:r>
          </w:p>
        </w:tc>
        <w:tc>
          <w:tcPr>
            <w:tcW w:w="421" w:type="dxa"/>
            <w:vAlign w:val="center"/>
          </w:tcPr>
          <w:p w14:paraId="69730EBB" w14:textId="77777777" w:rsidR="00FF229A" w:rsidRPr="00CD31FF" w:rsidRDefault="00FF229A" w:rsidP="00E468F5">
            <w:pPr>
              <w:tabs>
                <w:tab w:val="left" w:pos="2040"/>
              </w:tabs>
              <w:jc w:val="center"/>
            </w:pPr>
            <w:r w:rsidRPr="00CD31FF">
              <w:t>4</w:t>
            </w:r>
          </w:p>
        </w:tc>
        <w:tc>
          <w:tcPr>
            <w:tcW w:w="1824" w:type="dxa"/>
            <w:vAlign w:val="center"/>
          </w:tcPr>
          <w:p w14:paraId="7E0905A7" w14:textId="77777777" w:rsidR="00FF229A" w:rsidRPr="00CD31FF" w:rsidRDefault="00FF229A" w:rsidP="00E468F5">
            <w:pPr>
              <w:tabs>
                <w:tab w:val="left" w:pos="2040"/>
              </w:tabs>
              <w:jc w:val="center"/>
            </w:pPr>
          </w:p>
        </w:tc>
      </w:tr>
      <w:tr w:rsidR="00FF229A" w:rsidRPr="00CD31FF" w14:paraId="4BA584B1" w14:textId="77777777" w:rsidTr="00E468F5">
        <w:tc>
          <w:tcPr>
            <w:tcW w:w="5600" w:type="dxa"/>
          </w:tcPr>
          <w:p w14:paraId="775A644D" w14:textId="77777777" w:rsidR="00FF229A" w:rsidRPr="00CD31FF" w:rsidRDefault="00FF229A" w:rsidP="00E468F5">
            <w:pPr>
              <w:tabs>
                <w:tab w:val="left" w:pos="720"/>
              </w:tabs>
              <w:ind w:left="720" w:hanging="450"/>
              <w:rPr>
                <w:rtl/>
              </w:rPr>
            </w:pPr>
            <w:r w:rsidRPr="00CD31FF">
              <w:t>5.3</w:t>
            </w:r>
            <w:r w:rsidRPr="00CD31FF">
              <w:tab/>
              <w:t>Designs lessons that are technology-rich to take students beyond the school environment to investigate problems and propose possible solutions.</w:t>
            </w:r>
          </w:p>
          <w:p w14:paraId="61C6E332" w14:textId="77777777" w:rsidR="00FF229A" w:rsidRPr="00CD31FF" w:rsidRDefault="00FF229A" w:rsidP="00E468F5">
            <w:pPr>
              <w:tabs>
                <w:tab w:val="right" w:pos="6300"/>
              </w:tabs>
              <w:bidi/>
              <w:ind w:left="540" w:hanging="360"/>
              <w:jc w:val="both"/>
            </w:pPr>
            <w:r w:rsidRPr="00CD31FF">
              <w:rPr>
                <w:lang w:val="de-DE" w:bidi="ar-EG"/>
              </w:rPr>
              <w:t xml:space="preserve">       </w:t>
            </w:r>
            <w:r w:rsidRPr="00CD31FF">
              <w:rPr>
                <w:rtl/>
                <w:lang w:val="de-DE" w:bidi="ar-EG"/>
              </w:rPr>
              <w:t xml:space="preserve">يصمم دروساً ثرية تكنولوجياً تلفت انتباه الطلاب وتتجاوز بهم حدود </w:t>
            </w:r>
            <w:r w:rsidRPr="00CD31FF">
              <w:rPr>
                <w:rtl/>
                <w:lang w:val="de-DE" w:bidi="ar-EG"/>
              </w:rPr>
              <w:lastRenderedPageBreak/>
              <w:t>بيئة المدرسة لتقصي المشكلات واقتراح حلول ممكنة.</w:t>
            </w:r>
          </w:p>
        </w:tc>
        <w:tc>
          <w:tcPr>
            <w:tcW w:w="421" w:type="dxa"/>
            <w:vAlign w:val="center"/>
          </w:tcPr>
          <w:p w14:paraId="2606CD82" w14:textId="77777777" w:rsidR="00FF229A" w:rsidRPr="00CD31FF" w:rsidRDefault="00FF229A" w:rsidP="00E468F5">
            <w:pPr>
              <w:tabs>
                <w:tab w:val="left" w:pos="2040"/>
              </w:tabs>
              <w:jc w:val="center"/>
            </w:pPr>
            <w:r w:rsidRPr="00CD31FF">
              <w:lastRenderedPageBreak/>
              <w:t>1</w:t>
            </w:r>
          </w:p>
        </w:tc>
        <w:tc>
          <w:tcPr>
            <w:tcW w:w="421" w:type="dxa"/>
            <w:vAlign w:val="center"/>
          </w:tcPr>
          <w:p w14:paraId="6E06AD9F" w14:textId="77777777" w:rsidR="00FF229A" w:rsidRPr="00CD31FF" w:rsidRDefault="00FF229A" w:rsidP="00E468F5">
            <w:pPr>
              <w:tabs>
                <w:tab w:val="left" w:pos="2040"/>
              </w:tabs>
              <w:jc w:val="center"/>
            </w:pPr>
            <w:r w:rsidRPr="00CD31FF">
              <w:t>2</w:t>
            </w:r>
          </w:p>
        </w:tc>
        <w:tc>
          <w:tcPr>
            <w:tcW w:w="421" w:type="dxa"/>
            <w:vAlign w:val="center"/>
          </w:tcPr>
          <w:p w14:paraId="113F8BD9" w14:textId="77777777" w:rsidR="00FF229A" w:rsidRPr="00CD31FF" w:rsidRDefault="00FF229A" w:rsidP="00E468F5">
            <w:pPr>
              <w:tabs>
                <w:tab w:val="left" w:pos="2040"/>
              </w:tabs>
              <w:jc w:val="center"/>
            </w:pPr>
            <w:r w:rsidRPr="00CD31FF">
              <w:t>3</w:t>
            </w:r>
          </w:p>
        </w:tc>
        <w:tc>
          <w:tcPr>
            <w:tcW w:w="421" w:type="dxa"/>
            <w:vAlign w:val="center"/>
          </w:tcPr>
          <w:p w14:paraId="4DE4CAA4" w14:textId="77777777" w:rsidR="00FF229A" w:rsidRPr="00CD31FF" w:rsidRDefault="00FF229A" w:rsidP="00E468F5">
            <w:pPr>
              <w:tabs>
                <w:tab w:val="left" w:pos="2040"/>
              </w:tabs>
              <w:jc w:val="center"/>
            </w:pPr>
            <w:r w:rsidRPr="00CD31FF">
              <w:t>4</w:t>
            </w:r>
          </w:p>
        </w:tc>
        <w:tc>
          <w:tcPr>
            <w:tcW w:w="1824" w:type="dxa"/>
            <w:vAlign w:val="center"/>
          </w:tcPr>
          <w:p w14:paraId="5D3EC201" w14:textId="77777777" w:rsidR="00FF229A" w:rsidRPr="00CD31FF" w:rsidRDefault="00FF229A" w:rsidP="00E468F5">
            <w:pPr>
              <w:tabs>
                <w:tab w:val="left" w:pos="2040"/>
              </w:tabs>
              <w:jc w:val="center"/>
            </w:pPr>
          </w:p>
        </w:tc>
      </w:tr>
      <w:tr w:rsidR="00FF229A" w:rsidRPr="00CD31FF" w14:paraId="3B1A2AD3" w14:textId="77777777" w:rsidTr="00E468F5">
        <w:tc>
          <w:tcPr>
            <w:tcW w:w="5600" w:type="dxa"/>
          </w:tcPr>
          <w:p w14:paraId="27E05C75" w14:textId="77777777" w:rsidR="00FF229A" w:rsidRPr="00CD31FF" w:rsidRDefault="00FF229A" w:rsidP="00E468F5">
            <w:pPr>
              <w:tabs>
                <w:tab w:val="left" w:pos="720"/>
              </w:tabs>
              <w:ind w:left="720" w:hanging="450"/>
            </w:pPr>
            <w:r w:rsidRPr="00CD31FF">
              <w:lastRenderedPageBreak/>
              <w:t>5.4</w:t>
            </w:r>
            <w:r w:rsidRPr="00CD31FF">
              <w:tab/>
              <w:t>Introduces students to work and leisure opportunities as appropriate.</w:t>
            </w:r>
          </w:p>
          <w:p w14:paraId="6547CC65" w14:textId="77777777" w:rsidR="00FF229A" w:rsidRPr="00CD31FF" w:rsidRDefault="00FF229A" w:rsidP="00E468F5">
            <w:pPr>
              <w:tabs>
                <w:tab w:val="right" w:pos="6300"/>
              </w:tabs>
              <w:bidi/>
              <w:ind w:left="73"/>
              <w:jc w:val="both"/>
              <w:rPr>
                <w:lang w:val="de-DE" w:bidi="ar-EG"/>
              </w:rPr>
            </w:pPr>
            <w:r w:rsidRPr="00CD31FF">
              <w:rPr>
                <w:rStyle w:val="mediumtext"/>
                <w:shd w:val="clear" w:color="auto" w:fill="FFFFFF"/>
                <w:rtl/>
              </w:rPr>
              <w:t xml:space="preserve">      يقدّم للطلاب فرصا للعمل وفرصا للترفيه حسب ما يناسب. </w:t>
            </w:r>
          </w:p>
        </w:tc>
        <w:tc>
          <w:tcPr>
            <w:tcW w:w="421" w:type="dxa"/>
            <w:vAlign w:val="center"/>
          </w:tcPr>
          <w:p w14:paraId="0E791B02" w14:textId="77777777" w:rsidR="00FF229A" w:rsidRPr="00CD31FF" w:rsidRDefault="00FF229A" w:rsidP="00E468F5">
            <w:pPr>
              <w:tabs>
                <w:tab w:val="left" w:pos="2040"/>
              </w:tabs>
              <w:jc w:val="center"/>
            </w:pPr>
            <w:r w:rsidRPr="00CD31FF">
              <w:t>1</w:t>
            </w:r>
          </w:p>
        </w:tc>
        <w:tc>
          <w:tcPr>
            <w:tcW w:w="421" w:type="dxa"/>
            <w:vAlign w:val="center"/>
          </w:tcPr>
          <w:p w14:paraId="570DC6CF" w14:textId="77777777" w:rsidR="00FF229A" w:rsidRPr="00CD31FF" w:rsidRDefault="00FF229A" w:rsidP="00E468F5">
            <w:pPr>
              <w:tabs>
                <w:tab w:val="left" w:pos="2040"/>
              </w:tabs>
              <w:jc w:val="center"/>
            </w:pPr>
            <w:r w:rsidRPr="00CD31FF">
              <w:t>2</w:t>
            </w:r>
          </w:p>
        </w:tc>
        <w:tc>
          <w:tcPr>
            <w:tcW w:w="421" w:type="dxa"/>
            <w:vAlign w:val="center"/>
          </w:tcPr>
          <w:p w14:paraId="4690DE0C" w14:textId="77777777" w:rsidR="00FF229A" w:rsidRPr="00CD31FF" w:rsidRDefault="00FF229A" w:rsidP="00E468F5">
            <w:pPr>
              <w:tabs>
                <w:tab w:val="left" w:pos="2040"/>
              </w:tabs>
              <w:jc w:val="center"/>
            </w:pPr>
            <w:r w:rsidRPr="00CD31FF">
              <w:t>3</w:t>
            </w:r>
          </w:p>
        </w:tc>
        <w:tc>
          <w:tcPr>
            <w:tcW w:w="421" w:type="dxa"/>
            <w:vAlign w:val="center"/>
          </w:tcPr>
          <w:p w14:paraId="3EA34CF3" w14:textId="77777777" w:rsidR="00FF229A" w:rsidRPr="00CD31FF" w:rsidRDefault="00FF229A" w:rsidP="00E468F5">
            <w:pPr>
              <w:tabs>
                <w:tab w:val="left" w:pos="2040"/>
              </w:tabs>
              <w:jc w:val="center"/>
            </w:pPr>
            <w:r w:rsidRPr="00CD31FF">
              <w:t>4</w:t>
            </w:r>
          </w:p>
        </w:tc>
        <w:tc>
          <w:tcPr>
            <w:tcW w:w="1824" w:type="dxa"/>
            <w:vAlign w:val="center"/>
          </w:tcPr>
          <w:p w14:paraId="19CBD0E9" w14:textId="77777777" w:rsidR="00FF229A" w:rsidRPr="00CD31FF" w:rsidRDefault="00FF229A" w:rsidP="00E468F5">
            <w:pPr>
              <w:tabs>
                <w:tab w:val="left" w:pos="2040"/>
              </w:tabs>
              <w:jc w:val="center"/>
            </w:pPr>
          </w:p>
        </w:tc>
      </w:tr>
      <w:tr w:rsidR="00FF229A" w:rsidRPr="00CD31FF" w14:paraId="145AD6E9" w14:textId="77777777" w:rsidTr="00E468F5">
        <w:tc>
          <w:tcPr>
            <w:tcW w:w="5600" w:type="dxa"/>
            <w:tcBorders>
              <w:bottom w:val="single" w:sz="4" w:space="0" w:color="auto"/>
            </w:tcBorders>
          </w:tcPr>
          <w:p w14:paraId="75E9B29F" w14:textId="77777777" w:rsidR="00FF229A" w:rsidRPr="00CD31FF" w:rsidRDefault="00FF229A" w:rsidP="00E468F5">
            <w:pPr>
              <w:tabs>
                <w:tab w:val="left" w:pos="720"/>
              </w:tabs>
              <w:ind w:left="720" w:hanging="450"/>
              <w:rPr>
                <w:rtl/>
              </w:rPr>
            </w:pPr>
            <w:r w:rsidRPr="00CD31FF">
              <w:t>5.5</w:t>
            </w:r>
            <w:r w:rsidRPr="00CD31FF">
              <w:tab/>
              <w:t>Supports students in taking intellectual risks, testing ideas, and using initiative.</w:t>
            </w:r>
          </w:p>
          <w:p w14:paraId="21767307" w14:textId="77777777" w:rsidR="00FF229A" w:rsidRPr="00CD31FF" w:rsidRDefault="00FF229A" w:rsidP="00E468F5">
            <w:pPr>
              <w:tabs>
                <w:tab w:val="right" w:pos="6300"/>
              </w:tabs>
              <w:bidi/>
              <w:ind w:left="73"/>
              <w:jc w:val="both"/>
            </w:pPr>
            <w:r w:rsidRPr="00CD31FF">
              <w:rPr>
                <w:rtl/>
                <w:lang w:val="de-DE" w:bidi="ar-EG"/>
              </w:rPr>
              <w:t xml:space="preserve">              يدعم الطلاب في التحديات الفكرية وتحليل الأفكار والاستفادة من المبادرة التي تدعم تفكير الطالب.</w:t>
            </w:r>
          </w:p>
        </w:tc>
        <w:tc>
          <w:tcPr>
            <w:tcW w:w="421" w:type="dxa"/>
            <w:tcBorders>
              <w:bottom w:val="single" w:sz="4" w:space="0" w:color="auto"/>
            </w:tcBorders>
            <w:vAlign w:val="center"/>
          </w:tcPr>
          <w:p w14:paraId="5827915C" w14:textId="77777777" w:rsidR="00FF229A" w:rsidRPr="00CD31FF" w:rsidRDefault="00FF229A" w:rsidP="00E468F5">
            <w:pPr>
              <w:tabs>
                <w:tab w:val="left" w:pos="2040"/>
              </w:tabs>
              <w:jc w:val="center"/>
            </w:pPr>
            <w:r w:rsidRPr="00CD31FF">
              <w:t>1</w:t>
            </w:r>
          </w:p>
        </w:tc>
        <w:tc>
          <w:tcPr>
            <w:tcW w:w="421" w:type="dxa"/>
            <w:tcBorders>
              <w:bottom w:val="single" w:sz="4" w:space="0" w:color="auto"/>
            </w:tcBorders>
            <w:vAlign w:val="center"/>
          </w:tcPr>
          <w:p w14:paraId="01004AA5" w14:textId="77777777" w:rsidR="00FF229A" w:rsidRPr="00CD31FF" w:rsidRDefault="00FF229A" w:rsidP="00E468F5">
            <w:pPr>
              <w:tabs>
                <w:tab w:val="left" w:pos="2040"/>
              </w:tabs>
              <w:jc w:val="center"/>
            </w:pPr>
            <w:r w:rsidRPr="00CD31FF">
              <w:t>2</w:t>
            </w:r>
          </w:p>
        </w:tc>
        <w:tc>
          <w:tcPr>
            <w:tcW w:w="421" w:type="dxa"/>
            <w:tcBorders>
              <w:bottom w:val="single" w:sz="4" w:space="0" w:color="auto"/>
            </w:tcBorders>
            <w:vAlign w:val="center"/>
          </w:tcPr>
          <w:p w14:paraId="033C55B7" w14:textId="77777777" w:rsidR="00FF229A" w:rsidRPr="00CD31FF" w:rsidRDefault="00FF229A" w:rsidP="00E468F5">
            <w:pPr>
              <w:tabs>
                <w:tab w:val="left" w:pos="2040"/>
              </w:tabs>
              <w:jc w:val="center"/>
            </w:pPr>
            <w:r w:rsidRPr="00CD31FF">
              <w:t>3</w:t>
            </w:r>
          </w:p>
        </w:tc>
        <w:tc>
          <w:tcPr>
            <w:tcW w:w="421" w:type="dxa"/>
            <w:tcBorders>
              <w:bottom w:val="single" w:sz="4" w:space="0" w:color="auto"/>
            </w:tcBorders>
            <w:vAlign w:val="center"/>
          </w:tcPr>
          <w:p w14:paraId="3CB102AE" w14:textId="77777777" w:rsidR="00FF229A" w:rsidRPr="00CD31FF" w:rsidRDefault="00FF229A" w:rsidP="00E468F5">
            <w:pPr>
              <w:tabs>
                <w:tab w:val="left" w:pos="2040"/>
              </w:tabs>
              <w:jc w:val="center"/>
            </w:pPr>
            <w:r w:rsidRPr="00CD31FF">
              <w:t>4</w:t>
            </w:r>
          </w:p>
        </w:tc>
        <w:tc>
          <w:tcPr>
            <w:tcW w:w="1824" w:type="dxa"/>
            <w:tcBorders>
              <w:bottom w:val="single" w:sz="4" w:space="0" w:color="auto"/>
            </w:tcBorders>
            <w:vAlign w:val="center"/>
          </w:tcPr>
          <w:p w14:paraId="6DC0B133" w14:textId="77777777" w:rsidR="00FF229A" w:rsidRPr="00CD31FF" w:rsidRDefault="00FF229A" w:rsidP="00E468F5">
            <w:pPr>
              <w:tabs>
                <w:tab w:val="left" w:pos="2040"/>
              </w:tabs>
              <w:jc w:val="center"/>
            </w:pPr>
          </w:p>
        </w:tc>
      </w:tr>
      <w:tr w:rsidR="00FF229A" w:rsidRPr="00CD31FF" w14:paraId="1B7D4D8E" w14:textId="77777777" w:rsidTr="00E468F5">
        <w:tc>
          <w:tcPr>
            <w:tcW w:w="9108" w:type="dxa"/>
            <w:gridSpan w:val="6"/>
            <w:shd w:val="clear" w:color="auto" w:fill="CCFFCC"/>
          </w:tcPr>
          <w:p w14:paraId="7BF352FA" w14:textId="77777777" w:rsidR="00FF229A" w:rsidRPr="00CD31FF" w:rsidRDefault="00FF229A" w:rsidP="00E468F5">
            <w:pPr>
              <w:tabs>
                <w:tab w:val="left" w:pos="2040"/>
              </w:tabs>
              <w:rPr>
                <w:rtl/>
              </w:rPr>
            </w:pPr>
            <w:r w:rsidRPr="00CD31FF">
              <w:t>Total points for this section (2</w:t>
            </w:r>
            <w:r w:rsidRPr="00CD31FF">
              <w:rPr>
                <w:rtl/>
              </w:rPr>
              <w:t>0</w:t>
            </w:r>
            <w:r w:rsidRPr="00CD31FF">
              <w:t xml:space="preserve"> possible):</w:t>
            </w:r>
          </w:p>
          <w:p w14:paraId="40C332B6" w14:textId="77777777" w:rsidR="00FF229A" w:rsidRPr="00CD31FF" w:rsidRDefault="00FF229A" w:rsidP="00E468F5">
            <w:pPr>
              <w:tabs>
                <w:tab w:val="left" w:pos="2040"/>
              </w:tabs>
            </w:pPr>
            <w:r w:rsidRPr="00CD31FF">
              <w:rPr>
                <w:rtl/>
              </w:rPr>
              <w:t>مجموع الدرجة الكلية على هذا القسم (20)</w:t>
            </w:r>
          </w:p>
        </w:tc>
      </w:tr>
      <w:tr w:rsidR="00FF229A" w:rsidRPr="00CD31FF" w14:paraId="50A51F1E" w14:textId="77777777" w:rsidTr="00E468F5">
        <w:tc>
          <w:tcPr>
            <w:tcW w:w="9108" w:type="dxa"/>
            <w:gridSpan w:val="6"/>
            <w:shd w:val="clear" w:color="auto" w:fill="CCFFCC"/>
          </w:tcPr>
          <w:p w14:paraId="31150778" w14:textId="77777777" w:rsidR="00FF229A" w:rsidRPr="00CD31FF" w:rsidRDefault="00FF229A" w:rsidP="00E468F5">
            <w:pPr>
              <w:tabs>
                <w:tab w:val="left" w:pos="2040"/>
              </w:tabs>
              <w:rPr>
                <w:rtl/>
              </w:rPr>
            </w:pPr>
            <w:r w:rsidRPr="00CD31FF">
              <w:t xml:space="preserve">Average for this section: (Total score divided by </w:t>
            </w:r>
            <w:r w:rsidRPr="00CD31FF">
              <w:rPr>
                <w:rtl/>
              </w:rPr>
              <w:t>5</w:t>
            </w:r>
            <w:r w:rsidRPr="00CD31FF">
              <w:t>)</w:t>
            </w:r>
          </w:p>
          <w:p w14:paraId="0ECC59FE" w14:textId="77777777" w:rsidR="00FF229A" w:rsidRPr="00CD31FF" w:rsidRDefault="00FF229A" w:rsidP="00E468F5">
            <w:pPr>
              <w:tabs>
                <w:tab w:val="left" w:pos="2040"/>
              </w:tabs>
            </w:pPr>
            <w:r w:rsidRPr="00CD31FF">
              <w:rPr>
                <w:rtl/>
              </w:rPr>
              <w:t>معدل الدرجة على هذا القسم (الدرجة الكلية مقسومة على 5)</w:t>
            </w:r>
          </w:p>
        </w:tc>
      </w:tr>
    </w:tbl>
    <w:p w14:paraId="69A7A46D" w14:textId="77777777" w:rsidR="00FF229A" w:rsidRPr="00CD31FF" w:rsidRDefault="00FF229A" w:rsidP="00FF229A"/>
    <w:p w14:paraId="5F5BE454" w14:textId="77777777" w:rsidR="00FF229A" w:rsidRPr="00CD31FF" w:rsidRDefault="00FF229A" w:rsidP="00FF229A">
      <w:r w:rsidRPr="00CD31FF">
        <w:tab/>
      </w:r>
    </w:p>
    <w:tbl>
      <w:tblPr>
        <w:tblW w:w="4884"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5599"/>
        <w:gridCol w:w="421"/>
        <w:gridCol w:w="421"/>
        <w:gridCol w:w="421"/>
        <w:gridCol w:w="421"/>
        <w:gridCol w:w="2094"/>
      </w:tblGrid>
      <w:tr w:rsidR="00FF229A" w:rsidRPr="00CD31FF" w14:paraId="60D515CD" w14:textId="77777777" w:rsidTr="00E468F5">
        <w:tc>
          <w:tcPr>
            <w:tcW w:w="9378" w:type="dxa"/>
            <w:gridSpan w:val="6"/>
          </w:tcPr>
          <w:p w14:paraId="63535895" w14:textId="77777777" w:rsidR="00FF229A" w:rsidRPr="00CD31FF" w:rsidRDefault="00FF229A" w:rsidP="00E468F5">
            <w:pPr>
              <w:tabs>
                <w:tab w:val="left" w:pos="2040"/>
              </w:tabs>
              <w:rPr>
                <w:b/>
                <w:sz w:val="20"/>
                <w:szCs w:val="20"/>
              </w:rPr>
            </w:pPr>
            <w:r w:rsidRPr="00CD31FF">
              <w:rPr>
                <w:b/>
                <w:sz w:val="20"/>
                <w:szCs w:val="20"/>
              </w:rPr>
              <w:t>INFORMATION AND COMMUNICATION TECHNOLOGY</w:t>
            </w:r>
          </w:p>
          <w:p w14:paraId="0F7A45D1" w14:textId="77777777" w:rsidR="00FF229A" w:rsidRPr="00CD31FF" w:rsidRDefault="00FF229A" w:rsidP="00E468F5">
            <w:pPr>
              <w:tabs>
                <w:tab w:val="left" w:pos="2040"/>
              </w:tabs>
            </w:pPr>
            <w:r w:rsidRPr="00CD31FF">
              <w:rPr>
                <w:b/>
                <w:bCs/>
                <w:rtl/>
                <w:lang w:val="de-DE" w:bidi="ar-EG"/>
              </w:rPr>
              <w:t>تكنولوجيا المعلومات و الاتصالات</w:t>
            </w:r>
          </w:p>
        </w:tc>
      </w:tr>
      <w:tr w:rsidR="00FF229A" w:rsidRPr="00CD31FF" w14:paraId="6459A1FD" w14:textId="77777777" w:rsidTr="00E468F5">
        <w:tc>
          <w:tcPr>
            <w:tcW w:w="9378" w:type="dxa"/>
            <w:gridSpan w:val="6"/>
          </w:tcPr>
          <w:p w14:paraId="69B2401F" w14:textId="77777777" w:rsidR="00FF229A" w:rsidRPr="00CD31FF" w:rsidRDefault="00FF229A" w:rsidP="00E468F5">
            <w:pPr>
              <w:ind w:left="360" w:hanging="360"/>
              <w:rPr>
                <w:bCs/>
                <w:rtl/>
              </w:rPr>
            </w:pPr>
            <w:r w:rsidRPr="00CD31FF">
              <w:rPr>
                <w:bCs/>
              </w:rPr>
              <w:t>6.</w:t>
            </w:r>
            <w:r w:rsidRPr="00CD31FF">
              <w:rPr>
                <w:bCs/>
              </w:rPr>
              <w:tab/>
              <w:t>Information and communication technology is applied and integrated in managing student learning and is integrated into student work.</w:t>
            </w:r>
          </w:p>
          <w:p w14:paraId="7652DF9E" w14:textId="77777777" w:rsidR="00FF229A" w:rsidRPr="00CD31FF" w:rsidRDefault="00FF229A" w:rsidP="00E468F5">
            <w:pPr>
              <w:tabs>
                <w:tab w:val="left" w:pos="2040"/>
              </w:tabs>
            </w:pPr>
            <w:r w:rsidRPr="00CD31FF">
              <w:rPr>
                <w:rtl/>
                <w:lang w:val="de-DE" w:bidi="ar-EG"/>
              </w:rPr>
              <w:t>6. يطبق ويدمج تكنولوجيا المعلومات والاتصالات في توجيه تعلّم الطلاب بدمجها في عملهم.</w:t>
            </w:r>
          </w:p>
        </w:tc>
      </w:tr>
      <w:tr w:rsidR="00FF229A" w:rsidRPr="00CD31FF" w14:paraId="1CE53F1C" w14:textId="77777777" w:rsidTr="00E468F5">
        <w:tc>
          <w:tcPr>
            <w:tcW w:w="9378" w:type="dxa"/>
            <w:gridSpan w:val="6"/>
          </w:tcPr>
          <w:p w14:paraId="5DA84ED6" w14:textId="77777777" w:rsidR="00FF229A" w:rsidRPr="00CD31FF" w:rsidRDefault="00FF229A" w:rsidP="00E468F5">
            <w:pPr>
              <w:tabs>
                <w:tab w:val="left" w:pos="2040"/>
              </w:tabs>
              <w:jc w:val="right"/>
            </w:pPr>
            <w:r w:rsidRPr="00CD31FF">
              <w:rPr>
                <w:bCs/>
              </w:rPr>
              <w:t xml:space="preserve">Evidence </w:t>
            </w:r>
            <w:r w:rsidRPr="00CD31FF">
              <w:rPr>
                <w:b/>
                <w:rtl/>
              </w:rPr>
              <w:t>الدّليل</w:t>
            </w:r>
          </w:p>
        </w:tc>
      </w:tr>
      <w:tr w:rsidR="00FF229A" w:rsidRPr="00CD31FF" w14:paraId="77D176E3" w14:textId="77777777" w:rsidTr="00E468F5">
        <w:tc>
          <w:tcPr>
            <w:tcW w:w="5600" w:type="dxa"/>
          </w:tcPr>
          <w:p w14:paraId="21B2E712" w14:textId="77777777" w:rsidR="00FF229A" w:rsidRPr="00CD31FF" w:rsidRDefault="00FF229A" w:rsidP="00E468F5">
            <w:pPr>
              <w:ind w:left="540" w:hanging="360"/>
              <w:rPr>
                <w:rtl/>
              </w:rPr>
            </w:pPr>
            <w:r w:rsidRPr="00CD31FF">
              <w:t>6.1</w:t>
            </w:r>
            <w:r w:rsidRPr="00CD31FF">
              <w:tab/>
              <w:t>Identifies students’ learning needs in relation to ICT.</w:t>
            </w:r>
          </w:p>
          <w:p w14:paraId="67576578" w14:textId="77777777" w:rsidR="00FF229A" w:rsidRPr="00CD31FF" w:rsidRDefault="00FF229A" w:rsidP="00E468F5">
            <w:pPr>
              <w:tabs>
                <w:tab w:val="right" w:pos="6300"/>
              </w:tabs>
              <w:bidi/>
              <w:ind w:left="540" w:hanging="467"/>
            </w:pPr>
            <w:r w:rsidRPr="00CD31FF">
              <w:rPr>
                <w:rtl/>
                <w:lang w:val="de-DE" w:bidi="ar-EG"/>
              </w:rPr>
              <w:t xml:space="preserve">                              </w:t>
            </w:r>
            <w:r w:rsidRPr="00CD31FF">
              <w:rPr>
                <w:lang w:val="de-DE" w:bidi="ar-EG"/>
              </w:rPr>
              <w:t xml:space="preserve">       </w:t>
            </w:r>
            <w:r w:rsidRPr="00CD31FF">
              <w:rPr>
                <w:rtl/>
                <w:lang w:val="de-DE" w:bidi="ar-EG"/>
              </w:rPr>
              <w:t xml:space="preserve">       يحدد احتياجات الطلاب التعليمية فيما يتعلق بتكنولوجيا المعلومات والاتصالات.</w:t>
            </w:r>
          </w:p>
        </w:tc>
        <w:tc>
          <w:tcPr>
            <w:tcW w:w="421" w:type="dxa"/>
            <w:vAlign w:val="center"/>
          </w:tcPr>
          <w:p w14:paraId="1EDC94D2" w14:textId="77777777" w:rsidR="00FF229A" w:rsidRPr="00CD31FF" w:rsidRDefault="00FF229A" w:rsidP="00E468F5">
            <w:pPr>
              <w:tabs>
                <w:tab w:val="left" w:pos="2040"/>
              </w:tabs>
              <w:jc w:val="center"/>
            </w:pPr>
            <w:r w:rsidRPr="00CD31FF">
              <w:t>1</w:t>
            </w:r>
          </w:p>
        </w:tc>
        <w:tc>
          <w:tcPr>
            <w:tcW w:w="421" w:type="dxa"/>
            <w:vAlign w:val="center"/>
          </w:tcPr>
          <w:p w14:paraId="0F46092B" w14:textId="77777777" w:rsidR="00FF229A" w:rsidRPr="00CD31FF" w:rsidRDefault="00FF229A" w:rsidP="00E468F5">
            <w:pPr>
              <w:tabs>
                <w:tab w:val="left" w:pos="2040"/>
              </w:tabs>
              <w:jc w:val="center"/>
            </w:pPr>
            <w:r w:rsidRPr="00CD31FF">
              <w:t>2</w:t>
            </w:r>
          </w:p>
        </w:tc>
        <w:tc>
          <w:tcPr>
            <w:tcW w:w="421" w:type="dxa"/>
            <w:vAlign w:val="center"/>
          </w:tcPr>
          <w:p w14:paraId="0CDA7809" w14:textId="77777777" w:rsidR="00FF229A" w:rsidRPr="00CD31FF" w:rsidRDefault="00FF229A" w:rsidP="00E468F5">
            <w:pPr>
              <w:tabs>
                <w:tab w:val="left" w:pos="2040"/>
              </w:tabs>
              <w:jc w:val="center"/>
            </w:pPr>
            <w:r w:rsidRPr="00CD31FF">
              <w:t>3</w:t>
            </w:r>
          </w:p>
        </w:tc>
        <w:tc>
          <w:tcPr>
            <w:tcW w:w="421" w:type="dxa"/>
            <w:vAlign w:val="center"/>
          </w:tcPr>
          <w:p w14:paraId="343BBAB3" w14:textId="77777777" w:rsidR="00FF229A" w:rsidRPr="00CD31FF" w:rsidRDefault="00FF229A" w:rsidP="00E468F5">
            <w:pPr>
              <w:tabs>
                <w:tab w:val="left" w:pos="2040"/>
              </w:tabs>
              <w:jc w:val="center"/>
            </w:pPr>
            <w:r w:rsidRPr="00CD31FF">
              <w:t>4</w:t>
            </w:r>
          </w:p>
        </w:tc>
        <w:tc>
          <w:tcPr>
            <w:tcW w:w="2094" w:type="dxa"/>
            <w:vAlign w:val="center"/>
          </w:tcPr>
          <w:p w14:paraId="72763F2A" w14:textId="77777777" w:rsidR="00FF229A" w:rsidRPr="00CD31FF" w:rsidRDefault="00FF229A" w:rsidP="00E468F5">
            <w:pPr>
              <w:tabs>
                <w:tab w:val="left" w:pos="2040"/>
              </w:tabs>
            </w:pPr>
          </w:p>
          <w:p w14:paraId="3D621BCE" w14:textId="77777777" w:rsidR="00FF229A" w:rsidRPr="00CD31FF" w:rsidRDefault="00FF229A" w:rsidP="00E468F5">
            <w:pPr>
              <w:jc w:val="center"/>
            </w:pPr>
          </w:p>
        </w:tc>
      </w:tr>
      <w:tr w:rsidR="00FF229A" w:rsidRPr="00CD31FF" w14:paraId="4B4754EB" w14:textId="77777777" w:rsidTr="00E468F5">
        <w:tc>
          <w:tcPr>
            <w:tcW w:w="5600" w:type="dxa"/>
          </w:tcPr>
          <w:p w14:paraId="39CAE67D" w14:textId="77777777" w:rsidR="00FF229A" w:rsidRPr="00CD31FF" w:rsidRDefault="00FF229A" w:rsidP="00E468F5">
            <w:pPr>
              <w:tabs>
                <w:tab w:val="right" w:pos="6300"/>
              </w:tabs>
              <w:ind w:left="540" w:hanging="360"/>
              <w:rPr>
                <w:rtl/>
              </w:rPr>
            </w:pPr>
            <w:r w:rsidRPr="00CD31FF">
              <w:t>6.2</w:t>
            </w:r>
            <w:r w:rsidRPr="00CD31FF">
              <w:tab/>
              <w:t xml:space="preserve">Selects ICT-based learning strategies and resources. </w:t>
            </w:r>
          </w:p>
          <w:p w14:paraId="37F92559" w14:textId="77777777" w:rsidR="00FF229A" w:rsidRPr="00CD31FF" w:rsidRDefault="00FF229A" w:rsidP="00E468F5">
            <w:pPr>
              <w:tabs>
                <w:tab w:val="right" w:pos="6300"/>
              </w:tabs>
              <w:bidi/>
              <w:ind w:left="540" w:hanging="467"/>
              <w:rPr>
                <w:lang w:bidi="ar-EG"/>
              </w:rPr>
            </w:pPr>
            <w:r w:rsidRPr="00CD31FF">
              <w:rPr>
                <w:rtl/>
                <w:lang w:val="de-DE" w:bidi="ar-EG"/>
              </w:rPr>
              <w:t xml:space="preserve">                                                       يختار طرقاً ووسائل تعليمية قائمة على تكنولوجيا المعلومات والاتصالات.</w:t>
            </w:r>
          </w:p>
        </w:tc>
        <w:tc>
          <w:tcPr>
            <w:tcW w:w="421" w:type="dxa"/>
            <w:vAlign w:val="center"/>
          </w:tcPr>
          <w:p w14:paraId="6C1A9C4C" w14:textId="77777777" w:rsidR="00FF229A" w:rsidRPr="00CD31FF" w:rsidRDefault="00FF229A" w:rsidP="00E468F5">
            <w:pPr>
              <w:tabs>
                <w:tab w:val="left" w:pos="2040"/>
              </w:tabs>
              <w:jc w:val="center"/>
            </w:pPr>
            <w:r w:rsidRPr="00CD31FF">
              <w:t>1</w:t>
            </w:r>
          </w:p>
        </w:tc>
        <w:tc>
          <w:tcPr>
            <w:tcW w:w="421" w:type="dxa"/>
            <w:vAlign w:val="center"/>
          </w:tcPr>
          <w:p w14:paraId="53EB0F10" w14:textId="77777777" w:rsidR="00FF229A" w:rsidRPr="00CD31FF" w:rsidRDefault="00FF229A" w:rsidP="00E468F5">
            <w:pPr>
              <w:tabs>
                <w:tab w:val="left" w:pos="2040"/>
              </w:tabs>
              <w:jc w:val="center"/>
            </w:pPr>
            <w:r w:rsidRPr="00CD31FF">
              <w:t>2</w:t>
            </w:r>
          </w:p>
        </w:tc>
        <w:tc>
          <w:tcPr>
            <w:tcW w:w="421" w:type="dxa"/>
            <w:vAlign w:val="center"/>
          </w:tcPr>
          <w:p w14:paraId="7BADB199" w14:textId="77777777" w:rsidR="00FF229A" w:rsidRPr="00CD31FF" w:rsidRDefault="00FF229A" w:rsidP="00E468F5">
            <w:pPr>
              <w:tabs>
                <w:tab w:val="left" w:pos="2040"/>
              </w:tabs>
              <w:jc w:val="center"/>
            </w:pPr>
            <w:r w:rsidRPr="00CD31FF">
              <w:t>3</w:t>
            </w:r>
          </w:p>
        </w:tc>
        <w:tc>
          <w:tcPr>
            <w:tcW w:w="421" w:type="dxa"/>
            <w:vAlign w:val="center"/>
          </w:tcPr>
          <w:p w14:paraId="51834426" w14:textId="77777777" w:rsidR="00FF229A" w:rsidRPr="00CD31FF" w:rsidRDefault="00FF229A" w:rsidP="00E468F5">
            <w:pPr>
              <w:tabs>
                <w:tab w:val="left" w:pos="2040"/>
              </w:tabs>
              <w:jc w:val="center"/>
            </w:pPr>
            <w:r w:rsidRPr="00CD31FF">
              <w:t>4</w:t>
            </w:r>
          </w:p>
        </w:tc>
        <w:tc>
          <w:tcPr>
            <w:tcW w:w="2094" w:type="dxa"/>
            <w:vAlign w:val="center"/>
          </w:tcPr>
          <w:p w14:paraId="33DA5287" w14:textId="77777777" w:rsidR="00FF229A" w:rsidRPr="00CD31FF" w:rsidRDefault="00FF229A" w:rsidP="00E468F5">
            <w:pPr>
              <w:tabs>
                <w:tab w:val="left" w:pos="2040"/>
              </w:tabs>
            </w:pPr>
          </w:p>
          <w:p w14:paraId="599CCE06" w14:textId="77777777" w:rsidR="00FF229A" w:rsidRPr="00CD31FF" w:rsidRDefault="00FF229A" w:rsidP="00E468F5"/>
          <w:p w14:paraId="6F9892DF" w14:textId="77777777" w:rsidR="00FF229A" w:rsidRPr="00CD31FF" w:rsidRDefault="00FF229A" w:rsidP="00E468F5">
            <w:pPr>
              <w:tabs>
                <w:tab w:val="left" w:pos="2040"/>
              </w:tabs>
            </w:pPr>
          </w:p>
        </w:tc>
      </w:tr>
      <w:tr w:rsidR="00FF229A" w:rsidRPr="00CD31FF" w14:paraId="7B6AB9D2" w14:textId="77777777" w:rsidTr="00E468F5">
        <w:tc>
          <w:tcPr>
            <w:tcW w:w="5600" w:type="dxa"/>
          </w:tcPr>
          <w:p w14:paraId="0A91A865" w14:textId="77777777" w:rsidR="00FF229A" w:rsidRPr="00CD31FF" w:rsidRDefault="00FF229A" w:rsidP="00E468F5">
            <w:pPr>
              <w:tabs>
                <w:tab w:val="left" w:pos="5651"/>
              </w:tabs>
              <w:ind w:left="540" w:hanging="360"/>
              <w:rPr>
                <w:rtl/>
              </w:rPr>
            </w:pPr>
            <w:r w:rsidRPr="00CD31FF">
              <w:t>6.3</w:t>
            </w:r>
            <w:r w:rsidRPr="00CD31FF">
              <w:tab/>
              <w:t>Involves students in using ICT to organize and search information.</w:t>
            </w:r>
            <w:r w:rsidRPr="00CD31FF">
              <w:tab/>
            </w:r>
          </w:p>
          <w:p w14:paraId="10F5E92F" w14:textId="77777777" w:rsidR="00FF229A" w:rsidRPr="00CD31FF" w:rsidRDefault="00FF229A" w:rsidP="00E468F5">
            <w:pPr>
              <w:tabs>
                <w:tab w:val="left" w:pos="2040"/>
              </w:tabs>
              <w:jc w:val="center"/>
            </w:pPr>
            <w:r w:rsidRPr="00CD31FF">
              <w:rPr>
                <w:rtl/>
                <w:lang w:val="de-DE" w:bidi="ar-EG"/>
              </w:rPr>
              <w:t xml:space="preserve">                              يشرك الطلاب في استخدام تكنولوجيا المعلومات والاتصالات لتنظيم البيانات والبحث عنها.     </w:t>
            </w:r>
          </w:p>
        </w:tc>
        <w:tc>
          <w:tcPr>
            <w:tcW w:w="421" w:type="dxa"/>
            <w:vAlign w:val="center"/>
          </w:tcPr>
          <w:p w14:paraId="44FF7648" w14:textId="77777777" w:rsidR="00FF229A" w:rsidRPr="00CD31FF" w:rsidRDefault="00FF229A" w:rsidP="00E468F5">
            <w:pPr>
              <w:tabs>
                <w:tab w:val="left" w:pos="2040"/>
              </w:tabs>
              <w:jc w:val="center"/>
            </w:pPr>
            <w:r w:rsidRPr="00CD31FF">
              <w:t>1</w:t>
            </w:r>
          </w:p>
        </w:tc>
        <w:tc>
          <w:tcPr>
            <w:tcW w:w="421" w:type="dxa"/>
            <w:vAlign w:val="center"/>
          </w:tcPr>
          <w:p w14:paraId="17698991" w14:textId="77777777" w:rsidR="00FF229A" w:rsidRPr="00CD31FF" w:rsidRDefault="00FF229A" w:rsidP="00E468F5">
            <w:pPr>
              <w:tabs>
                <w:tab w:val="left" w:pos="2040"/>
              </w:tabs>
              <w:jc w:val="center"/>
            </w:pPr>
            <w:r w:rsidRPr="00CD31FF">
              <w:t>2</w:t>
            </w:r>
          </w:p>
        </w:tc>
        <w:tc>
          <w:tcPr>
            <w:tcW w:w="421" w:type="dxa"/>
            <w:vAlign w:val="center"/>
          </w:tcPr>
          <w:p w14:paraId="46CF383F" w14:textId="77777777" w:rsidR="00FF229A" w:rsidRPr="00CD31FF" w:rsidRDefault="00FF229A" w:rsidP="00E468F5">
            <w:pPr>
              <w:tabs>
                <w:tab w:val="left" w:pos="2040"/>
              </w:tabs>
              <w:jc w:val="center"/>
            </w:pPr>
            <w:r w:rsidRPr="00CD31FF">
              <w:t>3</w:t>
            </w:r>
          </w:p>
        </w:tc>
        <w:tc>
          <w:tcPr>
            <w:tcW w:w="421" w:type="dxa"/>
            <w:vAlign w:val="center"/>
          </w:tcPr>
          <w:p w14:paraId="16ADA80C" w14:textId="77777777" w:rsidR="00FF229A" w:rsidRPr="00CD31FF" w:rsidRDefault="00FF229A" w:rsidP="00E468F5">
            <w:pPr>
              <w:tabs>
                <w:tab w:val="left" w:pos="2040"/>
              </w:tabs>
              <w:jc w:val="center"/>
            </w:pPr>
            <w:r w:rsidRPr="00CD31FF">
              <w:t>4</w:t>
            </w:r>
          </w:p>
        </w:tc>
        <w:tc>
          <w:tcPr>
            <w:tcW w:w="2094" w:type="dxa"/>
            <w:vAlign w:val="center"/>
          </w:tcPr>
          <w:p w14:paraId="1F14A210" w14:textId="77777777" w:rsidR="00FF229A" w:rsidRPr="00CD31FF" w:rsidRDefault="00FF229A" w:rsidP="00E468F5">
            <w:pPr>
              <w:tabs>
                <w:tab w:val="left" w:pos="2040"/>
              </w:tabs>
            </w:pPr>
          </w:p>
          <w:p w14:paraId="759A0126" w14:textId="77777777" w:rsidR="00FF229A" w:rsidRPr="00CD31FF" w:rsidRDefault="00FF229A" w:rsidP="00E468F5"/>
          <w:p w14:paraId="302AF7A1" w14:textId="77777777" w:rsidR="00FF229A" w:rsidRPr="00CD31FF" w:rsidRDefault="00FF229A" w:rsidP="00E468F5">
            <w:pPr>
              <w:tabs>
                <w:tab w:val="left" w:pos="2040"/>
              </w:tabs>
            </w:pPr>
          </w:p>
        </w:tc>
      </w:tr>
      <w:tr w:rsidR="00FF229A" w:rsidRPr="00CD31FF" w14:paraId="38B5E230" w14:textId="77777777" w:rsidTr="00E468F5">
        <w:tc>
          <w:tcPr>
            <w:tcW w:w="5600" w:type="dxa"/>
          </w:tcPr>
          <w:p w14:paraId="4867A16E" w14:textId="77777777" w:rsidR="00FF229A" w:rsidRPr="00CD31FF" w:rsidRDefault="00FF229A" w:rsidP="00E468F5">
            <w:pPr>
              <w:tabs>
                <w:tab w:val="right" w:pos="6300"/>
              </w:tabs>
              <w:ind w:left="540" w:hanging="360"/>
              <w:rPr>
                <w:rtl/>
              </w:rPr>
            </w:pPr>
            <w:r w:rsidRPr="00CD31FF">
              <w:t>6.4</w:t>
            </w:r>
            <w:r w:rsidRPr="00CD31FF">
              <w:tab/>
              <w:t>Evaluates ICT-based learning strategies and resources.</w:t>
            </w:r>
          </w:p>
          <w:p w14:paraId="4AA8C16B" w14:textId="77777777" w:rsidR="00FF229A" w:rsidRPr="00CD31FF" w:rsidRDefault="00FF229A" w:rsidP="00E468F5">
            <w:pPr>
              <w:tabs>
                <w:tab w:val="left" w:pos="2040"/>
              </w:tabs>
              <w:jc w:val="center"/>
            </w:pPr>
            <w:r w:rsidRPr="00CD31FF">
              <w:rPr>
                <w:rtl/>
                <w:lang w:val="de-DE" w:bidi="ar-EG"/>
              </w:rPr>
              <w:t xml:space="preserve">                        </w:t>
            </w:r>
            <w:r w:rsidRPr="00CD31FF">
              <w:rPr>
                <w:lang w:val="de-DE" w:bidi="ar-EG"/>
              </w:rPr>
              <w:t xml:space="preserve">       </w:t>
            </w:r>
            <w:r w:rsidRPr="00CD31FF">
              <w:rPr>
                <w:rtl/>
                <w:lang w:val="de-DE" w:bidi="ar-EG"/>
              </w:rPr>
              <w:t xml:space="preserve">        يقيم طرق التعلّم والمصادر التعليمية القائمة على تكنولوجيا المعلومات والاتصالات.</w:t>
            </w:r>
          </w:p>
        </w:tc>
        <w:tc>
          <w:tcPr>
            <w:tcW w:w="421" w:type="dxa"/>
            <w:vAlign w:val="center"/>
          </w:tcPr>
          <w:p w14:paraId="4710F226" w14:textId="77777777" w:rsidR="00FF229A" w:rsidRPr="00CD31FF" w:rsidRDefault="00FF229A" w:rsidP="00E468F5">
            <w:pPr>
              <w:tabs>
                <w:tab w:val="left" w:pos="2040"/>
              </w:tabs>
              <w:jc w:val="center"/>
            </w:pPr>
            <w:r w:rsidRPr="00CD31FF">
              <w:t>1</w:t>
            </w:r>
          </w:p>
        </w:tc>
        <w:tc>
          <w:tcPr>
            <w:tcW w:w="421" w:type="dxa"/>
            <w:vAlign w:val="center"/>
          </w:tcPr>
          <w:p w14:paraId="70267232" w14:textId="77777777" w:rsidR="00FF229A" w:rsidRPr="00CD31FF" w:rsidRDefault="00FF229A" w:rsidP="00E468F5">
            <w:pPr>
              <w:tabs>
                <w:tab w:val="left" w:pos="2040"/>
              </w:tabs>
              <w:jc w:val="center"/>
            </w:pPr>
            <w:r w:rsidRPr="00CD31FF">
              <w:t>2</w:t>
            </w:r>
          </w:p>
        </w:tc>
        <w:tc>
          <w:tcPr>
            <w:tcW w:w="421" w:type="dxa"/>
            <w:vAlign w:val="center"/>
          </w:tcPr>
          <w:p w14:paraId="0DF7D291" w14:textId="77777777" w:rsidR="00FF229A" w:rsidRPr="00CD31FF" w:rsidRDefault="00FF229A" w:rsidP="00E468F5">
            <w:pPr>
              <w:tabs>
                <w:tab w:val="left" w:pos="2040"/>
              </w:tabs>
              <w:jc w:val="center"/>
            </w:pPr>
            <w:r w:rsidRPr="00CD31FF">
              <w:t>3</w:t>
            </w:r>
          </w:p>
        </w:tc>
        <w:tc>
          <w:tcPr>
            <w:tcW w:w="421" w:type="dxa"/>
            <w:vAlign w:val="center"/>
          </w:tcPr>
          <w:p w14:paraId="7755B573" w14:textId="77777777" w:rsidR="00FF229A" w:rsidRPr="00CD31FF" w:rsidRDefault="00FF229A" w:rsidP="00E468F5">
            <w:pPr>
              <w:tabs>
                <w:tab w:val="left" w:pos="2040"/>
              </w:tabs>
              <w:jc w:val="center"/>
            </w:pPr>
            <w:r w:rsidRPr="00CD31FF">
              <w:t>4</w:t>
            </w:r>
          </w:p>
        </w:tc>
        <w:tc>
          <w:tcPr>
            <w:tcW w:w="2094" w:type="dxa"/>
            <w:vAlign w:val="center"/>
          </w:tcPr>
          <w:p w14:paraId="2E1F067F" w14:textId="77777777" w:rsidR="00FF229A" w:rsidRPr="00CD31FF" w:rsidRDefault="00FF229A" w:rsidP="00E468F5">
            <w:pPr>
              <w:tabs>
                <w:tab w:val="left" w:pos="2040"/>
              </w:tabs>
            </w:pPr>
          </w:p>
          <w:p w14:paraId="77490A94" w14:textId="77777777" w:rsidR="00FF229A" w:rsidRPr="00CD31FF" w:rsidRDefault="00FF229A" w:rsidP="00E468F5"/>
          <w:p w14:paraId="4827C4CE" w14:textId="77777777" w:rsidR="00FF229A" w:rsidRPr="00CD31FF" w:rsidRDefault="00FF229A" w:rsidP="00E468F5">
            <w:pPr>
              <w:tabs>
                <w:tab w:val="left" w:pos="2040"/>
              </w:tabs>
            </w:pPr>
          </w:p>
        </w:tc>
      </w:tr>
      <w:tr w:rsidR="00FF229A" w:rsidRPr="00CD31FF" w14:paraId="58F32AD7" w14:textId="77777777" w:rsidTr="00E468F5">
        <w:tc>
          <w:tcPr>
            <w:tcW w:w="5600" w:type="dxa"/>
          </w:tcPr>
          <w:p w14:paraId="34B30CA0" w14:textId="77777777" w:rsidR="00FF229A" w:rsidRPr="00CD31FF" w:rsidRDefault="00FF229A" w:rsidP="00E468F5">
            <w:pPr>
              <w:tabs>
                <w:tab w:val="right" w:pos="6300"/>
              </w:tabs>
              <w:ind w:left="540" w:hanging="360"/>
              <w:rPr>
                <w:rtl/>
              </w:rPr>
            </w:pPr>
            <w:r w:rsidRPr="00CD31FF">
              <w:t>6.5</w:t>
            </w:r>
            <w:r w:rsidRPr="00CD31FF">
              <w:tab/>
              <w:t>Accesses and manages information on student learning using ICT resources.</w:t>
            </w:r>
          </w:p>
          <w:p w14:paraId="53F83103" w14:textId="77777777" w:rsidR="00FF229A" w:rsidRPr="00CD31FF" w:rsidRDefault="00FF229A" w:rsidP="00E468F5">
            <w:pPr>
              <w:tabs>
                <w:tab w:val="left" w:pos="2040"/>
              </w:tabs>
              <w:jc w:val="center"/>
            </w:pPr>
            <w:r w:rsidRPr="00CD31FF">
              <w:rPr>
                <w:rtl/>
                <w:lang w:val="de-DE" w:bidi="ar-EG"/>
              </w:rPr>
              <w:t xml:space="preserve">                يوظف ويدير المعلومات في عملية تعلّم الطالب مستخدماً موارد تكنولوجيا المعلومات والاتصالات.   </w:t>
            </w:r>
          </w:p>
        </w:tc>
        <w:tc>
          <w:tcPr>
            <w:tcW w:w="421" w:type="dxa"/>
            <w:vAlign w:val="center"/>
          </w:tcPr>
          <w:p w14:paraId="737D2697" w14:textId="77777777" w:rsidR="00FF229A" w:rsidRPr="00CD31FF" w:rsidRDefault="00FF229A" w:rsidP="00E468F5">
            <w:pPr>
              <w:tabs>
                <w:tab w:val="left" w:pos="2040"/>
              </w:tabs>
              <w:jc w:val="center"/>
            </w:pPr>
            <w:r w:rsidRPr="00CD31FF">
              <w:t>1</w:t>
            </w:r>
          </w:p>
        </w:tc>
        <w:tc>
          <w:tcPr>
            <w:tcW w:w="421" w:type="dxa"/>
            <w:vAlign w:val="center"/>
          </w:tcPr>
          <w:p w14:paraId="233E5B47" w14:textId="77777777" w:rsidR="00FF229A" w:rsidRPr="00CD31FF" w:rsidRDefault="00FF229A" w:rsidP="00E468F5">
            <w:pPr>
              <w:tabs>
                <w:tab w:val="left" w:pos="2040"/>
              </w:tabs>
              <w:jc w:val="center"/>
            </w:pPr>
            <w:r w:rsidRPr="00CD31FF">
              <w:t>2</w:t>
            </w:r>
          </w:p>
        </w:tc>
        <w:tc>
          <w:tcPr>
            <w:tcW w:w="421" w:type="dxa"/>
            <w:vAlign w:val="center"/>
          </w:tcPr>
          <w:p w14:paraId="2A408657" w14:textId="77777777" w:rsidR="00FF229A" w:rsidRPr="00CD31FF" w:rsidRDefault="00FF229A" w:rsidP="00E468F5">
            <w:pPr>
              <w:tabs>
                <w:tab w:val="left" w:pos="2040"/>
              </w:tabs>
              <w:jc w:val="center"/>
            </w:pPr>
            <w:r w:rsidRPr="00CD31FF">
              <w:t>3</w:t>
            </w:r>
          </w:p>
        </w:tc>
        <w:tc>
          <w:tcPr>
            <w:tcW w:w="421" w:type="dxa"/>
            <w:vAlign w:val="center"/>
          </w:tcPr>
          <w:p w14:paraId="086E7F64" w14:textId="77777777" w:rsidR="00FF229A" w:rsidRPr="00CD31FF" w:rsidRDefault="00FF229A" w:rsidP="00E468F5">
            <w:pPr>
              <w:tabs>
                <w:tab w:val="left" w:pos="2040"/>
              </w:tabs>
              <w:jc w:val="center"/>
            </w:pPr>
            <w:r w:rsidRPr="00CD31FF">
              <w:t>4</w:t>
            </w:r>
          </w:p>
        </w:tc>
        <w:tc>
          <w:tcPr>
            <w:tcW w:w="2094" w:type="dxa"/>
            <w:vAlign w:val="center"/>
          </w:tcPr>
          <w:p w14:paraId="1219D342" w14:textId="77777777" w:rsidR="00FF229A" w:rsidRPr="00CD31FF" w:rsidRDefault="00FF229A" w:rsidP="00E468F5">
            <w:pPr>
              <w:tabs>
                <w:tab w:val="left" w:pos="2040"/>
              </w:tabs>
            </w:pPr>
          </w:p>
          <w:p w14:paraId="03CA39BC" w14:textId="77777777" w:rsidR="00FF229A" w:rsidRPr="00CD31FF" w:rsidRDefault="00FF229A" w:rsidP="00E468F5"/>
          <w:p w14:paraId="0015A1F7" w14:textId="77777777" w:rsidR="00FF229A" w:rsidRPr="00CD31FF" w:rsidRDefault="00FF229A" w:rsidP="00E468F5">
            <w:pPr>
              <w:tabs>
                <w:tab w:val="left" w:pos="2040"/>
              </w:tabs>
            </w:pPr>
          </w:p>
        </w:tc>
      </w:tr>
      <w:tr w:rsidR="00FF229A" w:rsidRPr="00CD31FF" w14:paraId="7D2DA7C0" w14:textId="77777777" w:rsidTr="00E468F5">
        <w:tc>
          <w:tcPr>
            <w:tcW w:w="9378" w:type="dxa"/>
            <w:gridSpan w:val="6"/>
            <w:shd w:val="clear" w:color="auto" w:fill="CCFFCC"/>
          </w:tcPr>
          <w:p w14:paraId="03BF5719" w14:textId="77777777" w:rsidR="00FF229A" w:rsidRPr="00CD31FF" w:rsidRDefault="00FF229A" w:rsidP="00E468F5">
            <w:pPr>
              <w:tabs>
                <w:tab w:val="left" w:pos="2040"/>
              </w:tabs>
              <w:rPr>
                <w:rtl/>
              </w:rPr>
            </w:pPr>
            <w:r w:rsidRPr="00CD31FF">
              <w:t>Total points for this section (2</w:t>
            </w:r>
            <w:r w:rsidRPr="00CD31FF">
              <w:rPr>
                <w:rtl/>
              </w:rPr>
              <w:t>0</w:t>
            </w:r>
            <w:r w:rsidRPr="00CD31FF">
              <w:t xml:space="preserve"> possible):</w:t>
            </w:r>
          </w:p>
          <w:p w14:paraId="5E7D04CA" w14:textId="77777777" w:rsidR="00FF229A" w:rsidRPr="00CD31FF" w:rsidRDefault="00FF229A" w:rsidP="00E468F5">
            <w:pPr>
              <w:tabs>
                <w:tab w:val="left" w:pos="2040"/>
              </w:tabs>
            </w:pPr>
            <w:r w:rsidRPr="00CD31FF">
              <w:rPr>
                <w:rtl/>
              </w:rPr>
              <w:t>مجموع الدرجة الكلية على هذا القسم (20)</w:t>
            </w:r>
          </w:p>
        </w:tc>
      </w:tr>
      <w:tr w:rsidR="00FF229A" w:rsidRPr="00CD31FF" w14:paraId="6EBE7B45" w14:textId="77777777" w:rsidTr="00E468F5">
        <w:tc>
          <w:tcPr>
            <w:tcW w:w="9378" w:type="dxa"/>
            <w:gridSpan w:val="6"/>
            <w:shd w:val="clear" w:color="auto" w:fill="CCFFCC"/>
          </w:tcPr>
          <w:p w14:paraId="5B895FF1" w14:textId="77777777" w:rsidR="00FF229A" w:rsidRPr="00CD31FF" w:rsidRDefault="00FF229A" w:rsidP="00E468F5">
            <w:pPr>
              <w:tabs>
                <w:tab w:val="left" w:pos="2040"/>
              </w:tabs>
              <w:rPr>
                <w:rtl/>
              </w:rPr>
            </w:pPr>
            <w:r w:rsidRPr="00CD31FF">
              <w:t xml:space="preserve">Average for this section: (Total score divided by </w:t>
            </w:r>
            <w:r w:rsidRPr="00CD31FF">
              <w:rPr>
                <w:rtl/>
              </w:rPr>
              <w:t>5</w:t>
            </w:r>
            <w:r w:rsidRPr="00CD31FF">
              <w:t>)</w:t>
            </w:r>
          </w:p>
          <w:p w14:paraId="40328FAB" w14:textId="77777777" w:rsidR="00FF229A" w:rsidRPr="00CD31FF" w:rsidRDefault="00FF229A" w:rsidP="00E468F5">
            <w:pPr>
              <w:tabs>
                <w:tab w:val="left" w:pos="2040"/>
              </w:tabs>
            </w:pPr>
            <w:r w:rsidRPr="00CD31FF">
              <w:rPr>
                <w:rtl/>
              </w:rPr>
              <w:t>معدل الدرجة على هذا القسم (الدرجة الكلية مقسومة على 5)</w:t>
            </w:r>
          </w:p>
        </w:tc>
      </w:tr>
    </w:tbl>
    <w:p w14:paraId="1C8BF257" w14:textId="77777777" w:rsidR="00FF229A" w:rsidRPr="00CD31FF" w:rsidRDefault="00FF229A" w:rsidP="00FF229A">
      <w:r w:rsidRPr="00CD31FF">
        <w:br w:type="page"/>
      </w:r>
    </w:p>
    <w:tbl>
      <w:tblPr>
        <w:tblW w:w="4791"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5601"/>
        <w:gridCol w:w="421"/>
        <w:gridCol w:w="421"/>
        <w:gridCol w:w="421"/>
        <w:gridCol w:w="421"/>
        <w:gridCol w:w="1914"/>
      </w:tblGrid>
      <w:tr w:rsidR="00FF229A" w:rsidRPr="00CD31FF" w14:paraId="11BA4302" w14:textId="77777777" w:rsidTr="00E468F5">
        <w:trPr>
          <w:trHeight w:val="512"/>
        </w:trPr>
        <w:tc>
          <w:tcPr>
            <w:tcW w:w="9198" w:type="dxa"/>
            <w:gridSpan w:val="6"/>
          </w:tcPr>
          <w:p w14:paraId="3FDCB937" w14:textId="77777777" w:rsidR="00FF229A" w:rsidRPr="00CD31FF" w:rsidRDefault="00FF229A" w:rsidP="00E468F5">
            <w:pPr>
              <w:tabs>
                <w:tab w:val="left" w:pos="2040"/>
              </w:tabs>
              <w:rPr>
                <w:bCs/>
              </w:rPr>
            </w:pPr>
            <w:r w:rsidRPr="00CD31FF">
              <w:rPr>
                <w:b/>
                <w:sz w:val="20"/>
                <w:szCs w:val="20"/>
              </w:rPr>
              <w:lastRenderedPageBreak/>
              <w:t xml:space="preserve">ASSESSMENT        </w:t>
            </w:r>
            <w:r w:rsidRPr="00CD31FF">
              <w:rPr>
                <w:b/>
                <w:bCs/>
                <w:rtl/>
                <w:lang w:val="de-DE" w:bidi="ar-EG"/>
              </w:rPr>
              <w:t>التقييم</w:t>
            </w:r>
          </w:p>
        </w:tc>
      </w:tr>
      <w:tr w:rsidR="00FF229A" w:rsidRPr="00CD31FF" w14:paraId="4877B814" w14:textId="77777777" w:rsidTr="00E468F5">
        <w:tc>
          <w:tcPr>
            <w:tcW w:w="9198" w:type="dxa"/>
            <w:gridSpan w:val="6"/>
          </w:tcPr>
          <w:p w14:paraId="31A956E7" w14:textId="77777777" w:rsidR="00FF229A" w:rsidRPr="00CD31FF" w:rsidRDefault="00FF229A" w:rsidP="00E468F5">
            <w:pPr>
              <w:tabs>
                <w:tab w:val="left" w:pos="360"/>
              </w:tabs>
              <w:rPr>
                <w:bCs/>
              </w:rPr>
            </w:pPr>
            <w:r w:rsidRPr="00CD31FF">
              <w:rPr>
                <w:bCs/>
              </w:rPr>
              <w:t>7.</w:t>
            </w:r>
            <w:r w:rsidRPr="00CD31FF">
              <w:rPr>
                <w:bCs/>
              </w:rPr>
              <w:tab/>
              <w:t>Student learning is assessed and reported</w:t>
            </w:r>
            <w:r w:rsidRPr="00CD31FF">
              <w:rPr>
                <w:bCs/>
              </w:rPr>
              <w:tab/>
              <w:t xml:space="preserve"> </w:t>
            </w:r>
            <w:r w:rsidRPr="00CD31FF">
              <w:rPr>
                <w:bCs/>
              </w:rPr>
              <w:tab/>
            </w:r>
            <w:r w:rsidRPr="00CD31FF">
              <w:rPr>
                <w:bCs/>
                <w:rtl/>
              </w:rPr>
              <w:t xml:space="preserve">                                                              </w:t>
            </w:r>
            <w:r w:rsidRPr="00CD31FF">
              <w:rPr>
                <w:bCs/>
              </w:rPr>
              <w:t xml:space="preserve">        </w:t>
            </w:r>
            <w:r w:rsidRPr="00CD31FF">
              <w:rPr>
                <w:bCs/>
              </w:rPr>
              <w:tab/>
              <w:t xml:space="preserve">     </w:t>
            </w:r>
            <w:r w:rsidRPr="00CD31FF">
              <w:rPr>
                <w:bCs/>
                <w:rtl/>
              </w:rPr>
              <w:t xml:space="preserve"> </w:t>
            </w:r>
            <w:r w:rsidRPr="00CD31FF">
              <w:rPr>
                <w:rtl/>
                <w:lang w:val="de-DE" w:bidi="ar-EG"/>
              </w:rPr>
              <w:t>7</w:t>
            </w:r>
            <w:r w:rsidRPr="00CD31FF">
              <w:rPr>
                <w:bCs/>
                <w:rtl/>
              </w:rPr>
              <w:t xml:space="preserve">. </w:t>
            </w:r>
            <w:r w:rsidRPr="00CD31FF">
              <w:rPr>
                <w:rtl/>
                <w:lang w:val="de-DE" w:bidi="ar-EG"/>
              </w:rPr>
              <w:t>تقييم تعلم الطالب ووضعه في صورة تقارير.</w:t>
            </w:r>
          </w:p>
        </w:tc>
      </w:tr>
      <w:tr w:rsidR="00FF229A" w:rsidRPr="00CD31FF" w14:paraId="5D474ECE" w14:textId="77777777" w:rsidTr="00E468F5">
        <w:tc>
          <w:tcPr>
            <w:tcW w:w="9198" w:type="dxa"/>
            <w:gridSpan w:val="6"/>
          </w:tcPr>
          <w:p w14:paraId="33DDC124" w14:textId="77777777" w:rsidR="00FF229A" w:rsidRPr="00CD31FF" w:rsidRDefault="00FF229A" w:rsidP="00E468F5">
            <w:pPr>
              <w:tabs>
                <w:tab w:val="left" w:pos="2040"/>
              </w:tabs>
              <w:jc w:val="right"/>
              <w:rPr>
                <w:bCs/>
              </w:rPr>
            </w:pPr>
            <w:r w:rsidRPr="00CD31FF">
              <w:rPr>
                <w:bCs/>
              </w:rPr>
              <w:t xml:space="preserve">Evidence </w:t>
            </w:r>
            <w:r w:rsidRPr="00CD31FF">
              <w:rPr>
                <w:b/>
                <w:rtl/>
              </w:rPr>
              <w:t>الدّليل</w:t>
            </w:r>
          </w:p>
        </w:tc>
      </w:tr>
      <w:tr w:rsidR="00FF229A" w:rsidRPr="00CD31FF" w14:paraId="7DF22E7C" w14:textId="77777777" w:rsidTr="00E468F5">
        <w:tc>
          <w:tcPr>
            <w:tcW w:w="5600" w:type="dxa"/>
          </w:tcPr>
          <w:p w14:paraId="13A70EAE" w14:textId="77777777" w:rsidR="00FF229A" w:rsidRPr="00CD31FF" w:rsidRDefault="00FF229A" w:rsidP="00E468F5">
            <w:pPr>
              <w:ind w:left="720" w:hanging="540"/>
              <w:rPr>
                <w:rtl/>
              </w:rPr>
            </w:pPr>
            <w:r w:rsidRPr="00CD31FF">
              <w:t>7.1</w:t>
            </w:r>
            <w:r w:rsidRPr="00CD31FF">
              <w:tab/>
              <w:t>Monitors students closely during the lessons.</w:t>
            </w:r>
          </w:p>
          <w:p w14:paraId="0AEAD486" w14:textId="77777777" w:rsidR="00FF229A" w:rsidRPr="00CD31FF" w:rsidRDefault="00FF229A" w:rsidP="00E468F5">
            <w:pPr>
              <w:tabs>
                <w:tab w:val="right" w:pos="6300"/>
              </w:tabs>
              <w:bidi/>
              <w:ind w:left="540" w:hanging="360"/>
            </w:pPr>
            <w:r w:rsidRPr="00CD31FF">
              <w:rPr>
                <w:rtl/>
                <w:lang w:val="de-DE" w:bidi="ar-EG"/>
              </w:rPr>
              <w:t xml:space="preserve">                                                                         يراقب الطلاب عن قرب أثناء إلقاء الدروس.  </w:t>
            </w:r>
          </w:p>
        </w:tc>
        <w:tc>
          <w:tcPr>
            <w:tcW w:w="421" w:type="dxa"/>
            <w:vAlign w:val="center"/>
          </w:tcPr>
          <w:p w14:paraId="6DE7CBB4" w14:textId="77777777" w:rsidR="00FF229A" w:rsidRPr="00CD31FF" w:rsidRDefault="00FF229A" w:rsidP="00E468F5">
            <w:pPr>
              <w:tabs>
                <w:tab w:val="left" w:pos="2040"/>
              </w:tabs>
              <w:jc w:val="center"/>
            </w:pPr>
            <w:r w:rsidRPr="00CD31FF">
              <w:t>1</w:t>
            </w:r>
          </w:p>
        </w:tc>
        <w:tc>
          <w:tcPr>
            <w:tcW w:w="421" w:type="dxa"/>
            <w:vAlign w:val="center"/>
          </w:tcPr>
          <w:p w14:paraId="707EACFA" w14:textId="77777777" w:rsidR="00FF229A" w:rsidRPr="00CD31FF" w:rsidRDefault="00FF229A" w:rsidP="00E468F5">
            <w:pPr>
              <w:tabs>
                <w:tab w:val="left" w:pos="2040"/>
              </w:tabs>
              <w:jc w:val="center"/>
            </w:pPr>
            <w:r w:rsidRPr="00CD31FF">
              <w:t>2</w:t>
            </w:r>
          </w:p>
        </w:tc>
        <w:tc>
          <w:tcPr>
            <w:tcW w:w="421" w:type="dxa"/>
            <w:vAlign w:val="center"/>
          </w:tcPr>
          <w:p w14:paraId="46BEE4F0" w14:textId="77777777" w:rsidR="00FF229A" w:rsidRPr="00CD31FF" w:rsidRDefault="00FF229A" w:rsidP="00E468F5">
            <w:pPr>
              <w:tabs>
                <w:tab w:val="left" w:pos="2040"/>
              </w:tabs>
              <w:jc w:val="center"/>
            </w:pPr>
            <w:r w:rsidRPr="00CD31FF">
              <w:t>3</w:t>
            </w:r>
          </w:p>
        </w:tc>
        <w:tc>
          <w:tcPr>
            <w:tcW w:w="421" w:type="dxa"/>
            <w:vAlign w:val="center"/>
          </w:tcPr>
          <w:p w14:paraId="2461973E" w14:textId="77777777" w:rsidR="00FF229A" w:rsidRPr="00CD31FF" w:rsidRDefault="00FF229A" w:rsidP="00E468F5">
            <w:pPr>
              <w:tabs>
                <w:tab w:val="left" w:pos="2040"/>
              </w:tabs>
              <w:jc w:val="center"/>
            </w:pPr>
            <w:r w:rsidRPr="00CD31FF">
              <w:t>4</w:t>
            </w:r>
          </w:p>
        </w:tc>
        <w:tc>
          <w:tcPr>
            <w:tcW w:w="1914" w:type="dxa"/>
            <w:vAlign w:val="center"/>
          </w:tcPr>
          <w:p w14:paraId="4EF3E703" w14:textId="77777777" w:rsidR="00FF229A" w:rsidRPr="00CD31FF" w:rsidRDefault="00FF229A" w:rsidP="00E468F5">
            <w:pPr>
              <w:tabs>
                <w:tab w:val="left" w:pos="2040"/>
              </w:tabs>
            </w:pPr>
          </w:p>
        </w:tc>
      </w:tr>
      <w:tr w:rsidR="00FF229A" w:rsidRPr="00CD31FF" w14:paraId="4895A694" w14:textId="77777777" w:rsidTr="00E468F5">
        <w:tc>
          <w:tcPr>
            <w:tcW w:w="5600" w:type="dxa"/>
          </w:tcPr>
          <w:p w14:paraId="4EEE476D" w14:textId="77777777" w:rsidR="00FF229A" w:rsidRPr="00CD31FF" w:rsidRDefault="00FF229A" w:rsidP="00E468F5">
            <w:pPr>
              <w:ind w:left="720" w:hanging="540"/>
              <w:rPr>
                <w:rtl/>
              </w:rPr>
            </w:pPr>
            <w:r w:rsidRPr="00CD31FF">
              <w:t>7.2</w:t>
            </w:r>
            <w:r w:rsidRPr="00CD31FF">
              <w:tab/>
              <w:t>Plans valid and reliable assessments, aligned to objectives,</w:t>
            </w:r>
          </w:p>
          <w:p w14:paraId="26370E85" w14:textId="77777777" w:rsidR="00FF229A" w:rsidRPr="00CD31FF" w:rsidRDefault="00FF229A" w:rsidP="00E468F5">
            <w:pPr>
              <w:tabs>
                <w:tab w:val="right" w:pos="6300"/>
              </w:tabs>
              <w:bidi/>
              <w:ind w:left="540" w:hanging="360"/>
            </w:pPr>
            <w:r w:rsidRPr="00CD31FF">
              <w:rPr>
                <w:rtl/>
                <w:lang w:val="de-DE"/>
              </w:rPr>
              <w:t xml:space="preserve">       </w:t>
            </w:r>
            <w:r w:rsidRPr="00CD31FF">
              <w:rPr>
                <w:rtl/>
                <w:lang w:val="de-DE" w:bidi="ar-EG"/>
              </w:rPr>
              <w:t>يضع تقييمات تمتاز بالصدق والثبات  وتتماشى مع الأهداف</w:t>
            </w:r>
          </w:p>
        </w:tc>
        <w:tc>
          <w:tcPr>
            <w:tcW w:w="421" w:type="dxa"/>
            <w:vAlign w:val="center"/>
          </w:tcPr>
          <w:p w14:paraId="2934C9B4" w14:textId="77777777" w:rsidR="00FF229A" w:rsidRPr="00CD31FF" w:rsidRDefault="00FF229A" w:rsidP="00E468F5">
            <w:pPr>
              <w:tabs>
                <w:tab w:val="left" w:pos="2040"/>
              </w:tabs>
              <w:jc w:val="center"/>
            </w:pPr>
            <w:r w:rsidRPr="00CD31FF">
              <w:t>1</w:t>
            </w:r>
          </w:p>
        </w:tc>
        <w:tc>
          <w:tcPr>
            <w:tcW w:w="421" w:type="dxa"/>
            <w:vAlign w:val="center"/>
          </w:tcPr>
          <w:p w14:paraId="692AB982" w14:textId="77777777" w:rsidR="00FF229A" w:rsidRPr="00CD31FF" w:rsidRDefault="00FF229A" w:rsidP="00E468F5">
            <w:pPr>
              <w:tabs>
                <w:tab w:val="left" w:pos="2040"/>
              </w:tabs>
              <w:jc w:val="center"/>
            </w:pPr>
            <w:r w:rsidRPr="00CD31FF">
              <w:t>2</w:t>
            </w:r>
          </w:p>
        </w:tc>
        <w:tc>
          <w:tcPr>
            <w:tcW w:w="421" w:type="dxa"/>
            <w:vAlign w:val="center"/>
          </w:tcPr>
          <w:p w14:paraId="271B9622" w14:textId="77777777" w:rsidR="00FF229A" w:rsidRPr="00CD31FF" w:rsidRDefault="00FF229A" w:rsidP="00E468F5">
            <w:pPr>
              <w:tabs>
                <w:tab w:val="left" w:pos="2040"/>
              </w:tabs>
              <w:jc w:val="center"/>
            </w:pPr>
            <w:r w:rsidRPr="00CD31FF">
              <w:t>3</w:t>
            </w:r>
          </w:p>
        </w:tc>
        <w:tc>
          <w:tcPr>
            <w:tcW w:w="421" w:type="dxa"/>
            <w:vAlign w:val="center"/>
          </w:tcPr>
          <w:p w14:paraId="685B4B06" w14:textId="77777777" w:rsidR="00FF229A" w:rsidRPr="00CD31FF" w:rsidRDefault="00FF229A" w:rsidP="00E468F5">
            <w:pPr>
              <w:tabs>
                <w:tab w:val="left" w:pos="2040"/>
              </w:tabs>
              <w:jc w:val="center"/>
            </w:pPr>
            <w:r w:rsidRPr="00CD31FF">
              <w:t>4</w:t>
            </w:r>
          </w:p>
        </w:tc>
        <w:tc>
          <w:tcPr>
            <w:tcW w:w="1914" w:type="dxa"/>
            <w:vAlign w:val="center"/>
          </w:tcPr>
          <w:p w14:paraId="115A199F" w14:textId="77777777" w:rsidR="00FF229A" w:rsidRPr="00CD31FF" w:rsidRDefault="00FF229A" w:rsidP="00E468F5">
            <w:pPr>
              <w:tabs>
                <w:tab w:val="left" w:pos="2040"/>
              </w:tabs>
            </w:pPr>
          </w:p>
        </w:tc>
      </w:tr>
      <w:tr w:rsidR="00FF229A" w:rsidRPr="00CD31FF" w14:paraId="33800DA1" w14:textId="77777777" w:rsidTr="00E468F5">
        <w:tc>
          <w:tcPr>
            <w:tcW w:w="5600" w:type="dxa"/>
          </w:tcPr>
          <w:p w14:paraId="30244FFC" w14:textId="77777777" w:rsidR="00FF229A" w:rsidRPr="00CD31FF" w:rsidRDefault="00FF229A" w:rsidP="00E468F5">
            <w:pPr>
              <w:tabs>
                <w:tab w:val="left" w:pos="720"/>
                <w:tab w:val="right" w:pos="8370"/>
              </w:tabs>
              <w:ind w:left="720" w:hanging="540"/>
              <w:rPr>
                <w:rtl/>
              </w:rPr>
            </w:pPr>
            <w:r w:rsidRPr="00CD31FF">
              <w:t>7.3</w:t>
            </w:r>
            <w:r w:rsidRPr="00CD31FF">
              <w:tab/>
              <w:t>Assesses and reports students’ learning using multiple methods of assessment.</w:t>
            </w:r>
          </w:p>
          <w:p w14:paraId="7C1D56AD" w14:textId="77777777" w:rsidR="00FF229A" w:rsidRPr="00CD31FF" w:rsidRDefault="00FF229A" w:rsidP="00E468F5">
            <w:pPr>
              <w:tabs>
                <w:tab w:val="left" w:pos="720"/>
                <w:tab w:val="right" w:pos="8370"/>
              </w:tabs>
              <w:bidi/>
              <w:ind w:left="720" w:hanging="540"/>
            </w:pPr>
            <w:r w:rsidRPr="00CD31FF">
              <w:tab/>
              <w:t xml:space="preserve">         </w:t>
            </w:r>
            <w:r w:rsidRPr="00CD31FF">
              <w:rPr>
                <w:rtl/>
                <w:lang w:val="de-DE" w:bidi="ar-EG"/>
              </w:rPr>
              <w:t>يقي</w:t>
            </w:r>
            <w:r w:rsidRPr="00CD31FF">
              <w:rPr>
                <w:rtl/>
                <w:lang w:val="de-DE"/>
              </w:rPr>
              <w:t>ِّ</w:t>
            </w:r>
            <w:r w:rsidRPr="00CD31FF">
              <w:rPr>
                <w:rtl/>
                <w:lang w:val="de-DE" w:bidi="ar-EG"/>
              </w:rPr>
              <w:t>م ويقدم تقريراً عن تعلم الطلاب باستخدام عدة أساليب تقييمية.</w:t>
            </w:r>
          </w:p>
        </w:tc>
        <w:tc>
          <w:tcPr>
            <w:tcW w:w="421" w:type="dxa"/>
            <w:vAlign w:val="center"/>
          </w:tcPr>
          <w:p w14:paraId="0C932CC7" w14:textId="77777777" w:rsidR="00FF229A" w:rsidRPr="00CD31FF" w:rsidRDefault="00FF229A" w:rsidP="00E468F5">
            <w:pPr>
              <w:tabs>
                <w:tab w:val="left" w:pos="2040"/>
              </w:tabs>
              <w:jc w:val="center"/>
            </w:pPr>
            <w:r w:rsidRPr="00CD31FF">
              <w:t>1</w:t>
            </w:r>
          </w:p>
        </w:tc>
        <w:tc>
          <w:tcPr>
            <w:tcW w:w="421" w:type="dxa"/>
            <w:vAlign w:val="center"/>
          </w:tcPr>
          <w:p w14:paraId="05298093" w14:textId="77777777" w:rsidR="00FF229A" w:rsidRPr="00CD31FF" w:rsidRDefault="00FF229A" w:rsidP="00E468F5">
            <w:pPr>
              <w:tabs>
                <w:tab w:val="left" w:pos="2040"/>
              </w:tabs>
              <w:jc w:val="center"/>
            </w:pPr>
            <w:r w:rsidRPr="00CD31FF">
              <w:t>2</w:t>
            </w:r>
          </w:p>
        </w:tc>
        <w:tc>
          <w:tcPr>
            <w:tcW w:w="421" w:type="dxa"/>
            <w:vAlign w:val="center"/>
          </w:tcPr>
          <w:p w14:paraId="2436364F" w14:textId="77777777" w:rsidR="00FF229A" w:rsidRPr="00CD31FF" w:rsidRDefault="00FF229A" w:rsidP="00E468F5">
            <w:pPr>
              <w:tabs>
                <w:tab w:val="left" w:pos="2040"/>
              </w:tabs>
              <w:jc w:val="center"/>
            </w:pPr>
            <w:r w:rsidRPr="00CD31FF">
              <w:t>3</w:t>
            </w:r>
          </w:p>
        </w:tc>
        <w:tc>
          <w:tcPr>
            <w:tcW w:w="421" w:type="dxa"/>
            <w:vAlign w:val="center"/>
          </w:tcPr>
          <w:p w14:paraId="4ECE434C" w14:textId="77777777" w:rsidR="00FF229A" w:rsidRPr="00CD31FF" w:rsidRDefault="00FF229A" w:rsidP="00E468F5">
            <w:pPr>
              <w:tabs>
                <w:tab w:val="left" w:pos="2040"/>
              </w:tabs>
              <w:jc w:val="center"/>
            </w:pPr>
            <w:r w:rsidRPr="00CD31FF">
              <w:t>4</w:t>
            </w:r>
          </w:p>
        </w:tc>
        <w:tc>
          <w:tcPr>
            <w:tcW w:w="1914" w:type="dxa"/>
            <w:vAlign w:val="center"/>
          </w:tcPr>
          <w:p w14:paraId="59F8A934" w14:textId="77777777" w:rsidR="00FF229A" w:rsidRPr="00CD31FF" w:rsidRDefault="00FF229A" w:rsidP="00E468F5">
            <w:pPr>
              <w:tabs>
                <w:tab w:val="left" w:pos="2040"/>
              </w:tabs>
            </w:pPr>
          </w:p>
        </w:tc>
      </w:tr>
      <w:tr w:rsidR="00FF229A" w:rsidRPr="00CD31FF" w14:paraId="53A85884" w14:textId="77777777" w:rsidTr="00E468F5">
        <w:tc>
          <w:tcPr>
            <w:tcW w:w="5600" w:type="dxa"/>
          </w:tcPr>
          <w:p w14:paraId="529795E1" w14:textId="77777777" w:rsidR="00FF229A" w:rsidRPr="00CD31FF" w:rsidRDefault="00FF229A" w:rsidP="00E468F5">
            <w:pPr>
              <w:tabs>
                <w:tab w:val="right" w:pos="8370"/>
              </w:tabs>
              <w:ind w:left="720" w:hanging="540"/>
              <w:rPr>
                <w:rtl/>
              </w:rPr>
            </w:pPr>
            <w:r w:rsidRPr="00CD31FF">
              <w:t xml:space="preserve">7.4 </w:t>
            </w:r>
            <w:r w:rsidRPr="00CD31FF">
              <w:tab/>
              <w:t xml:space="preserve">Provides clear, accurate, and concise feedback to students on the outcomes of assessment. </w:t>
            </w:r>
            <w:r w:rsidRPr="00CD31FF">
              <w:tab/>
            </w:r>
          </w:p>
          <w:p w14:paraId="1C5DC204" w14:textId="77777777" w:rsidR="00FF229A" w:rsidRPr="00CD31FF" w:rsidRDefault="00FF229A" w:rsidP="00E468F5">
            <w:pPr>
              <w:tabs>
                <w:tab w:val="right" w:pos="8370"/>
              </w:tabs>
              <w:bidi/>
              <w:ind w:left="720" w:hanging="540"/>
            </w:pPr>
            <w:r w:rsidRPr="00CD31FF">
              <w:rPr>
                <w:rtl/>
                <w:lang w:val="de-DE" w:bidi="ar-EG"/>
              </w:rPr>
              <w:t xml:space="preserve">                        </w:t>
            </w:r>
            <w:r w:rsidRPr="00CD31FF">
              <w:rPr>
                <w:lang w:val="de-DE" w:bidi="ar-EG"/>
              </w:rPr>
              <w:t xml:space="preserve">    </w:t>
            </w:r>
            <w:r w:rsidRPr="00CD31FF">
              <w:rPr>
                <w:rtl/>
                <w:lang w:val="de-DE" w:bidi="ar-EG"/>
              </w:rPr>
              <w:t xml:space="preserve">  يقدم تغذية راجعة واضحة ودقيقة وموجزة للطلاب حول مخرجات التقييم.</w:t>
            </w:r>
          </w:p>
        </w:tc>
        <w:tc>
          <w:tcPr>
            <w:tcW w:w="421" w:type="dxa"/>
            <w:vAlign w:val="center"/>
          </w:tcPr>
          <w:p w14:paraId="53E8CECC" w14:textId="77777777" w:rsidR="00FF229A" w:rsidRPr="00CD31FF" w:rsidRDefault="00FF229A" w:rsidP="00E468F5">
            <w:pPr>
              <w:tabs>
                <w:tab w:val="left" w:pos="2040"/>
              </w:tabs>
              <w:jc w:val="center"/>
            </w:pPr>
            <w:r w:rsidRPr="00CD31FF">
              <w:t>1</w:t>
            </w:r>
          </w:p>
        </w:tc>
        <w:tc>
          <w:tcPr>
            <w:tcW w:w="421" w:type="dxa"/>
            <w:vAlign w:val="center"/>
          </w:tcPr>
          <w:p w14:paraId="25523C8E" w14:textId="77777777" w:rsidR="00FF229A" w:rsidRPr="00CD31FF" w:rsidRDefault="00FF229A" w:rsidP="00E468F5">
            <w:pPr>
              <w:tabs>
                <w:tab w:val="left" w:pos="2040"/>
              </w:tabs>
              <w:jc w:val="center"/>
            </w:pPr>
            <w:r w:rsidRPr="00CD31FF">
              <w:t>2</w:t>
            </w:r>
          </w:p>
        </w:tc>
        <w:tc>
          <w:tcPr>
            <w:tcW w:w="421" w:type="dxa"/>
            <w:vAlign w:val="center"/>
          </w:tcPr>
          <w:p w14:paraId="5EE9E242" w14:textId="77777777" w:rsidR="00FF229A" w:rsidRPr="00CD31FF" w:rsidRDefault="00FF229A" w:rsidP="00E468F5">
            <w:pPr>
              <w:tabs>
                <w:tab w:val="left" w:pos="2040"/>
              </w:tabs>
              <w:jc w:val="center"/>
            </w:pPr>
            <w:r w:rsidRPr="00CD31FF">
              <w:t>3</w:t>
            </w:r>
          </w:p>
        </w:tc>
        <w:tc>
          <w:tcPr>
            <w:tcW w:w="421" w:type="dxa"/>
            <w:vAlign w:val="center"/>
          </w:tcPr>
          <w:p w14:paraId="4D99F38A" w14:textId="77777777" w:rsidR="00FF229A" w:rsidRPr="00CD31FF" w:rsidRDefault="00FF229A" w:rsidP="00E468F5">
            <w:pPr>
              <w:tabs>
                <w:tab w:val="left" w:pos="2040"/>
              </w:tabs>
              <w:jc w:val="center"/>
            </w:pPr>
            <w:r w:rsidRPr="00CD31FF">
              <w:t>4</w:t>
            </w:r>
          </w:p>
        </w:tc>
        <w:tc>
          <w:tcPr>
            <w:tcW w:w="1914" w:type="dxa"/>
            <w:vAlign w:val="center"/>
          </w:tcPr>
          <w:p w14:paraId="2620CEC0" w14:textId="77777777" w:rsidR="00FF229A" w:rsidRPr="00CD31FF" w:rsidRDefault="00FF229A" w:rsidP="00E468F5">
            <w:pPr>
              <w:tabs>
                <w:tab w:val="left" w:pos="2040"/>
              </w:tabs>
            </w:pPr>
          </w:p>
        </w:tc>
      </w:tr>
      <w:tr w:rsidR="00FF229A" w:rsidRPr="00CD31FF" w14:paraId="3AF0D0FA" w14:textId="77777777" w:rsidTr="00E468F5">
        <w:tc>
          <w:tcPr>
            <w:tcW w:w="5600" w:type="dxa"/>
            <w:tcBorders>
              <w:bottom w:val="single" w:sz="4" w:space="0" w:color="auto"/>
            </w:tcBorders>
          </w:tcPr>
          <w:p w14:paraId="7C58A5B4" w14:textId="77777777" w:rsidR="00FF229A" w:rsidRPr="00CD31FF" w:rsidRDefault="00FF229A" w:rsidP="00E468F5">
            <w:pPr>
              <w:tabs>
                <w:tab w:val="right" w:pos="6300"/>
              </w:tabs>
              <w:ind w:left="720" w:hanging="540"/>
              <w:rPr>
                <w:rtl/>
              </w:rPr>
            </w:pPr>
            <w:r w:rsidRPr="00CD31FF">
              <w:t>7.5</w:t>
            </w:r>
            <w:r w:rsidRPr="00CD31FF">
              <w:tab/>
              <w:t>Reviews assessments for continued appropriateness.</w:t>
            </w:r>
          </w:p>
          <w:p w14:paraId="6FD9DDDA" w14:textId="77777777" w:rsidR="00FF229A" w:rsidRPr="00CD31FF" w:rsidRDefault="00FF229A" w:rsidP="00E468F5">
            <w:pPr>
              <w:tabs>
                <w:tab w:val="right" w:pos="6300"/>
              </w:tabs>
              <w:bidi/>
              <w:ind w:left="540" w:hanging="360"/>
            </w:pPr>
            <w:r w:rsidRPr="00CD31FF">
              <w:rPr>
                <w:rtl/>
                <w:lang w:val="de-DE" w:bidi="ar-EG"/>
              </w:rPr>
              <w:t xml:space="preserve">     يراجع التقييمات لضمان استمراريةِ مناسبتها.</w:t>
            </w:r>
          </w:p>
        </w:tc>
        <w:tc>
          <w:tcPr>
            <w:tcW w:w="421" w:type="dxa"/>
            <w:tcBorders>
              <w:bottom w:val="single" w:sz="4" w:space="0" w:color="auto"/>
            </w:tcBorders>
            <w:vAlign w:val="center"/>
          </w:tcPr>
          <w:p w14:paraId="1420F0F4" w14:textId="77777777" w:rsidR="00FF229A" w:rsidRPr="00CD31FF" w:rsidRDefault="00FF229A" w:rsidP="00E468F5">
            <w:pPr>
              <w:tabs>
                <w:tab w:val="left" w:pos="2040"/>
              </w:tabs>
              <w:jc w:val="center"/>
            </w:pPr>
            <w:r w:rsidRPr="00CD31FF">
              <w:t>1</w:t>
            </w:r>
          </w:p>
        </w:tc>
        <w:tc>
          <w:tcPr>
            <w:tcW w:w="421" w:type="dxa"/>
            <w:tcBorders>
              <w:bottom w:val="single" w:sz="4" w:space="0" w:color="auto"/>
            </w:tcBorders>
            <w:vAlign w:val="center"/>
          </w:tcPr>
          <w:p w14:paraId="4EC884C0" w14:textId="77777777" w:rsidR="00FF229A" w:rsidRPr="00CD31FF" w:rsidRDefault="00FF229A" w:rsidP="00E468F5">
            <w:pPr>
              <w:tabs>
                <w:tab w:val="left" w:pos="2040"/>
              </w:tabs>
              <w:jc w:val="center"/>
            </w:pPr>
            <w:r w:rsidRPr="00CD31FF">
              <w:t>2</w:t>
            </w:r>
          </w:p>
        </w:tc>
        <w:tc>
          <w:tcPr>
            <w:tcW w:w="421" w:type="dxa"/>
            <w:tcBorders>
              <w:bottom w:val="single" w:sz="4" w:space="0" w:color="auto"/>
            </w:tcBorders>
            <w:vAlign w:val="center"/>
          </w:tcPr>
          <w:p w14:paraId="7D9997DB" w14:textId="77777777" w:rsidR="00FF229A" w:rsidRPr="00CD31FF" w:rsidRDefault="00FF229A" w:rsidP="00E468F5">
            <w:pPr>
              <w:tabs>
                <w:tab w:val="left" w:pos="2040"/>
              </w:tabs>
              <w:jc w:val="center"/>
            </w:pPr>
            <w:r w:rsidRPr="00CD31FF">
              <w:t>3</w:t>
            </w:r>
          </w:p>
        </w:tc>
        <w:tc>
          <w:tcPr>
            <w:tcW w:w="421" w:type="dxa"/>
            <w:tcBorders>
              <w:bottom w:val="single" w:sz="4" w:space="0" w:color="auto"/>
            </w:tcBorders>
            <w:vAlign w:val="center"/>
          </w:tcPr>
          <w:p w14:paraId="0863B229" w14:textId="77777777" w:rsidR="00FF229A" w:rsidRPr="00CD31FF" w:rsidRDefault="00FF229A" w:rsidP="00E468F5">
            <w:pPr>
              <w:tabs>
                <w:tab w:val="left" w:pos="2040"/>
              </w:tabs>
              <w:jc w:val="center"/>
            </w:pPr>
            <w:r w:rsidRPr="00CD31FF">
              <w:t>4</w:t>
            </w:r>
          </w:p>
        </w:tc>
        <w:tc>
          <w:tcPr>
            <w:tcW w:w="1914" w:type="dxa"/>
            <w:tcBorders>
              <w:bottom w:val="single" w:sz="4" w:space="0" w:color="auto"/>
            </w:tcBorders>
            <w:vAlign w:val="center"/>
          </w:tcPr>
          <w:p w14:paraId="73B67D46" w14:textId="77777777" w:rsidR="00FF229A" w:rsidRPr="00CD31FF" w:rsidRDefault="00FF229A" w:rsidP="00E468F5">
            <w:pPr>
              <w:tabs>
                <w:tab w:val="left" w:pos="2040"/>
              </w:tabs>
            </w:pPr>
          </w:p>
        </w:tc>
      </w:tr>
      <w:tr w:rsidR="00FF229A" w:rsidRPr="00CD31FF" w14:paraId="03FC95F3" w14:textId="77777777" w:rsidTr="00E468F5">
        <w:tc>
          <w:tcPr>
            <w:tcW w:w="9198" w:type="dxa"/>
            <w:gridSpan w:val="6"/>
            <w:shd w:val="clear" w:color="auto" w:fill="CCFFCC"/>
          </w:tcPr>
          <w:p w14:paraId="438DEC0C" w14:textId="77777777" w:rsidR="00FF229A" w:rsidRPr="00CD31FF" w:rsidRDefault="00FF229A" w:rsidP="00E468F5">
            <w:pPr>
              <w:tabs>
                <w:tab w:val="left" w:pos="2040"/>
              </w:tabs>
              <w:rPr>
                <w:rtl/>
              </w:rPr>
            </w:pPr>
            <w:r w:rsidRPr="00CD31FF">
              <w:t>Total points for this section (2</w:t>
            </w:r>
            <w:r w:rsidRPr="00CD31FF">
              <w:rPr>
                <w:rtl/>
              </w:rPr>
              <w:t>0</w:t>
            </w:r>
            <w:r w:rsidRPr="00CD31FF">
              <w:t xml:space="preserve"> possible):</w:t>
            </w:r>
          </w:p>
          <w:p w14:paraId="36A57169" w14:textId="77777777" w:rsidR="00FF229A" w:rsidRPr="00CD31FF" w:rsidRDefault="00FF229A" w:rsidP="00E468F5">
            <w:pPr>
              <w:tabs>
                <w:tab w:val="left" w:pos="2040"/>
              </w:tabs>
            </w:pPr>
            <w:r w:rsidRPr="00CD31FF">
              <w:rPr>
                <w:rtl/>
              </w:rPr>
              <w:t>مجموع الدرجة الكلية على هذا القسم (20)</w:t>
            </w:r>
          </w:p>
        </w:tc>
      </w:tr>
      <w:tr w:rsidR="00FF229A" w:rsidRPr="00CD31FF" w14:paraId="3146C73E" w14:textId="77777777" w:rsidTr="00E468F5">
        <w:tc>
          <w:tcPr>
            <w:tcW w:w="9198" w:type="dxa"/>
            <w:gridSpan w:val="6"/>
            <w:shd w:val="clear" w:color="auto" w:fill="CCFFCC"/>
          </w:tcPr>
          <w:p w14:paraId="0C1145BA" w14:textId="77777777" w:rsidR="00FF229A" w:rsidRPr="00CD31FF" w:rsidRDefault="00FF229A" w:rsidP="00E468F5">
            <w:pPr>
              <w:tabs>
                <w:tab w:val="left" w:pos="2040"/>
              </w:tabs>
              <w:rPr>
                <w:rtl/>
              </w:rPr>
            </w:pPr>
            <w:r w:rsidRPr="00CD31FF">
              <w:t xml:space="preserve">Average for this section: (Total score divided by </w:t>
            </w:r>
            <w:r w:rsidRPr="00CD31FF">
              <w:rPr>
                <w:rtl/>
              </w:rPr>
              <w:t>5</w:t>
            </w:r>
            <w:r w:rsidRPr="00CD31FF">
              <w:t>)</w:t>
            </w:r>
          </w:p>
          <w:p w14:paraId="0DAC97C3" w14:textId="77777777" w:rsidR="00FF229A" w:rsidRPr="00CD31FF" w:rsidRDefault="00FF229A" w:rsidP="00E468F5">
            <w:pPr>
              <w:tabs>
                <w:tab w:val="left" w:pos="2040"/>
              </w:tabs>
            </w:pPr>
            <w:r w:rsidRPr="00CD31FF">
              <w:rPr>
                <w:rtl/>
              </w:rPr>
              <w:t>معدل الدرجة على هذا القسم (الدرجة الكلية مقسومة على 5)</w:t>
            </w:r>
          </w:p>
        </w:tc>
      </w:tr>
    </w:tbl>
    <w:p w14:paraId="0356603B" w14:textId="77777777" w:rsidR="00FF229A" w:rsidRPr="00CD31FF" w:rsidRDefault="00FF229A" w:rsidP="00FF229A">
      <w:pPr>
        <w:rPr>
          <w:vanish/>
        </w:rPr>
      </w:pPr>
    </w:p>
    <w:p w14:paraId="23B66E95" w14:textId="77777777" w:rsidR="00FF229A" w:rsidRPr="00CD31FF" w:rsidRDefault="00FF229A" w:rsidP="00FF229A">
      <w:pPr>
        <w:rPr>
          <w:vanish/>
        </w:rPr>
      </w:pPr>
      <w:r w:rsidRPr="00CD31FF">
        <w:rPr>
          <w:vanish/>
        </w:rPr>
        <w:br w:type="page"/>
      </w:r>
    </w:p>
    <w:tbl>
      <w:tblPr>
        <w:tblW w:w="4744"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5396"/>
        <w:gridCol w:w="408"/>
        <w:gridCol w:w="404"/>
        <w:gridCol w:w="304"/>
        <w:gridCol w:w="408"/>
        <w:gridCol w:w="2188"/>
      </w:tblGrid>
      <w:tr w:rsidR="00FF229A" w:rsidRPr="00CD31FF" w14:paraId="794DC774" w14:textId="77777777" w:rsidTr="00E468F5">
        <w:trPr>
          <w:trHeight w:hRule="exact" w:val="658"/>
        </w:trPr>
        <w:tc>
          <w:tcPr>
            <w:tcW w:w="5000" w:type="pct"/>
            <w:gridSpan w:val="6"/>
            <w:shd w:val="clear" w:color="auto" w:fill="D9D9D9"/>
            <w:vAlign w:val="center"/>
          </w:tcPr>
          <w:p w14:paraId="28BD17FB" w14:textId="77777777" w:rsidR="00FF229A" w:rsidRPr="00CD31FF" w:rsidRDefault="00FF229A" w:rsidP="00E468F5">
            <w:pPr>
              <w:tabs>
                <w:tab w:val="left" w:pos="540"/>
                <w:tab w:val="right" w:pos="14400"/>
              </w:tabs>
              <w:ind w:left="540" w:hanging="540"/>
            </w:pPr>
            <w:r w:rsidRPr="00CD31FF">
              <w:br w:type="page"/>
            </w:r>
            <w:r w:rsidRPr="00CD31FF">
              <w:rPr>
                <w:b/>
                <w:sz w:val="20"/>
                <w:szCs w:val="20"/>
              </w:rPr>
              <w:t>USING PEDAGOGY TO IMPROVE LEARNING</w:t>
            </w:r>
            <w:r w:rsidRPr="00CD31FF">
              <w:rPr>
                <w:b/>
              </w:rPr>
              <w:t xml:space="preserve">                     </w:t>
            </w:r>
            <w:r w:rsidRPr="00CD31FF">
              <w:rPr>
                <w:b/>
                <w:bCs/>
                <w:rtl/>
              </w:rPr>
              <w:t>استخدام طرق التدريس لتحسين التَّعُّلم</w:t>
            </w:r>
          </w:p>
        </w:tc>
      </w:tr>
      <w:tr w:rsidR="00FF229A" w:rsidRPr="00CD31FF" w14:paraId="12B3B900" w14:textId="77777777" w:rsidTr="00E468F5">
        <w:trPr>
          <w:trHeight w:val="350"/>
        </w:trPr>
        <w:tc>
          <w:tcPr>
            <w:tcW w:w="5000" w:type="pct"/>
            <w:gridSpan w:val="6"/>
            <w:shd w:val="clear" w:color="auto" w:fill="D9D9D9"/>
          </w:tcPr>
          <w:p w14:paraId="37E9B416" w14:textId="77777777" w:rsidR="00FF229A" w:rsidRPr="00CD31FF" w:rsidRDefault="00FF229A" w:rsidP="00E468F5">
            <w:pPr>
              <w:ind w:left="360" w:hanging="360"/>
              <w:rPr>
                <w:bCs/>
                <w:rtl/>
              </w:rPr>
            </w:pPr>
            <w:r w:rsidRPr="00CD31FF">
              <w:rPr>
                <w:bCs/>
              </w:rPr>
              <w:t>8.</w:t>
            </w:r>
            <w:r w:rsidRPr="00CD31FF">
              <w:rPr>
                <w:bCs/>
              </w:rPr>
              <w:tab/>
              <w:t>The knowledge of students and how they learn is applied to support student learning and development.</w:t>
            </w:r>
          </w:p>
          <w:p w14:paraId="1BAE8F14" w14:textId="77777777" w:rsidR="00FF229A" w:rsidRPr="00CD31FF" w:rsidRDefault="00FF229A" w:rsidP="00E468F5">
            <w:pPr>
              <w:ind w:left="360" w:hanging="360"/>
              <w:jc w:val="right"/>
            </w:pPr>
            <w:r w:rsidRPr="00CD31FF">
              <w:rPr>
                <w:rtl/>
              </w:rPr>
              <w:t>8.</w:t>
            </w:r>
            <w:r w:rsidRPr="00CD31FF">
              <w:rPr>
                <w:rtl/>
                <w:lang w:bidi="ar-EG"/>
              </w:rPr>
              <w:t xml:space="preserve"> </w:t>
            </w:r>
            <w:r w:rsidRPr="00CD31FF">
              <w:rPr>
                <w:rtl/>
              </w:rPr>
              <w:t>يتم تطبيق معرفة الطلاب وكيفية تعلُّمهم للمساعدة في تطوير الطلاب وتعليمهم.</w:t>
            </w:r>
          </w:p>
        </w:tc>
      </w:tr>
      <w:tr w:rsidR="00FF229A" w:rsidRPr="00CD31FF" w14:paraId="39B142F4" w14:textId="77777777" w:rsidTr="00E468F5">
        <w:trPr>
          <w:trHeight w:val="313"/>
        </w:trPr>
        <w:tc>
          <w:tcPr>
            <w:tcW w:w="5000" w:type="pct"/>
            <w:gridSpan w:val="6"/>
          </w:tcPr>
          <w:p w14:paraId="13CCFA76" w14:textId="77777777" w:rsidR="00FF229A" w:rsidRPr="00CD31FF" w:rsidRDefault="00FF229A" w:rsidP="00E468F5">
            <w:pPr>
              <w:tabs>
                <w:tab w:val="left" w:pos="2040"/>
              </w:tabs>
              <w:jc w:val="right"/>
              <w:rPr>
                <w:bCs/>
              </w:rPr>
            </w:pPr>
            <w:r w:rsidRPr="00CD31FF">
              <w:rPr>
                <w:bCs/>
              </w:rPr>
              <w:t xml:space="preserve">Evidence </w:t>
            </w:r>
            <w:r w:rsidRPr="00CD31FF">
              <w:rPr>
                <w:b/>
                <w:rtl/>
              </w:rPr>
              <w:t>الدّليل</w:t>
            </w:r>
          </w:p>
        </w:tc>
      </w:tr>
      <w:tr w:rsidR="00FF229A" w:rsidRPr="00CD31FF" w14:paraId="2401FA59" w14:textId="77777777" w:rsidTr="00E468F5">
        <w:trPr>
          <w:trHeight w:val="313"/>
        </w:trPr>
        <w:tc>
          <w:tcPr>
            <w:tcW w:w="2962" w:type="pct"/>
          </w:tcPr>
          <w:p w14:paraId="60626C6C" w14:textId="77777777" w:rsidR="00FF229A" w:rsidRPr="00CD31FF" w:rsidRDefault="00FF229A" w:rsidP="00E468F5">
            <w:pPr>
              <w:tabs>
                <w:tab w:val="right" w:pos="6300"/>
              </w:tabs>
              <w:ind w:left="540" w:hanging="360"/>
              <w:rPr>
                <w:rtl/>
              </w:rPr>
            </w:pPr>
            <w:r w:rsidRPr="00CD31FF">
              <w:t>8.1</w:t>
            </w:r>
            <w:r w:rsidRPr="00CD31FF">
              <w:tab/>
              <w:t>Demonstrates (models) inquiry-based practices that support student learning.</w:t>
            </w:r>
          </w:p>
          <w:p w14:paraId="3AE646A6" w14:textId="2D332192" w:rsidR="00FF229A" w:rsidRPr="00CD31FF" w:rsidRDefault="00FF229A" w:rsidP="00E468F5">
            <w:pPr>
              <w:tabs>
                <w:tab w:val="right" w:pos="6300"/>
              </w:tabs>
              <w:bidi/>
              <w:ind w:left="540" w:hanging="360"/>
            </w:pPr>
            <w:r w:rsidRPr="00CD31FF">
              <w:rPr>
                <w:rtl/>
              </w:rPr>
              <w:t>يظهر ممارسات معتمدة على الاستقصاء بصورة تدعم تعلم الطلاب.</w:t>
            </w:r>
          </w:p>
        </w:tc>
        <w:tc>
          <w:tcPr>
            <w:tcW w:w="224" w:type="pct"/>
            <w:vAlign w:val="center"/>
          </w:tcPr>
          <w:p w14:paraId="2F3118DC" w14:textId="77777777" w:rsidR="00FF229A" w:rsidRPr="00CD31FF" w:rsidRDefault="00FF229A" w:rsidP="00E468F5">
            <w:pPr>
              <w:tabs>
                <w:tab w:val="left" w:pos="2040"/>
              </w:tabs>
              <w:jc w:val="center"/>
            </w:pPr>
            <w:r w:rsidRPr="00CD31FF">
              <w:t>1</w:t>
            </w:r>
          </w:p>
        </w:tc>
        <w:tc>
          <w:tcPr>
            <w:tcW w:w="222" w:type="pct"/>
            <w:vAlign w:val="center"/>
          </w:tcPr>
          <w:p w14:paraId="09937F80" w14:textId="77777777" w:rsidR="00FF229A" w:rsidRPr="00CD31FF" w:rsidRDefault="00FF229A" w:rsidP="00E468F5">
            <w:pPr>
              <w:tabs>
                <w:tab w:val="left" w:pos="2040"/>
              </w:tabs>
              <w:jc w:val="center"/>
            </w:pPr>
            <w:r w:rsidRPr="00CD31FF">
              <w:t>2</w:t>
            </w:r>
          </w:p>
        </w:tc>
        <w:tc>
          <w:tcPr>
            <w:tcW w:w="167" w:type="pct"/>
            <w:vAlign w:val="center"/>
          </w:tcPr>
          <w:p w14:paraId="7A8F013A" w14:textId="77777777" w:rsidR="00FF229A" w:rsidRPr="00CD31FF" w:rsidRDefault="00FF229A" w:rsidP="00E468F5">
            <w:pPr>
              <w:tabs>
                <w:tab w:val="left" w:pos="2040"/>
              </w:tabs>
              <w:jc w:val="center"/>
            </w:pPr>
            <w:r w:rsidRPr="00CD31FF">
              <w:t>3</w:t>
            </w:r>
          </w:p>
        </w:tc>
        <w:tc>
          <w:tcPr>
            <w:tcW w:w="224" w:type="pct"/>
            <w:vAlign w:val="center"/>
          </w:tcPr>
          <w:p w14:paraId="5B2F02F5" w14:textId="77777777" w:rsidR="00FF229A" w:rsidRPr="00CD31FF" w:rsidRDefault="00FF229A" w:rsidP="00E468F5">
            <w:pPr>
              <w:tabs>
                <w:tab w:val="left" w:pos="2040"/>
              </w:tabs>
              <w:jc w:val="center"/>
            </w:pPr>
            <w:r w:rsidRPr="00CD31FF">
              <w:t>4</w:t>
            </w:r>
          </w:p>
        </w:tc>
        <w:tc>
          <w:tcPr>
            <w:tcW w:w="1201" w:type="pct"/>
            <w:vAlign w:val="center"/>
          </w:tcPr>
          <w:p w14:paraId="359158A1" w14:textId="77777777" w:rsidR="00FF229A" w:rsidRPr="00CD31FF" w:rsidRDefault="00FF229A" w:rsidP="00E468F5">
            <w:pPr>
              <w:tabs>
                <w:tab w:val="left" w:pos="2040"/>
              </w:tabs>
              <w:jc w:val="center"/>
            </w:pPr>
          </w:p>
        </w:tc>
      </w:tr>
      <w:tr w:rsidR="00FF229A" w:rsidRPr="00CD31FF" w14:paraId="51C3179F" w14:textId="77777777" w:rsidTr="00E468F5">
        <w:trPr>
          <w:trHeight w:val="538"/>
        </w:trPr>
        <w:tc>
          <w:tcPr>
            <w:tcW w:w="2962" w:type="pct"/>
          </w:tcPr>
          <w:p w14:paraId="7AEDE459" w14:textId="77777777" w:rsidR="00FF229A" w:rsidRPr="00CD31FF" w:rsidRDefault="00FF229A" w:rsidP="00E468F5">
            <w:pPr>
              <w:tabs>
                <w:tab w:val="right" w:pos="6300"/>
              </w:tabs>
              <w:ind w:left="540" w:hanging="360"/>
              <w:rPr>
                <w:rtl/>
              </w:rPr>
            </w:pPr>
            <w:r w:rsidRPr="00CD31FF">
              <w:t>8.2</w:t>
            </w:r>
            <w:r w:rsidRPr="00CD31FF">
              <w:tab/>
              <w:t>Encourages students to interact respectfully with others including those with diverse backgrounds.</w:t>
            </w:r>
          </w:p>
          <w:p w14:paraId="135E1722" w14:textId="1D9BB0B0" w:rsidR="00FF229A" w:rsidRPr="00CD31FF" w:rsidRDefault="00FF229A" w:rsidP="00E468F5">
            <w:pPr>
              <w:tabs>
                <w:tab w:val="right" w:pos="6300"/>
              </w:tabs>
              <w:bidi/>
              <w:ind w:left="540" w:hanging="360"/>
            </w:pPr>
            <w:r w:rsidRPr="00CD31FF">
              <w:rPr>
                <w:rtl/>
              </w:rPr>
              <w:t>يشجع الطلاب على التفاعل باحترام مع الآخرين بما في ذلك أصحاب الثقافات المتنوعة.</w:t>
            </w:r>
          </w:p>
        </w:tc>
        <w:tc>
          <w:tcPr>
            <w:tcW w:w="224" w:type="pct"/>
            <w:vAlign w:val="center"/>
          </w:tcPr>
          <w:p w14:paraId="1BAA1CF0" w14:textId="77777777" w:rsidR="00FF229A" w:rsidRPr="00CD31FF" w:rsidRDefault="00FF229A" w:rsidP="00E468F5">
            <w:pPr>
              <w:tabs>
                <w:tab w:val="left" w:pos="2040"/>
              </w:tabs>
              <w:jc w:val="center"/>
            </w:pPr>
            <w:r w:rsidRPr="00CD31FF">
              <w:t>1</w:t>
            </w:r>
          </w:p>
        </w:tc>
        <w:tc>
          <w:tcPr>
            <w:tcW w:w="222" w:type="pct"/>
            <w:vAlign w:val="center"/>
          </w:tcPr>
          <w:p w14:paraId="6824F5C2" w14:textId="77777777" w:rsidR="00FF229A" w:rsidRPr="00CD31FF" w:rsidRDefault="00FF229A" w:rsidP="00E468F5">
            <w:pPr>
              <w:tabs>
                <w:tab w:val="left" w:pos="2040"/>
              </w:tabs>
              <w:jc w:val="center"/>
            </w:pPr>
            <w:r w:rsidRPr="00CD31FF">
              <w:t>2</w:t>
            </w:r>
          </w:p>
        </w:tc>
        <w:tc>
          <w:tcPr>
            <w:tcW w:w="167" w:type="pct"/>
            <w:vAlign w:val="center"/>
          </w:tcPr>
          <w:p w14:paraId="6CF4F3C2" w14:textId="77777777" w:rsidR="00FF229A" w:rsidRPr="00CD31FF" w:rsidRDefault="00FF229A" w:rsidP="00E468F5">
            <w:pPr>
              <w:tabs>
                <w:tab w:val="left" w:pos="2040"/>
              </w:tabs>
              <w:jc w:val="center"/>
            </w:pPr>
            <w:r w:rsidRPr="00CD31FF">
              <w:t>3</w:t>
            </w:r>
          </w:p>
        </w:tc>
        <w:tc>
          <w:tcPr>
            <w:tcW w:w="224" w:type="pct"/>
            <w:vAlign w:val="center"/>
          </w:tcPr>
          <w:p w14:paraId="0C3842FB" w14:textId="77777777" w:rsidR="00FF229A" w:rsidRPr="00CD31FF" w:rsidRDefault="00FF229A" w:rsidP="00E468F5">
            <w:pPr>
              <w:tabs>
                <w:tab w:val="left" w:pos="2040"/>
              </w:tabs>
              <w:jc w:val="center"/>
            </w:pPr>
            <w:r w:rsidRPr="00CD31FF">
              <w:t>4</w:t>
            </w:r>
          </w:p>
        </w:tc>
        <w:tc>
          <w:tcPr>
            <w:tcW w:w="1201" w:type="pct"/>
            <w:vAlign w:val="center"/>
          </w:tcPr>
          <w:p w14:paraId="656E4111" w14:textId="77777777" w:rsidR="00FF229A" w:rsidRPr="00CD31FF" w:rsidRDefault="00FF229A" w:rsidP="00E468F5"/>
        </w:tc>
      </w:tr>
      <w:tr w:rsidR="00FF229A" w:rsidRPr="00CD31FF" w14:paraId="007F2D9E" w14:textId="77777777" w:rsidTr="00E468F5">
        <w:trPr>
          <w:trHeight w:val="523"/>
        </w:trPr>
        <w:tc>
          <w:tcPr>
            <w:tcW w:w="2962" w:type="pct"/>
          </w:tcPr>
          <w:p w14:paraId="446DFE8F" w14:textId="77777777" w:rsidR="00FF229A" w:rsidRPr="00CD31FF" w:rsidRDefault="00FF229A" w:rsidP="00E468F5">
            <w:pPr>
              <w:tabs>
                <w:tab w:val="right" w:pos="6300"/>
              </w:tabs>
              <w:ind w:left="540" w:hanging="360"/>
              <w:rPr>
                <w:rtl/>
              </w:rPr>
            </w:pPr>
            <w:r w:rsidRPr="00CD31FF">
              <w:t>8.3</w:t>
            </w:r>
            <w:r w:rsidRPr="00CD31FF">
              <w:tab/>
              <w:t>Develops and implements learning experiences in which students learn and practice conflict resolution and negotiation.</w:t>
            </w:r>
          </w:p>
          <w:p w14:paraId="4ACB9EF2" w14:textId="77777777" w:rsidR="00FF229A" w:rsidRPr="00CD31FF" w:rsidRDefault="00FF229A" w:rsidP="00E468F5">
            <w:pPr>
              <w:tabs>
                <w:tab w:val="right" w:pos="6300"/>
              </w:tabs>
              <w:bidi/>
              <w:ind w:left="540" w:hanging="360"/>
            </w:pPr>
            <w:r w:rsidRPr="00CD31FF">
              <w:rPr>
                <w:rtl/>
              </w:rPr>
              <w:t xml:space="preserve">  ينمي وينفذ </w:t>
            </w:r>
            <w:r w:rsidRPr="00CD31FF">
              <w:rPr>
                <w:rtl/>
                <w:lang w:bidi="ar-EG"/>
              </w:rPr>
              <w:t xml:space="preserve">خبرات </w:t>
            </w:r>
            <w:r w:rsidRPr="00CD31FF">
              <w:rPr>
                <w:rtl/>
              </w:rPr>
              <w:t>تعليمية والتي من خلالها يتعلّم الطلاب ويتدربون على  إيجاد الحلول  والتفاوض في النزاعات.</w:t>
            </w:r>
          </w:p>
        </w:tc>
        <w:tc>
          <w:tcPr>
            <w:tcW w:w="224" w:type="pct"/>
            <w:vAlign w:val="center"/>
          </w:tcPr>
          <w:p w14:paraId="009D9271" w14:textId="77777777" w:rsidR="00FF229A" w:rsidRPr="00CD31FF" w:rsidRDefault="00FF229A" w:rsidP="00E468F5">
            <w:pPr>
              <w:tabs>
                <w:tab w:val="left" w:pos="2040"/>
              </w:tabs>
              <w:jc w:val="center"/>
            </w:pPr>
            <w:r w:rsidRPr="00CD31FF">
              <w:t>1</w:t>
            </w:r>
          </w:p>
        </w:tc>
        <w:tc>
          <w:tcPr>
            <w:tcW w:w="222" w:type="pct"/>
            <w:vAlign w:val="center"/>
          </w:tcPr>
          <w:p w14:paraId="3807BB70" w14:textId="77777777" w:rsidR="00FF229A" w:rsidRPr="00CD31FF" w:rsidRDefault="00FF229A" w:rsidP="00E468F5">
            <w:pPr>
              <w:tabs>
                <w:tab w:val="left" w:pos="2040"/>
              </w:tabs>
              <w:jc w:val="center"/>
            </w:pPr>
            <w:r w:rsidRPr="00CD31FF">
              <w:t>2</w:t>
            </w:r>
          </w:p>
        </w:tc>
        <w:tc>
          <w:tcPr>
            <w:tcW w:w="167" w:type="pct"/>
            <w:vAlign w:val="center"/>
          </w:tcPr>
          <w:p w14:paraId="1BAE8EFC" w14:textId="77777777" w:rsidR="00FF229A" w:rsidRPr="00CD31FF" w:rsidRDefault="00FF229A" w:rsidP="00E468F5">
            <w:pPr>
              <w:tabs>
                <w:tab w:val="left" w:pos="2040"/>
              </w:tabs>
              <w:jc w:val="center"/>
            </w:pPr>
            <w:r w:rsidRPr="00CD31FF">
              <w:t>3</w:t>
            </w:r>
          </w:p>
        </w:tc>
        <w:tc>
          <w:tcPr>
            <w:tcW w:w="224" w:type="pct"/>
            <w:vAlign w:val="center"/>
          </w:tcPr>
          <w:p w14:paraId="12B00994" w14:textId="77777777" w:rsidR="00FF229A" w:rsidRPr="00CD31FF" w:rsidRDefault="00FF229A" w:rsidP="00E468F5">
            <w:pPr>
              <w:tabs>
                <w:tab w:val="left" w:pos="2040"/>
              </w:tabs>
              <w:jc w:val="center"/>
            </w:pPr>
            <w:r w:rsidRPr="00CD31FF">
              <w:t>4</w:t>
            </w:r>
          </w:p>
        </w:tc>
        <w:tc>
          <w:tcPr>
            <w:tcW w:w="1201" w:type="pct"/>
            <w:vAlign w:val="center"/>
          </w:tcPr>
          <w:p w14:paraId="066C36CE" w14:textId="77777777" w:rsidR="00FF229A" w:rsidRPr="00CD31FF" w:rsidRDefault="00FF229A" w:rsidP="00E468F5"/>
        </w:tc>
      </w:tr>
      <w:tr w:rsidR="00FF229A" w:rsidRPr="00CD31FF" w14:paraId="71D2725B" w14:textId="77777777" w:rsidTr="00E468F5">
        <w:trPr>
          <w:trHeight w:val="523"/>
        </w:trPr>
        <w:tc>
          <w:tcPr>
            <w:tcW w:w="2962" w:type="pct"/>
          </w:tcPr>
          <w:p w14:paraId="2A05C364" w14:textId="77777777" w:rsidR="00FF229A" w:rsidRPr="00CD31FF" w:rsidRDefault="00FF229A" w:rsidP="00E468F5">
            <w:pPr>
              <w:ind w:left="540" w:hanging="360"/>
              <w:rPr>
                <w:rtl/>
              </w:rPr>
            </w:pPr>
            <w:r w:rsidRPr="00CD31FF">
              <w:t xml:space="preserve">8.4 </w:t>
            </w:r>
            <w:r w:rsidRPr="00CD31FF">
              <w:tab/>
              <w:t>Designs and implements learning experiences that encourage students to develop their own goals and achieve them.</w:t>
            </w:r>
          </w:p>
          <w:p w14:paraId="3A25A7A0" w14:textId="78D610D2" w:rsidR="00FF229A" w:rsidRPr="00CD31FF" w:rsidRDefault="00FF229A" w:rsidP="00E468F5">
            <w:pPr>
              <w:tabs>
                <w:tab w:val="right" w:pos="6300"/>
              </w:tabs>
              <w:bidi/>
              <w:ind w:left="540" w:hanging="360"/>
            </w:pPr>
            <w:r w:rsidRPr="00CD31FF">
              <w:rPr>
                <w:rtl/>
              </w:rPr>
              <w:t xml:space="preserve">يصمم وينفذ خبرات تعليمية تشجع الطلاب على </w:t>
            </w:r>
            <w:r w:rsidRPr="00CD31FF">
              <w:rPr>
                <w:rtl/>
                <w:lang w:bidi="ar-EG"/>
              </w:rPr>
              <w:t>وضع</w:t>
            </w:r>
            <w:r w:rsidRPr="00CD31FF">
              <w:rPr>
                <w:rtl/>
              </w:rPr>
              <w:t xml:space="preserve"> أهدافهم وتحقيقها.</w:t>
            </w:r>
          </w:p>
        </w:tc>
        <w:tc>
          <w:tcPr>
            <w:tcW w:w="224" w:type="pct"/>
            <w:vAlign w:val="center"/>
          </w:tcPr>
          <w:p w14:paraId="519C715D" w14:textId="77777777" w:rsidR="00FF229A" w:rsidRPr="00CD31FF" w:rsidRDefault="00FF229A" w:rsidP="00E468F5">
            <w:pPr>
              <w:tabs>
                <w:tab w:val="left" w:pos="2040"/>
              </w:tabs>
              <w:jc w:val="center"/>
            </w:pPr>
            <w:r w:rsidRPr="00CD31FF">
              <w:t>1</w:t>
            </w:r>
          </w:p>
        </w:tc>
        <w:tc>
          <w:tcPr>
            <w:tcW w:w="222" w:type="pct"/>
            <w:vAlign w:val="center"/>
          </w:tcPr>
          <w:p w14:paraId="79B5E2D6" w14:textId="77777777" w:rsidR="00FF229A" w:rsidRPr="00CD31FF" w:rsidRDefault="00FF229A" w:rsidP="00E468F5">
            <w:pPr>
              <w:tabs>
                <w:tab w:val="left" w:pos="2040"/>
              </w:tabs>
              <w:jc w:val="center"/>
            </w:pPr>
            <w:r w:rsidRPr="00CD31FF">
              <w:t>2</w:t>
            </w:r>
          </w:p>
        </w:tc>
        <w:tc>
          <w:tcPr>
            <w:tcW w:w="167" w:type="pct"/>
            <w:vAlign w:val="center"/>
          </w:tcPr>
          <w:p w14:paraId="51CC14B7" w14:textId="77777777" w:rsidR="00FF229A" w:rsidRPr="00CD31FF" w:rsidRDefault="00FF229A" w:rsidP="00E468F5">
            <w:pPr>
              <w:tabs>
                <w:tab w:val="left" w:pos="2040"/>
              </w:tabs>
              <w:jc w:val="center"/>
            </w:pPr>
            <w:r w:rsidRPr="00CD31FF">
              <w:t>3</w:t>
            </w:r>
          </w:p>
        </w:tc>
        <w:tc>
          <w:tcPr>
            <w:tcW w:w="224" w:type="pct"/>
            <w:vAlign w:val="center"/>
          </w:tcPr>
          <w:p w14:paraId="1D439CC1" w14:textId="77777777" w:rsidR="00FF229A" w:rsidRPr="00CD31FF" w:rsidRDefault="00FF229A" w:rsidP="00E468F5">
            <w:pPr>
              <w:tabs>
                <w:tab w:val="left" w:pos="2040"/>
              </w:tabs>
              <w:jc w:val="center"/>
            </w:pPr>
            <w:r w:rsidRPr="00CD31FF">
              <w:t>4</w:t>
            </w:r>
          </w:p>
        </w:tc>
        <w:tc>
          <w:tcPr>
            <w:tcW w:w="1201" w:type="pct"/>
            <w:vAlign w:val="center"/>
          </w:tcPr>
          <w:p w14:paraId="45E15DA6" w14:textId="77777777" w:rsidR="00FF229A" w:rsidRPr="00CD31FF" w:rsidRDefault="00FF229A" w:rsidP="00E468F5"/>
        </w:tc>
      </w:tr>
      <w:tr w:rsidR="00FF229A" w:rsidRPr="00CD31FF" w14:paraId="5D20347E" w14:textId="77777777" w:rsidTr="00E468F5">
        <w:trPr>
          <w:trHeight w:val="508"/>
        </w:trPr>
        <w:tc>
          <w:tcPr>
            <w:tcW w:w="2962" w:type="pct"/>
          </w:tcPr>
          <w:p w14:paraId="317A1115" w14:textId="77777777" w:rsidR="00FF229A" w:rsidRPr="00CD31FF" w:rsidRDefault="00FF229A" w:rsidP="00E468F5">
            <w:pPr>
              <w:ind w:left="540" w:hanging="360"/>
              <w:rPr>
                <w:rtl/>
              </w:rPr>
            </w:pPr>
            <w:r w:rsidRPr="00CD31FF">
              <w:t>8.5</w:t>
            </w:r>
            <w:r w:rsidRPr="00CD31FF">
              <w:tab/>
              <w:t xml:space="preserve">Identifies and accesses services within the community, as appropriate, to support students with personal and/or academic issues. </w:t>
            </w:r>
          </w:p>
          <w:p w14:paraId="32EE2E91" w14:textId="77777777" w:rsidR="00FF229A" w:rsidRPr="00CD31FF" w:rsidRDefault="00FF229A" w:rsidP="00E468F5">
            <w:pPr>
              <w:tabs>
                <w:tab w:val="right" w:pos="6300"/>
              </w:tabs>
              <w:bidi/>
              <w:ind w:left="163" w:hanging="17"/>
            </w:pPr>
            <w:r w:rsidRPr="00CD31FF">
              <w:rPr>
                <w:rtl/>
              </w:rPr>
              <w:t xml:space="preserve">                يحدد ويصل إلى الخدمات المجتمعية، أينما يناسب، لمساندة الطلاب في الأمور الشخصية أو الأكاديمية.</w:t>
            </w:r>
          </w:p>
        </w:tc>
        <w:tc>
          <w:tcPr>
            <w:tcW w:w="224" w:type="pct"/>
            <w:vAlign w:val="center"/>
          </w:tcPr>
          <w:p w14:paraId="767D45A4" w14:textId="77777777" w:rsidR="00FF229A" w:rsidRPr="00CD31FF" w:rsidRDefault="00FF229A" w:rsidP="00E468F5">
            <w:pPr>
              <w:tabs>
                <w:tab w:val="left" w:pos="2040"/>
              </w:tabs>
              <w:jc w:val="center"/>
            </w:pPr>
            <w:r w:rsidRPr="00CD31FF">
              <w:t>1</w:t>
            </w:r>
          </w:p>
        </w:tc>
        <w:tc>
          <w:tcPr>
            <w:tcW w:w="222" w:type="pct"/>
            <w:vAlign w:val="center"/>
          </w:tcPr>
          <w:p w14:paraId="3EE5A408" w14:textId="77777777" w:rsidR="00FF229A" w:rsidRPr="00CD31FF" w:rsidRDefault="00FF229A" w:rsidP="00E468F5">
            <w:pPr>
              <w:tabs>
                <w:tab w:val="left" w:pos="2040"/>
              </w:tabs>
              <w:jc w:val="center"/>
            </w:pPr>
            <w:r w:rsidRPr="00CD31FF">
              <w:t>2</w:t>
            </w:r>
          </w:p>
        </w:tc>
        <w:tc>
          <w:tcPr>
            <w:tcW w:w="167" w:type="pct"/>
            <w:vAlign w:val="center"/>
          </w:tcPr>
          <w:p w14:paraId="0AD29FB3" w14:textId="77777777" w:rsidR="00FF229A" w:rsidRPr="00CD31FF" w:rsidRDefault="00FF229A" w:rsidP="00E468F5">
            <w:pPr>
              <w:tabs>
                <w:tab w:val="left" w:pos="2040"/>
              </w:tabs>
              <w:jc w:val="center"/>
            </w:pPr>
            <w:r w:rsidRPr="00CD31FF">
              <w:t>3</w:t>
            </w:r>
          </w:p>
        </w:tc>
        <w:tc>
          <w:tcPr>
            <w:tcW w:w="224" w:type="pct"/>
            <w:vAlign w:val="center"/>
          </w:tcPr>
          <w:p w14:paraId="4D4552DE" w14:textId="77777777" w:rsidR="00FF229A" w:rsidRPr="00CD31FF" w:rsidRDefault="00FF229A" w:rsidP="00E468F5">
            <w:pPr>
              <w:tabs>
                <w:tab w:val="left" w:pos="2040"/>
              </w:tabs>
              <w:jc w:val="center"/>
            </w:pPr>
            <w:r w:rsidRPr="00CD31FF">
              <w:t>4</w:t>
            </w:r>
          </w:p>
        </w:tc>
        <w:tc>
          <w:tcPr>
            <w:tcW w:w="1201" w:type="pct"/>
            <w:vAlign w:val="center"/>
          </w:tcPr>
          <w:p w14:paraId="7788FB5E" w14:textId="77777777" w:rsidR="00FF229A" w:rsidRPr="00CD31FF" w:rsidRDefault="00FF229A" w:rsidP="00E468F5"/>
        </w:tc>
      </w:tr>
      <w:tr w:rsidR="00FF229A" w:rsidRPr="00CD31FF" w14:paraId="35A53C85" w14:textId="77777777" w:rsidTr="00E468F5">
        <w:trPr>
          <w:trHeight w:val="508"/>
        </w:trPr>
        <w:tc>
          <w:tcPr>
            <w:tcW w:w="5000" w:type="pct"/>
            <w:gridSpan w:val="6"/>
          </w:tcPr>
          <w:p w14:paraId="378A9C9E" w14:textId="77777777" w:rsidR="00FF229A" w:rsidRPr="00CD31FF" w:rsidRDefault="00FF229A" w:rsidP="00E468F5">
            <w:pPr>
              <w:tabs>
                <w:tab w:val="left" w:pos="2040"/>
              </w:tabs>
              <w:rPr>
                <w:rtl/>
              </w:rPr>
            </w:pPr>
            <w:r w:rsidRPr="00CD31FF">
              <w:t>Total points for this section (2</w:t>
            </w:r>
            <w:r w:rsidRPr="00CD31FF">
              <w:rPr>
                <w:rtl/>
              </w:rPr>
              <w:t>0</w:t>
            </w:r>
            <w:r w:rsidRPr="00CD31FF">
              <w:t xml:space="preserve"> possible):</w:t>
            </w:r>
          </w:p>
          <w:p w14:paraId="5BA720E1" w14:textId="77777777" w:rsidR="00FF229A" w:rsidRPr="00CD31FF" w:rsidRDefault="00FF229A" w:rsidP="00E468F5">
            <w:pPr>
              <w:tabs>
                <w:tab w:val="left" w:pos="2040"/>
              </w:tabs>
            </w:pPr>
            <w:r w:rsidRPr="00CD31FF">
              <w:rPr>
                <w:rtl/>
              </w:rPr>
              <w:t>مجموع الدرجة الكلية على هذا القسم (20)</w:t>
            </w:r>
          </w:p>
        </w:tc>
      </w:tr>
      <w:tr w:rsidR="00FF229A" w:rsidRPr="00CD31FF" w14:paraId="1FA49119" w14:textId="77777777" w:rsidTr="00E468F5">
        <w:trPr>
          <w:trHeight w:val="508"/>
        </w:trPr>
        <w:tc>
          <w:tcPr>
            <w:tcW w:w="5000" w:type="pct"/>
            <w:gridSpan w:val="6"/>
          </w:tcPr>
          <w:p w14:paraId="1F0F798F" w14:textId="77777777" w:rsidR="00FF229A" w:rsidRPr="00CD31FF" w:rsidRDefault="00FF229A" w:rsidP="00E468F5">
            <w:pPr>
              <w:tabs>
                <w:tab w:val="left" w:pos="2040"/>
              </w:tabs>
              <w:rPr>
                <w:rtl/>
              </w:rPr>
            </w:pPr>
            <w:r w:rsidRPr="00CD31FF">
              <w:lastRenderedPageBreak/>
              <w:t xml:space="preserve">Average for this section: (Total score divided by </w:t>
            </w:r>
            <w:r w:rsidRPr="00CD31FF">
              <w:rPr>
                <w:rtl/>
              </w:rPr>
              <w:t>5</w:t>
            </w:r>
            <w:r w:rsidRPr="00CD31FF">
              <w:t>)</w:t>
            </w:r>
          </w:p>
          <w:p w14:paraId="2FB7221D" w14:textId="77777777" w:rsidR="00FF229A" w:rsidRPr="00CD31FF" w:rsidRDefault="00FF229A" w:rsidP="00E468F5">
            <w:pPr>
              <w:tabs>
                <w:tab w:val="left" w:pos="2040"/>
              </w:tabs>
            </w:pPr>
            <w:r w:rsidRPr="00CD31FF">
              <w:rPr>
                <w:rtl/>
              </w:rPr>
              <w:t>معدل الدرجة على هذا القسم (الدرجة الكلية مقسومة على 5)</w:t>
            </w:r>
          </w:p>
        </w:tc>
      </w:tr>
    </w:tbl>
    <w:p w14:paraId="075F2867" w14:textId="77777777" w:rsidR="00FF229A" w:rsidRPr="00CD31FF" w:rsidRDefault="00FF229A" w:rsidP="00FF229A"/>
    <w:p w14:paraId="689DB35C" w14:textId="77777777" w:rsidR="00FF229A" w:rsidRPr="00CD31FF" w:rsidRDefault="00FF229A" w:rsidP="00FF229A"/>
    <w:p w14:paraId="04F6B641" w14:textId="77777777" w:rsidR="00FF229A" w:rsidRPr="00CD31FF" w:rsidRDefault="00FF229A" w:rsidP="00FF229A"/>
    <w:tbl>
      <w:tblPr>
        <w:tblW w:w="4816"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5396"/>
        <w:gridCol w:w="411"/>
        <w:gridCol w:w="405"/>
        <w:gridCol w:w="305"/>
        <w:gridCol w:w="411"/>
        <w:gridCol w:w="2319"/>
      </w:tblGrid>
      <w:tr w:rsidR="00FF229A" w:rsidRPr="00CD31FF" w14:paraId="1A32E0FD" w14:textId="77777777" w:rsidTr="00E468F5">
        <w:trPr>
          <w:trHeight w:val="328"/>
        </w:trPr>
        <w:tc>
          <w:tcPr>
            <w:tcW w:w="5000" w:type="pct"/>
            <w:gridSpan w:val="6"/>
            <w:shd w:val="clear" w:color="auto" w:fill="D9D9D9"/>
          </w:tcPr>
          <w:p w14:paraId="07BA8953" w14:textId="77777777" w:rsidR="00FF229A" w:rsidRPr="00CD31FF" w:rsidRDefault="00FF229A" w:rsidP="00E468F5">
            <w:pPr>
              <w:tabs>
                <w:tab w:val="left" w:pos="2040"/>
                <w:tab w:val="right" w:pos="14400"/>
              </w:tabs>
            </w:pPr>
            <w:r w:rsidRPr="00CD31FF">
              <w:rPr>
                <w:b/>
                <w:sz w:val="20"/>
                <w:szCs w:val="20"/>
              </w:rPr>
              <w:t>SUBJECT AREA KNOWLEDGE</w:t>
            </w:r>
            <w:r w:rsidRPr="00CD31FF">
              <w:rPr>
                <w:b/>
                <w:sz w:val="20"/>
                <w:szCs w:val="20"/>
                <w:rtl/>
              </w:rPr>
              <w:t xml:space="preserve">   </w:t>
            </w:r>
            <w:r w:rsidRPr="00CD31FF">
              <w:rPr>
                <w:b/>
                <w:sz w:val="20"/>
                <w:szCs w:val="20"/>
              </w:rPr>
              <w:t xml:space="preserve">  </w:t>
            </w:r>
            <w:r w:rsidRPr="00CD31FF">
              <w:rPr>
                <w:b/>
                <w:bCs/>
                <w:rtl/>
              </w:rPr>
              <w:t>المعرفة بالمادة الدراسية</w:t>
            </w:r>
            <w:r w:rsidRPr="00CD31FF">
              <w:rPr>
                <w:b/>
                <w:sz w:val="20"/>
                <w:szCs w:val="20"/>
                <w:rtl/>
              </w:rPr>
              <w:t xml:space="preserve"> </w:t>
            </w:r>
            <w:r w:rsidRPr="00CD31FF">
              <w:tab/>
            </w:r>
            <w:r w:rsidRPr="00CD31FF">
              <w:rPr>
                <w:b/>
                <w:bCs/>
                <w:rtl/>
              </w:rPr>
              <w:t xml:space="preserve"> </w:t>
            </w:r>
          </w:p>
        </w:tc>
      </w:tr>
      <w:tr w:rsidR="00FF229A" w:rsidRPr="00CD31FF" w14:paraId="429CDF70" w14:textId="77777777" w:rsidTr="00E468F5">
        <w:trPr>
          <w:trHeight w:val="313"/>
        </w:trPr>
        <w:tc>
          <w:tcPr>
            <w:tcW w:w="5000" w:type="pct"/>
            <w:gridSpan w:val="6"/>
            <w:shd w:val="clear" w:color="auto" w:fill="D9D9D9"/>
          </w:tcPr>
          <w:p w14:paraId="2CEE075A" w14:textId="77777777" w:rsidR="00FF229A" w:rsidRPr="00CD31FF" w:rsidRDefault="00FF229A" w:rsidP="00E468F5">
            <w:pPr>
              <w:tabs>
                <w:tab w:val="right" w:pos="14283"/>
              </w:tabs>
            </w:pPr>
            <w:r w:rsidRPr="00CD31FF">
              <w:rPr>
                <w:bCs/>
                <w:rtl/>
              </w:rPr>
              <w:t xml:space="preserve">  9</w:t>
            </w:r>
            <w:r w:rsidRPr="00CD31FF">
              <w:rPr>
                <w:bCs/>
              </w:rPr>
              <w:t xml:space="preserve">Teaching/subject area knowledge is applied to support student learning.                                                      </w:t>
            </w:r>
            <w:r w:rsidRPr="00CD31FF">
              <w:rPr>
                <w:rtl/>
                <w:lang w:bidi="ar-EG"/>
              </w:rPr>
              <w:t xml:space="preserve">9. </w:t>
            </w:r>
            <w:r w:rsidRPr="00CD31FF">
              <w:rPr>
                <w:rtl/>
              </w:rPr>
              <w:t xml:space="preserve">تطبيق المعرفة بالموضوع لدعم تعلُّم الطالب.   </w:t>
            </w:r>
          </w:p>
        </w:tc>
      </w:tr>
      <w:tr w:rsidR="00FF229A" w:rsidRPr="00CD31FF" w14:paraId="58073180" w14:textId="77777777" w:rsidTr="00E468F5">
        <w:trPr>
          <w:trHeight w:val="328"/>
        </w:trPr>
        <w:tc>
          <w:tcPr>
            <w:tcW w:w="5000" w:type="pct"/>
            <w:gridSpan w:val="6"/>
          </w:tcPr>
          <w:p w14:paraId="17349A11" w14:textId="77777777" w:rsidR="00FF229A" w:rsidRPr="00CD31FF" w:rsidRDefault="00FF229A" w:rsidP="00E468F5">
            <w:pPr>
              <w:jc w:val="right"/>
              <w:rPr>
                <w:bCs/>
              </w:rPr>
            </w:pPr>
            <w:r w:rsidRPr="00CD31FF">
              <w:rPr>
                <w:bCs/>
              </w:rPr>
              <w:t xml:space="preserve">Evidence </w:t>
            </w:r>
            <w:r w:rsidRPr="00CD31FF">
              <w:rPr>
                <w:b/>
                <w:rtl/>
              </w:rPr>
              <w:t>الدّليل</w:t>
            </w:r>
          </w:p>
        </w:tc>
      </w:tr>
      <w:tr w:rsidR="00FF229A" w:rsidRPr="00CD31FF" w14:paraId="27CB1ADC" w14:textId="77777777" w:rsidTr="00E468F5">
        <w:trPr>
          <w:trHeight w:val="328"/>
        </w:trPr>
        <w:tc>
          <w:tcPr>
            <w:tcW w:w="2918" w:type="pct"/>
          </w:tcPr>
          <w:p w14:paraId="2702E59A" w14:textId="77777777" w:rsidR="00FF229A" w:rsidRPr="00CD31FF" w:rsidRDefault="00FF229A" w:rsidP="00E468F5">
            <w:pPr>
              <w:ind w:left="540" w:hanging="360"/>
              <w:rPr>
                <w:rtl/>
              </w:rPr>
            </w:pPr>
            <w:r w:rsidRPr="00CD31FF">
              <w:t>9.1</w:t>
            </w:r>
            <w:r w:rsidRPr="00CD31FF">
              <w:tab/>
              <w:t>Demonstrates knowledge of subject area during lessons.</w:t>
            </w:r>
          </w:p>
          <w:p w14:paraId="352F0037" w14:textId="77777777" w:rsidR="00FF229A" w:rsidRPr="00CD31FF" w:rsidRDefault="00FF229A" w:rsidP="00E468F5">
            <w:pPr>
              <w:tabs>
                <w:tab w:val="right" w:pos="6300"/>
              </w:tabs>
              <w:bidi/>
              <w:ind w:left="540" w:hanging="360"/>
            </w:pPr>
            <w:r w:rsidRPr="00CD31FF">
              <w:t xml:space="preserve"> </w:t>
            </w:r>
            <w:r w:rsidRPr="00CD31FF">
              <w:rPr>
                <w:rtl/>
              </w:rPr>
              <w:t>يظهر معرفة بالمادة الدراسية أثناء الدروس.</w:t>
            </w:r>
          </w:p>
        </w:tc>
        <w:tc>
          <w:tcPr>
            <w:tcW w:w="222" w:type="pct"/>
            <w:vAlign w:val="center"/>
          </w:tcPr>
          <w:p w14:paraId="67280B74" w14:textId="77777777" w:rsidR="00FF229A" w:rsidRPr="00CD31FF" w:rsidRDefault="00FF229A" w:rsidP="00E468F5">
            <w:pPr>
              <w:tabs>
                <w:tab w:val="left" w:pos="2040"/>
              </w:tabs>
              <w:jc w:val="center"/>
            </w:pPr>
            <w:r w:rsidRPr="00CD31FF">
              <w:t>1</w:t>
            </w:r>
          </w:p>
        </w:tc>
        <w:tc>
          <w:tcPr>
            <w:tcW w:w="219" w:type="pct"/>
            <w:vAlign w:val="center"/>
          </w:tcPr>
          <w:p w14:paraId="064C5A4E" w14:textId="77777777" w:rsidR="00FF229A" w:rsidRPr="00CD31FF" w:rsidRDefault="00FF229A" w:rsidP="00E468F5">
            <w:pPr>
              <w:tabs>
                <w:tab w:val="left" w:pos="2040"/>
              </w:tabs>
              <w:jc w:val="center"/>
            </w:pPr>
            <w:r w:rsidRPr="00CD31FF">
              <w:t>2</w:t>
            </w:r>
          </w:p>
        </w:tc>
        <w:tc>
          <w:tcPr>
            <w:tcW w:w="165" w:type="pct"/>
            <w:vAlign w:val="center"/>
          </w:tcPr>
          <w:p w14:paraId="3A310ACC" w14:textId="77777777" w:rsidR="00FF229A" w:rsidRPr="00CD31FF" w:rsidRDefault="00FF229A" w:rsidP="00E468F5">
            <w:pPr>
              <w:tabs>
                <w:tab w:val="left" w:pos="2040"/>
              </w:tabs>
              <w:jc w:val="center"/>
            </w:pPr>
            <w:r w:rsidRPr="00CD31FF">
              <w:t>3</w:t>
            </w:r>
          </w:p>
        </w:tc>
        <w:tc>
          <w:tcPr>
            <w:tcW w:w="222" w:type="pct"/>
            <w:vAlign w:val="center"/>
          </w:tcPr>
          <w:p w14:paraId="06781140" w14:textId="77777777" w:rsidR="00FF229A" w:rsidRPr="00CD31FF" w:rsidRDefault="00FF229A" w:rsidP="00E468F5">
            <w:pPr>
              <w:tabs>
                <w:tab w:val="left" w:pos="2040"/>
              </w:tabs>
              <w:jc w:val="center"/>
            </w:pPr>
            <w:r w:rsidRPr="00CD31FF">
              <w:t>4</w:t>
            </w:r>
          </w:p>
        </w:tc>
        <w:tc>
          <w:tcPr>
            <w:tcW w:w="1254" w:type="pct"/>
            <w:vAlign w:val="center"/>
          </w:tcPr>
          <w:p w14:paraId="473A6F42" w14:textId="77777777" w:rsidR="00FF229A" w:rsidRPr="00CD31FF" w:rsidRDefault="00FF229A" w:rsidP="00E468F5">
            <w:pPr>
              <w:jc w:val="center"/>
            </w:pPr>
          </w:p>
        </w:tc>
      </w:tr>
      <w:tr w:rsidR="00FF229A" w:rsidRPr="00CD31FF" w14:paraId="3339F8C7" w14:textId="77777777" w:rsidTr="00E468F5">
        <w:trPr>
          <w:trHeight w:val="523"/>
        </w:trPr>
        <w:tc>
          <w:tcPr>
            <w:tcW w:w="2918" w:type="pct"/>
          </w:tcPr>
          <w:p w14:paraId="35D22245" w14:textId="77777777" w:rsidR="00FF229A" w:rsidRPr="00CD31FF" w:rsidRDefault="00FF229A" w:rsidP="00E468F5">
            <w:pPr>
              <w:ind w:left="540" w:hanging="360"/>
              <w:rPr>
                <w:rtl/>
              </w:rPr>
            </w:pPr>
            <w:r w:rsidRPr="00CD31FF">
              <w:t>9.2</w:t>
            </w:r>
            <w:r w:rsidRPr="00CD31FF">
              <w:tab/>
              <w:t>Presents lessons that follow Qatar Curriculum Standards or the school-developed curriculum.</w:t>
            </w:r>
          </w:p>
          <w:p w14:paraId="59797B52" w14:textId="47505408" w:rsidR="00FF229A" w:rsidRPr="00CD31FF" w:rsidRDefault="00FF229A" w:rsidP="00B019D1">
            <w:pPr>
              <w:bidi/>
              <w:ind w:left="540" w:right="163" w:hanging="360"/>
            </w:pPr>
            <w:r w:rsidRPr="00CD31FF">
              <w:t xml:space="preserve"> </w:t>
            </w:r>
            <w:r w:rsidRPr="00CD31FF">
              <w:rPr>
                <w:rtl/>
              </w:rPr>
              <w:t xml:space="preserve">يقدم الدروس التي تتبع معايير المناهج القطرية أو مناهج المدرسة </w:t>
            </w:r>
            <w:r w:rsidRPr="00CD31FF">
              <w:rPr>
                <w:rtl/>
                <w:lang w:bidi="ar-EG"/>
              </w:rPr>
              <w:t>المعمول بها</w:t>
            </w:r>
            <w:r w:rsidRPr="00CD31FF">
              <w:rPr>
                <w:rtl/>
              </w:rPr>
              <w:t>.</w:t>
            </w:r>
            <w:r w:rsidRPr="00CD31FF">
              <w:t xml:space="preserve"> </w:t>
            </w:r>
          </w:p>
        </w:tc>
        <w:tc>
          <w:tcPr>
            <w:tcW w:w="222" w:type="pct"/>
            <w:vAlign w:val="center"/>
          </w:tcPr>
          <w:p w14:paraId="247CD2DB" w14:textId="77777777" w:rsidR="00FF229A" w:rsidRPr="00CD31FF" w:rsidRDefault="00FF229A" w:rsidP="00E468F5">
            <w:pPr>
              <w:tabs>
                <w:tab w:val="left" w:pos="2040"/>
              </w:tabs>
              <w:jc w:val="center"/>
            </w:pPr>
            <w:r w:rsidRPr="00CD31FF">
              <w:t>1</w:t>
            </w:r>
          </w:p>
        </w:tc>
        <w:tc>
          <w:tcPr>
            <w:tcW w:w="219" w:type="pct"/>
            <w:vAlign w:val="center"/>
          </w:tcPr>
          <w:p w14:paraId="63B1DBC5" w14:textId="77777777" w:rsidR="00FF229A" w:rsidRPr="00CD31FF" w:rsidRDefault="00FF229A" w:rsidP="00E468F5">
            <w:pPr>
              <w:tabs>
                <w:tab w:val="left" w:pos="2040"/>
              </w:tabs>
              <w:jc w:val="center"/>
            </w:pPr>
            <w:r w:rsidRPr="00CD31FF">
              <w:t>2</w:t>
            </w:r>
          </w:p>
        </w:tc>
        <w:tc>
          <w:tcPr>
            <w:tcW w:w="165" w:type="pct"/>
            <w:vAlign w:val="center"/>
          </w:tcPr>
          <w:p w14:paraId="394907F5" w14:textId="77777777" w:rsidR="00FF229A" w:rsidRPr="00CD31FF" w:rsidRDefault="00FF229A" w:rsidP="00E468F5">
            <w:pPr>
              <w:tabs>
                <w:tab w:val="left" w:pos="2040"/>
              </w:tabs>
              <w:jc w:val="center"/>
            </w:pPr>
            <w:r w:rsidRPr="00CD31FF">
              <w:t>3</w:t>
            </w:r>
          </w:p>
        </w:tc>
        <w:tc>
          <w:tcPr>
            <w:tcW w:w="222" w:type="pct"/>
            <w:vAlign w:val="center"/>
          </w:tcPr>
          <w:p w14:paraId="41C3115A" w14:textId="77777777" w:rsidR="00FF229A" w:rsidRPr="00CD31FF" w:rsidRDefault="00FF229A" w:rsidP="00E468F5">
            <w:pPr>
              <w:tabs>
                <w:tab w:val="left" w:pos="2040"/>
              </w:tabs>
              <w:jc w:val="center"/>
            </w:pPr>
            <w:r w:rsidRPr="00CD31FF">
              <w:t>4</w:t>
            </w:r>
          </w:p>
        </w:tc>
        <w:tc>
          <w:tcPr>
            <w:tcW w:w="1254" w:type="pct"/>
            <w:vAlign w:val="center"/>
          </w:tcPr>
          <w:p w14:paraId="737D913E" w14:textId="77777777" w:rsidR="00FF229A" w:rsidRPr="00CD31FF" w:rsidRDefault="00FF229A" w:rsidP="00E468F5"/>
        </w:tc>
      </w:tr>
      <w:tr w:rsidR="00FF229A" w:rsidRPr="00CD31FF" w14:paraId="5452BE7E" w14:textId="77777777" w:rsidTr="00E468F5">
        <w:trPr>
          <w:trHeight w:val="328"/>
        </w:trPr>
        <w:tc>
          <w:tcPr>
            <w:tcW w:w="2918" w:type="pct"/>
          </w:tcPr>
          <w:p w14:paraId="5209AA81" w14:textId="77777777" w:rsidR="00FF229A" w:rsidRPr="00CD31FF" w:rsidRDefault="00FF229A" w:rsidP="00E468F5">
            <w:pPr>
              <w:ind w:left="540" w:hanging="360"/>
              <w:rPr>
                <w:rtl/>
              </w:rPr>
            </w:pPr>
            <w:r w:rsidRPr="00CD31FF">
              <w:t>9.3</w:t>
            </w:r>
            <w:r w:rsidRPr="00CD31FF">
              <w:tab/>
              <w:t>Engages students in applying methods of inquiry.</w:t>
            </w:r>
          </w:p>
          <w:p w14:paraId="57DF0A40" w14:textId="77777777" w:rsidR="00FF229A" w:rsidRPr="00CD31FF" w:rsidRDefault="00FF229A" w:rsidP="00E468F5">
            <w:pPr>
              <w:bidi/>
              <w:ind w:left="540" w:right="163" w:hanging="360"/>
            </w:pPr>
            <w:r w:rsidRPr="00CD31FF">
              <w:t xml:space="preserve">     </w:t>
            </w:r>
            <w:r w:rsidRPr="00CD31FF">
              <w:rPr>
                <w:rtl/>
              </w:rPr>
              <w:t xml:space="preserve">يشرك الطلاب في تطبيق طرق </w:t>
            </w:r>
            <w:r w:rsidRPr="00CD31FF">
              <w:rPr>
                <w:rtl/>
                <w:lang w:bidi="ar-EG"/>
              </w:rPr>
              <w:t>الاستقصاء</w:t>
            </w:r>
            <w:r w:rsidRPr="00CD31FF">
              <w:rPr>
                <w:rtl/>
              </w:rPr>
              <w:t>.</w:t>
            </w:r>
          </w:p>
        </w:tc>
        <w:tc>
          <w:tcPr>
            <w:tcW w:w="222" w:type="pct"/>
            <w:vAlign w:val="center"/>
          </w:tcPr>
          <w:p w14:paraId="22992EF7" w14:textId="77777777" w:rsidR="00FF229A" w:rsidRPr="00CD31FF" w:rsidRDefault="00FF229A" w:rsidP="00E468F5">
            <w:pPr>
              <w:tabs>
                <w:tab w:val="left" w:pos="2040"/>
              </w:tabs>
              <w:jc w:val="center"/>
            </w:pPr>
            <w:r w:rsidRPr="00CD31FF">
              <w:t>1</w:t>
            </w:r>
          </w:p>
        </w:tc>
        <w:tc>
          <w:tcPr>
            <w:tcW w:w="219" w:type="pct"/>
            <w:vAlign w:val="center"/>
          </w:tcPr>
          <w:p w14:paraId="69AB7AEA" w14:textId="77777777" w:rsidR="00FF229A" w:rsidRPr="00CD31FF" w:rsidRDefault="00FF229A" w:rsidP="00E468F5">
            <w:pPr>
              <w:tabs>
                <w:tab w:val="left" w:pos="2040"/>
              </w:tabs>
              <w:jc w:val="center"/>
            </w:pPr>
            <w:r w:rsidRPr="00CD31FF">
              <w:t>2</w:t>
            </w:r>
          </w:p>
        </w:tc>
        <w:tc>
          <w:tcPr>
            <w:tcW w:w="165" w:type="pct"/>
            <w:vAlign w:val="center"/>
          </w:tcPr>
          <w:p w14:paraId="72976442" w14:textId="77777777" w:rsidR="00FF229A" w:rsidRPr="00CD31FF" w:rsidRDefault="00FF229A" w:rsidP="00E468F5">
            <w:pPr>
              <w:tabs>
                <w:tab w:val="left" w:pos="2040"/>
              </w:tabs>
              <w:jc w:val="center"/>
            </w:pPr>
            <w:r w:rsidRPr="00CD31FF">
              <w:t>3</w:t>
            </w:r>
          </w:p>
        </w:tc>
        <w:tc>
          <w:tcPr>
            <w:tcW w:w="222" w:type="pct"/>
            <w:vAlign w:val="center"/>
          </w:tcPr>
          <w:p w14:paraId="34EE1E7B" w14:textId="77777777" w:rsidR="00FF229A" w:rsidRPr="00CD31FF" w:rsidRDefault="00FF229A" w:rsidP="00E468F5">
            <w:pPr>
              <w:tabs>
                <w:tab w:val="left" w:pos="2040"/>
              </w:tabs>
              <w:jc w:val="center"/>
            </w:pPr>
            <w:r w:rsidRPr="00CD31FF">
              <w:t>4</w:t>
            </w:r>
          </w:p>
        </w:tc>
        <w:tc>
          <w:tcPr>
            <w:tcW w:w="1254" w:type="pct"/>
            <w:vAlign w:val="center"/>
          </w:tcPr>
          <w:p w14:paraId="2E141ABE" w14:textId="77777777" w:rsidR="00FF229A" w:rsidRPr="00CD31FF" w:rsidRDefault="00FF229A" w:rsidP="00E468F5"/>
        </w:tc>
      </w:tr>
      <w:tr w:rsidR="00FF229A" w:rsidRPr="00CD31FF" w14:paraId="692FBE98" w14:textId="77777777" w:rsidTr="00E468F5">
        <w:trPr>
          <w:trHeight w:val="395"/>
        </w:trPr>
        <w:tc>
          <w:tcPr>
            <w:tcW w:w="2918" w:type="pct"/>
            <w:tcBorders>
              <w:bottom w:val="single" w:sz="4" w:space="0" w:color="auto"/>
            </w:tcBorders>
          </w:tcPr>
          <w:p w14:paraId="0562CEF4" w14:textId="77777777" w:rsidR="00FF229A" w:rsidRPr="00CD31FF" w:rsidRDefault="00FF229A" w:rsidP="00E468F5">
            <w:pPr>
              <w:tabs>
                <w:tab w:val="right" w:pos="8370"/>
              </w:tabs>
              <w:ind w:left="540" w:hanging="360"/>
            </w:pPr>
            <w:r w:rsidRPr="00CD31FF">
              <w:t>9.4</w:t>
            </w:r>
            <w:r w:rsidRPr="00CD31FF">
              <w:tab/>
              <w:t>Promotes critical and creative thinking, decision-making, and problem solving skills.</w:t>
            </w:r>
            <w:r w:rsidRPr="00CD31FF">
              <w:tab/>
            </w:r>
          </w:p>
          <w:p w14:paraId="3AAA1EB0" w14:textId="77777777" w:rsidR="00FF229A" w:rsidRPr="00CD31FF" w:rsidRDefault="00FF229A" w:rsidP="00E468F5">
            <w:pPr>
              <w:tabs>
                <w:tab w:val="right" w:pos="8370"/>
              </w:tabs>
              <w:bidi/>
              <w:ind w:left="540" w:hanging="360"/>
            </w:pPr>
            <w:r w:rsidRPr="00CD31FF">
              <w:t xml:space="preserve"> </w:t>
            </w:r>
            <w:r w:rsidRPr="00CD31FF">
              <w:rPr>
                <w:rtl/>
              </w:rPr>
              <w:t xml:space="preserve">يعزِّز التفكير النقدي والإبداعي ومهارات صنع القرار وحل </w:t>
            </w:r>
            <w:r w:rsidRPr="00CD31FF">
              <w:rPr>
                <w:rtl/>
                <w:lang w:bidi="ar-EG"/>
              </w:rPr>
              <w:t>المشكلات</w:t>
            </w:r>
            <w:r w:rsidRPr="00CD31FF">
              <w:rPr>
                <w:rtl/>
              </w:rPr>
              <w:t>.</w:t>
            </w:r>
          </w:p>
        </w:tc>
        <w:tc>
          <w:tcPr>
            <w:tcW w:w="222" w:type="pct"/>
            <w:tcBorders>
              <w:bottom w:val="single" w:sz="4" w:space="0" w:color="auto"/>
            </w:tcBorders>
            <w:vAlign w:val="center"/>
          </w:tcPr>
          <w:p w14:paraId="2B681AAF" w14:textId="77777777" w:rsidR="00FF229A" w:rsidRPr="00CD31FF" w:rsidRDefault="00FF229A" w:rsidP="00E468F5">
            <w:pPr>
              <w:tabs>
                <w:tab w:val="left" w:pos="2040"/>
              </w:tabs>
              <w:jc w:val="center"/>
            </w:pPr>
            <w:r w:rsidRPr="00CD31FF">
              <w:t>1</w:t>
            </w:r>
          </w:p>
        </w:tc>
        <w:tc>
          <w:tcPr>
            <w:tcW w:w="219" w:type="pct"/>
            <w:tcBorders>
              <w:bottom w:val="single" w:sz="4" w:space="0" w:color="auto"/>
            </w:tcBorders>
            <w:vAlign w:val="center"/>
          </w:tcPr>
          <w:p w14:paraId="53D46FC2" w14:textId="77777777" w:rsidR="00FF229A" w:rsidRPr="00CD31FF" w:rsidRDefault="00FF229A" w:rsidP="00E468F5">
            <w:pPr>
              <w:tabs>
                <w:tab w:val="left" w:pos="2040"/>
              </w:tabs>
              <w:jc w:val="center"/>
            </w:pPr>
            <w:r w:rsidRPr="00CD31FF">
              <w:t>2</w:t>
            </w:r>
          </w:p>
        </w:tc>
        <w:tc>
          <w:tcPr>
            <w:tcW w:w="165" w:type="pct"/>
            <w:tcBorders>
              <w:bottom w:val="single" w:sz="4" w:space="0" w:color="auto"/>
            </w:tcBorders>
            <w:vAlign w:val="center"/>
          </w:tcPr>
          <w:p w14:paraId="17D04A8F" w14:textId="77777777" w:rsidR="00FF229A" w:rsidRPr="00CD31FF" w:rsidRDefault="00FF229A" w:rsidP="00E468F5">
            <w:pPr>
              <w:tabs>
                <w:tab w:val="left" w:pos="2040"/>
              </w:tabs>
              <w:jc w:val="center"/>
            </w:pPr>
            <w:r w:rsidRPr="00CD31FF">
              <w:t>3</w:t>
            </w:r>
          </w:p>
        </w:tc>
        <w:tc>
          <w:tcPr>
            <w:tcW w:w="222" w:type="pct"/>
            <w:tcBorders>
              <w:bottom w:val="single" w:sz="4" w:space="0" w:color="auto"/>
            </w:tcBorders>
            <w:vAlign w:val="center"/>
          </w:tcPr>
          <w:p w14:paraId="2CC904B3" w14:textId="77777777" w:rsidR="00FF229A" w:rsidRPr="00CD31FF" w:rsidRDefault="00FF229A" w:rsidP="00E468F5">
            <w:pPr>
              <w:tabs>
                <w:tab w:val="left" w:pos="2040"/>
              </w:tabs>
              <w:jc w:val="center"/>
            </w:pPr>
            <w:r w:rsidRPr="00CD31FF">
              <w:t>4</w:t>
            </w:r>
          </w:p>
        </w:tc>
        <w:tc>
          <w:tcPr>
            <w:tcW w:w="1254" w:type="pct"/>
            <w:tcBorders>
              <w:bottom w:val="single" w:sz="4" w:space="0" w:color="auto"/>
            </w:tcBorders>
            <w:vAlign w:val="center"/>
          </w:tcPr>
          <w:p w14:paraId="36C61C12" w14:textId="77777777" w:rsidR="00FF229A" w:rsidRPr="00CD31FF" w:rsidRDefault="00FF229A" w:rsidP="00E468F5"/>
        </w:tc>
      </w:tr>
      <w:tr w:rsidR="00FF229A" w:rsidRPr="00CD31FF" w14:paraId="41D89E53" w14:textId="77777777" w:rsidTr="00E468F5">
        <w:trPr>
          <w:trHeight w:val="395"/>
        </w:trPr>
        <w:tc>
          <w:tcPr>
            <w:tcW w:w="5000" w:type="pct"/>
            <w:gridSpan w:val="6"/>
            <w:shd w:val="clear" w:color="auto" w:fill="CCFFCC"/>
          </w:tcPr>
          <w:p w14:paraId="67AFC82D" w14:textId="77777777" w:rsidR="00FF229A" w:rsidRPr="00CD31FF" w:rsidRDefault="00FF229A" w:rsidP="00E468F5">
            <w:pPr>
              <w:tabs>
                <w:tab w:val="left" w:pos="2040"/>
              </w:tabs>
              <w:rPr>
                <w:rtl/>
              </w:rPr>
            </w:pPr>
            <w:r w:rsidRPr="00CD31FF">
              <w:t>Total points for this section (</w:t>
            </w:r>
            <w:r w:rsidRPr="00CD31FF">
              <w:rPr>
                <w:rtl/>
              </w:rPr>
              <w:t>16</w:t>
            </w:r>
            <w:r w:rsidRPr="00CD31FF">
              <w:t xml:space="preserve"> possible):</w:t>
            </w:r>
          </w:p>
          <w:p w14:paraId="5D9F42F5" w14:textId="77777777" w:rsidR="00FF229A" w:rsidRPr="00CD31FF" w:rsidRDefault="00FF229A" w:rsidP="00E468F5">
            <w:pPr>
              <w:tabs>
                <w:tab w:val="left" w:pos="2040"/>
              </w:tabs>
            </w:pPr>
            <w:r w:rsidRPr="00CD31FF">
              <w:rPr>
                <w:rtl/>
              </w:rPr>
              <w:t>مجموع الدرجة الكلية على هذا القسم (16)</w:t>
            </w:r>
          </w:p>
        </w:tc>
      </w:tr>
      <w:tr w:rsidR="00FF229A" w:rsidRPr="00CD31FF" w14:paraId="356A268A" w14:textId="77777777" w:rsidTr="00E468F5">
        <w:trPr>
          <w:trHeight w:val="395"/>
        </w:trPr>
        <w:tc>
          <w:tcPr>
            <w:tcW w:w="5000" w:type="pct"/>
            <w:gridSpan w:val="6"/>
            <w:shd w:val="clear" w:color="auto" w:fill="CCFFCC"/>
          </w:tcPr>
          <w:p w14:paraId="2E3EB084" w14:textId="77777777" w:rsidR="00FF229A" w:rsidRPr="00CD31FF" w:rsidRDefault="00FF229A" w:rsidP="00E468F5">
            <w:pPr>
              <w:tabs>
                <w:tab w:val="left" w:pos="2040"/>
              </w:tabs>
              <w:rPr>
                <w:rtl/>
              </w:rPr>
            </w:pPr>
            <w:r w:rsidRPr="00CD31FF">
              <w:t xml:space="preserve">Average for this section: (Total score divided by </w:t>
            </w:r>
            <w:r w:rsidRPr="00CD31FF">
              <w:rPr>
                <w:rtl/>
              </w:rPr>
              <w:t>4</w:t>
            </w:r>
            <w:r w:rsidRPr="00CD31FF">
              <w:t>)</w:t>
            </w:r>
          </w:p>
          <w:p w14:paraId="3606940A" w14:textId="77777777" w:rsidR="00FF229A" w:rsidRPr="00CD31FF" w:rsidRDefault="00FF229A" w:rsidP="00E468F5">
            <w:pPr>
              <w:tabs>
                <w:tab w:val="left" w:pos="2040"/>
              </w:tabs>
            </w:pPr>
            <w:r w:rsidRPr="00CD31FF">
              <w:rPr>
                <w:rtl/>
              </w:rPr>
              <w:t>معدل الدرجة على هذا القسم (الدرجة الكلية مقسومة على 4)</w:t>
            </w:r>
          </w:p>
        </w:tc>
      </w:tr>
    </w:tbl>
    <w:p w14:paraId="44554CFB" w14:textId="77777777" w:rsidR="00FF229A" w:rsidRPr="00CD31FF" w:rsidRDefault="00FF229A" w:rsidP="00FF229A">
      <w:pPr>
        <w:rPr>
          <w:b/>
          <w:bCs/>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261"/>
        <w:gridCol w:w="2130"/>
        <w:gridCol w:w="1907"/>
      </w:tblGrid>
      <w:tr w:rsidR="00FF229A" w:rsidRPr="00CD31FF" w14:paraId="12A5AB08" w14:textId="77777777" w:rsidTr="00E468F5">
        <w:tc>
          <w:tcPr>
            <w:tcW w:w="4261" w:type="dxa"/>
            <w:shd w:val="clear" w:color="auto" w:fill="auto"/>
          </w:tcPr>
          <w:p w14:paraId="177712A7" w14:textId="77777777" w:rsidR="00FF229A" w:rsidRPr="00CD31FF" w:rsidRDefault="00FF229A" w:rsidP="00E468F5">
            <w:pPr>
              <w:bidi/>
              <w:rPr>
                <w:b/>
                <w:bCs/>
              </w:rPr>
            </w:pPr>
          </w:p>
        </w:tc>
        <w:tc>
          <w:tcPr>
            <w:tcW w:w="2130" w:type="dxa"/>
            <w:shd w:val="clear" w:color="auto" w:fill="auto"/>
          </w:tcPr>
          <w:p w14:paraId="4E133F7F" w14:textId="77777777" w:rsidR="00FF229A" w:rsidRPr="00CD31FF" w:rsidRDefault="00FF229A" w:rsidP="00E468F5">
            <w:pPr>
              <w:bidi/>
              <w:rPr>
                <w:b/>
                <w:bCs/>
                <w:rtl/>
              </w:rPr>
            </w:pPr>
            <w:proofErr w:type="spellStart"/>
            <w:r w:rsidRPr="00CD31FF">
              <w:rPr>
                <w:b/>
                <w:bCs/>
                <w:rtl/>
              </w:rPr>
              <w:t>Total</w:t>
            </w:r>
            <w:proofErr w:type="spellEnd"/>
            <w:r w:rsidRPr="00CD31FF">
              <w:rPr>
                <w:b/>
                <w:bCs/>
                <w:rtl/>
              </w:rPr>
              <w:t xml:space="preserve"> </w:t>
            </w:r>
            <w:proofErr w:type="spellStart"/>
            <w:r w:rsidRPr="00CD31FF">
              <w:rPr>
                <w:b/>
                <w:bCs/>
                <w:rtl/>
              </w:rPr>
              <w:t>Points</w:t>
            </w:r>
            <w:proofErr w:type="spellEnd"/>
          </w:p>
          <w:p w14:paraId="5377D921" w14:textId="77777777" w:rsidR="00FF229A" w:rsidRPr="00CD31FF" w:rsidRDefault="00FF229A" w:rsidP="00E468F5">
            <w:pPr>
              <w:bidi/>
              <w:rPr>
                <w:b/>
                <w:bCs/>
              </w:rPr>
            </w:pPr>
            <w:r w:rsidRPr="00CD31FF">
              <w:rPr>
                <w:b/>
                <w:bCs/>
                <w:rtl/>
              </w:rPr>
              <w:t>الدرجة الكلية</w:t>
            </w:r>
          </w:p>
        </w:tc>
        <w:tc>
          <w:tcPr>
            <w:tcW w:w="1907" w:type="dxa"/>
            <w:shd w:val="clear" w:color="auto" w:fill="auto"/>
          </w:tcPr>
          <w:p w14:paraId="37D1B9B4" w14:textId="77777777" w:rsidR="00FF229A" w:rsidRPr="00CD31FF" w:rsidRDefault="00FF229A" w:rsidP="00E468F5">
            <w:pPr>
              <w:bidi/>
              <w:rPr>
                <w:b/>
                <w:bCs/>
                <w:rtl/>
              </w:rPr>
            </w:pPr>
            <w:proofErr w:type="spellStart"/>
            <w:r>
              <w:rPr>
                <w:b/>
                <w:bCs/>
                <w:rtl/>
              </w:rPr>
              <w:t>Average</w:t>
            </w:r>
            <w:proofErr w:type="spellEnd"/>
          </w:p>
          <w:p w14:paraId="03CE0BC1" w14:textId="77777777" w:rsidR="00FF229A" w:rsidRPr="00CD31FF" w:rsidRDefault="00FF229A" w:rsidP="00E468F5">
            <w:pPr>
              <w:bidi/>
              <w:rPr>
                <w:b/>
                <w:bCs/>
              </w:rPr>
            </w:pPr>
            <w:r w:rsidRPr="00CD31FF">
              <w:rPr>
                <w:b/>
                <w:bCs/>
                <w:rtl/>
              </w:rPr>
              <w:t>المعدّل</w:t>
            </w:r>
          </w:p>
        </w:tc>
      </w:tr>
      <w:tr w:rsidR="00FF229A" w:rsidRPr="00CD31FF" w14:paraId="435E7728" w14:textId="77777777" w:rsidTr="00E468F5">
        <w:tc>
          <w:tcPr>
            <w:tcW w:w="4261" w:type="dxa"/>
            <w:shd w:val="clear" w:color="auto" w:fill="auto"/>
          </w:tcPr>
          <w:p w14:paraId="789F030E" w14:textId="77777777" w:rsidR="00FF229A" w:rsidRPr="00CD31FF" w:rsidRDefault="00FF229A" w:rsidP="00E468F5">
            <w:pPr>
              <w:bidi/>
              <w:jc w:val="right"/>
              <w:rPr>
                <w:bCs/>
                <w:rtl/>
              </w:rPr>
            </w:pPr>
            <w:r w:rsidRPr="00CD31FF">
              <w:rPr>
                <w:bCs/>
              </w:rPr>
              <w:t>Lesson Planning and Materials:</w:t>
            </w:r>
          </w:p>
          <w:p w14:paraId="07453649" w14:textId="77777777" w:rsidR="00FF229A" w:rsidRPr="00CD31FF" w:rsidRDefault="00FF229A" w:rsidP="00E468F5">
            <w:pPr>
              <w:bidi/>
              <w:jc w:val="right"/>
              <w:rPr>
                <w:b/>
                <w:bCs/>
              </w:rPr>
            </w:pPr>
            <w:r w:rsidRPr="00CD31FF">
              <w:rPr>
                <w:bCs/>
                <w:rtl/>
              </w:rPr>
              <w:t>التخطيط للدرس والأدوات</w:t>
            </w:r>
          </w:p>
        </w:tc>
        <w:tc>
          <w:tcPr>
            <w:tcW w:w="2130" w:type="dxa"/>
            <w:shd w:val="clear" w:color="auto" w:fill="auto"/>
          </w:tcPr>
          <w:p w14:paraId="05404E4A" w14:textId="77777777" w:rsidR="00FF229A" w:rsidRPr="00CD31FF" w:rsidRDefault="00FF229A" w:rsidP="00E468F5">
            <w:pPr>
              <w:bidi/>
              <w:rPr>
                <w:b/>
                <w:bCs/>
              </w:rPr>
            </w:pPr>
          </w:p>
        </w:tc>
        <w:tc>
          <w:tcPr>
            <w:tcW w:w="1907" w:type="dxa"/>
            <w:shd w:val="clear" w:color="auto" w:fill="auto"/>
          </w:tcPr>
          <w:p w14:paraId="0F08101A" w14:textId="77777777" w:rsidR="00FF229A" w:rsidRPr="00CD31FF" w:rsidRDefault="00FF229A" w:rsidP="00E468F5">
            <w:pPr>
              <w:bidi/>
              <w:rPr>
                <w:b/>
                <w:bCs/>
              </w:rPr>
            </w:pPr>
          </w:p>
        </w:tc>
      </w:tr>
      <w:tr w:rsidR="00FF229A" w:rsidRPr="00CD31FF" w14:paraId="091E0FB7" w14:textId="77777777" w:rsidTr="00E468F5">
        <w:tc>
          <w:tcPr>
            <w:tcW w:w="4261" w:type="dxa"/>
            <w:shd w:val="clear" w:color="auto" w:fill="auto"/>
          </w:tcPr>
          <w:p w14:paraId="1A0E1ED6" w14:textId="77777777" w:rsidR="00FF229A" w:rsidRPr="00CD31FF" w:rsidRDefault="00FF229A" w:rsidP="00E468F5">
            <w:pPr>
              <w:bidi/>
              <w:jc w:val="right"/>
              <w:rPr>
                <w:bCs/>
                <w:rtl/>
              </w:rPr>
            </w:pPr>
            <w:r w:rsidRPr="00CD31FF">
              <w:rPr>
                <w:bCs/>
              </w:rPr>
              <w:t>Teaching and Classroom Management:</w:t>
            </w:r>
          </w:p>
          <w:p w14:paraId="2AC1C166" w14:textId="77777777" w:rsidR="00FF229A" w:rsidRPr="00CD31FF" w:rsidRDefault="00FF229A" w:rsidP="00E468F5">
            <w:pPr>
              <w:bidi/>
              <w:jc w:val="right"/>
              <w:rPr>
                <w:b/>
                <w:bCs/>
              </w:rPr>
            </w:pPr>
            <w:r w:rsidRPr="00CD31FF">
              <w:rPr>
                <w:bCs/>
                <w:rtl/>
              </w:rPr>
              <w:t>التدريس والادارة الصفّية</w:t>
            </w:r>
          </w:p>
        </w:tc>
        <w:tc>
          <w:tcPr>
            <w:tcW w:w="2130" w:type="dxa"/>
            <w:shd w:val="clear" w:color="auto" w:fill="auto"/>
          </w:tcPr>
          <w:p w14:paraId="66252EBC" w14:textId="77777777" w:rsidR="00FF229A" w:rsidRPr="00CD31FF" w:rsidRDefault="00FF229A" w:rsidP="00E468F5">
            <w:pPr>
              <w:bidi/>
              <w:rPr>
                <w:b/>
                <w:bCs/>
              </w:rPr>
            </w:pPr>
          </w:p>
        </w:tc>
        <w:tc>
          <w:tcPr>
            <w:tcW w:w="1907" w:type="dxa"/>
            <w:shd w:val="clear" w:color="auto" w:fill="auto"/>
          </w:tcPr>
          <w:p w14:paraId="3B7EC37B" w14:textId="77777777" w:rsidR="00FF229A" w:rsidRPr="00CD31FF" w:rsidRDefault="00FF229A" w:rsidP="00E468F5">
            <w:pPr>
              <w:bidi/>
              <w:rPr>
                <w:b/>
                <w:bCs/>
              </w:rPr>
            </w:pPr>
          </w:p>
        </w:tc>
      </w:tr>
      <w:tr w:rsidR="00FF229A" w:rsidRPr="00CD31FF" w14:paraId="343346AC" w14:textId="77777777" w:rsidTr="00E468F5">
        <w:tc>
          <w:tcPr>
            <w:tcW w:w="4261" w:type="dxa"/>
            <w:shd w:val="clear" w:color="auto" w:fill="auto"/>
          </w:tcPr>
          <w:p w14:paraId="614DA4A3" w14:textId="77777777" w:rsidR="00FF229A" w:rsidRPr="00CD31FF" w:rsidRDefault="00FF229A" w:rsidP="00E468F5">
            <w:pPr>
              <w:bidi/>
              <w:jc w:val="right"/>
              <w:rPr>
                <w:bCs/>
                <w:rtl/>
              </w:rPr>
            </w:pPr>
            <w:r w:rsidRPr="00CD31FF">
              <w:rPr>
                <w:bCs/>
              </w:rPr>
              <w:t>Learning Environment:</w:t>
            </w:r>
          </w:p>
          <w:p w14:paraId="7AB1F427" w14:textId="77777777" w:rsidR="00FF229A" w:rsidRPr="00CD31FF" w:rsidRDefault="00FF229A" w:rsidP="00E468F5">
            <w:pPr>
              <w:bidi/>
              <w:jc w:val="right"/>
              <w:rPr>
                <w:b/>
                <w:bCs/>
              </w:rPr>
            </w:pPr>
            <w:r w:rsidRPr="00CD31FF">
              <w:rPr>
                <w:bCs/>
                <w:rtl/>
              </w:rPr>
              <w:t>بيئة التعلم</w:t>
            </w:r>
          </w:p>
        </w:tc>
        <w:tc>
          <w:tcPr>
            <w:tcW w:w="2130" w:type="dxa"/>
            <w:shd w:val="clear" w:color="auto" w:fill="auto"/>
          </w:tcPr>
          <w:p w14:paraId="17F06E70" w14:textId="77777777" w:rsidR="00FF229A" w:rsidRPr="00CD31FF" w:rsidRDefault="00FF229A" w:rsidP="00E468F5">
            <w:pPr>
              <w:bidi/>
              <w:rPr>
                <w:b/>
                <w:bCs/>
              </w:rPr>
            </w:pPr>
          </w:p>
        </w:tc>
        <w:tc>
          <w:tcPr>
            <w:tcW w:w="1907" w:type="dxa"/>
            <w:shd w:val="clear" w:color="auto" w:fill="auto"/>
          </w:tcPr>
          <w:p w14:paraId="7DC9724F" w14:textId="77777777" w:rsidR="00FF229A" w:rsidRPr="00CD31FF" w:rsidRDefault="00FF229A" w:rsidP="00E468F5">
            <w:pPr>
              <w:bidi/>
              <w:rPr>
                <w:b/>
                <w:bCs/>
              </w:rPr>
            </w:pPr>
          </w:p>
        </w:tc>
      </w:tr>
      <w:tr w:rsidR="00FF229A" w:rsidRPr="00CD31FF" w14:paraId="5F3CCEA8" w14:textId="77777777" w:rsidTr="00E468F5">
        <w:tc>
          <w:tcPr>
            <w:tcW w:w="4261" w:type="dxa"/>
            <w:shd w:val="clear" w:color="auto" w:fill="auto"/>
          </w:tcPr>
          <w:p w14:paraId="2E2B05A2" w14:textId="77777777" w:rsidR="00FF229A" w:rsidRPr="00CD31FF" w:rsidRDefault="00FF229A" w:rsidP="00E468F5">
            <w:pPr>
              <w:bidi/>
              <w:jc w:val="right"/>
              <w:rPr>
                <w:bCs/>
                <w:rtl/>
              </w:rPr>
            </w:pPr>
            <w:r w:rsidRPr="00CD31FF">
              <w:rPr>
                <w:bCs/>
              </w:rPr>
              <w:t>Relevance and Extensions:</w:t>
            </w:r>
          </w:p>
          <w:p w14:paraId="4383E6D3" w14:textId="77777777" w:rsidR="00FF229A" w:rsidRPr="00CD31FF" w:rsidRDefault="00FF229A" w:rsidP="00E468F5">
            <w:pPr>
              <w:bidi/>
              <w:jc w:val="right"/>
              <w:rPr>
                <w:b/>
                <w:bCs/>
              </w:rPr>
            </w:pPr>
            <w:r w:rsidRPr="00CD31FF">
              <w:rPr>
                <w:bCs/>
                <w:rtl/>
              </w:rPr>
              <w:t xml:space="preserve">الترابط والتوسع في الخبرات </w:t>
            </w:r>
          </w:p>
        </w:tc>
        <w:tc>
          <w:tcPr>
            <w:tcW w:w="2130" w:type="dxa"/>
            <w:shd w:val="clear" w:color="auto" w:fill="auto"/>
          </w:tcPr>
          <w:p w14:paraId="363B17BA" w14:textId="77777777" w:rsidR="00FF229A" w:rsidRPr="00CD31FF" w:rsidRDefault="00FF229A" w:rsidP="00E468F5">
            <w:pPr>
              <w:bidi/>
              <w:rPr>
                <w:b/>
                <w:bCs/>
              </w:rPr>
            </w:pPr>
          </w:p>
        </w:tc>
        <w:tc>
          <w:tcPr>
            <w:tcW w:w="1907" w:type="dxa"/>
            <w:shd w:val="clear" w:color="auto" w:fill="auto"/>
          </w:tcPr>
          <w:p w14:paraId="140A03B4" w14:textId="77777777" w:rsidR="00FF229A" w:rsidRPr="00CD31FF" w:rsidRDefault="00FF229A" w:rsidP="00E468F5">
            <w:pPr>
              <w:bidi/>
              <w:rPr>
                <w:b/>
                <w:bCs/>
              </w:rPr>
            </w:pPr>
          </w:p>
        </w:tc>
      </w:tr>
      <w:tr w:rsidR="00FF229A" w:rsidRPr="00CD31FF" w14:paraId="60DDF40E" w14:textId="77777777" w:rsidTr="00E468F5">
        <w:tc>
          <w:tcPr>
            <w:tcW w:w="4261" w:type="dxa"/>
            <w:shd w:val="clear" w:color="auto" w:fill="auto"/>
          </w:tcPr>
          <w:p w14:paraId="3AD0DAB3" w14:textId="77777777" w:rsidR="00FF229A" w:rsidRPr="00CD31FF" w:rsidRDefault="00FF229A" w:rsidP="00E468F5">
            <w:pPr>
              <w:bidi/>
              <w:jc w:val="right"/>
              <w:rPr>
                <w:bCs/>
                <w:rtl/>
              </w:rPr>
            </w:pPr>
            <w:r w:rsidRPr="00CD31FF">
              <w:rPr>
                <w:bCs/>
              </w:rPr>
              <w:t>Information and Communication Technology:</w:t>
            </w:r>
          </w:p>
          <w:p w14:paraId="7962CC6E" w14:textId="77777777" w:rsidR="00FF229A" w:rsidRPr="00CD31FF" w:rsidRDefault="00FF229A" w:rsidP="00E468F5">
            <w:pPr>
              <w:bidi/>
              <w:jc w:val="right"/>
              <w:rPr>
                <w:b/>
                <w:bCs/>
              </w:rPr>
            </w:pPr>
            <w:r w:rsidRPr="00CD31FF">
              <w:rPr>
                <w:bCs/>
                <w:rtl/>
              </w:rPr>
              <w:t>تقنية المعلومات والاتصال</w:t>
            </w:r>
          </w:p>
        </w:tc>
        <w:tc>
          <w:tcPr>
            <w:tcW w:w="2130" w:type="dxa"/>
            <w:shd w:val="clear" w:color="auto" w:fill="auto"/>
          </w:tcPr>
          <w:p w14:paraId="5E499C22" w14:textId="77777777" w:rsidR="00FF229A" w:rsidRPr="00CD31FF" w:rsidRDefault="00FF229A" w:rsidP="00E468F5">
            <w:pPr>
              <w:bidi/>
              <w:rPr>
                <w:b/>
                <w:bCs/>
              </w:rPr>
            </w:pPr>
          </w:p>
        </w:tc>
        <w:tc>
          <w:tcPr>
            <w:tcW w:w="1907" w:type="dxa"/>
            <w:shd w:val="clear" w:color="auto" w:fill="auto"/>
          </w:tcPr>
          <w:p w14:paraId="48F7AE13" w14:textId="77777777" w:rsidR="00FF229A" w:rsidRPr="00CD31FF" w:rsidRDefault="00FF229A" w:rsidP="00E468F5">
            <w:pPr>
              <w:bidi/>
              <w:rPr>
                <w:b/>
                <w:bCs/>
              </w:rPr>
            </w:pPr>
          </w:p>
        </w:tc>
      </w:tr>
      <w:tr w:rsidR="00FF229A" w:rsidRPr="00CD31FF" w14:paraId="252D6BC7" w14:textId="77777777" w:rsidTr="00E468F5">
        <w:tc>
          <w:tcPr>
            <w:tcW w:w="4261" w:type="dxa"/>
            <w:shd w:val="clear" w:color="auto" w:fill="auto"/>
          </w:tcPr>
          <w:p w14:paraId="3DE89F2B" w14:textId="77777777" w:rsidR="00FF229A" w:rsidRPr="00CD31FF" w:rsidRDefault="00FF229A" w:rsidP="00E468F5">
            <w:pPr>
              <w:bidi/>
              <w:jc w:val="right"/>
              <w:rPr>
                <w:bCs/>
                <w:rtl/>
              </w:rPr>
            </w:pPr>
            <w:r w:rsidRPr="00CD31FF">
              <w:rPr>
                <w:bCs/>
              </w:rPr>
              <w:t>Assessment:</w:t>
            </w:r>
          </w:p>
          <w:p w14:paraId="202F058C" w14:textId="77777777" w:rsidR="00FF229A" w:rsidRPr="00CD31FF" w:rsidRDefault="00FF229A" w:rsidP="00E468F5">
            <w:pPr>
              <w:bidi/>
              <w:jc w:val="right"/>
              <w:rPr>
                <w:b/>
                <w:bCs/>
              </w:rPr>
            </w:pPr>
            <w:r w:rsidRPr="00CD31FF">
              <w:rPr>
                <w:bCs/>
                <w:rtl/>
              </w:rPr>
              <w:t>التقييم</w:t>
            </w:r>
          </w:p>
        </w:tc>
        <w:tc>
          <w:tcPr>
            <w:tcW w:w="2130" w:type="dxa"/>
            <w:shd w:val="clear" w:color="auto" w:fill="auto"/>
          </w:tcPr>
          <w:p w14:paraId="46F485EE" w14:textId="77777777" w:rsidR="00FF229A" w:rsidRPr="00CD31FF" w:rsidRDefault="00FF229A" w:rsidP="00E468F5">
            <w:pPr>
              <w:bidi/>
              <w:rPr>
                <w:b/>
                <w:bCs/>
              </w:rPr>
            </w:pPr>
          </w:p>
        </w:tc>
        <w:tc>
          <w:tcPr>
            <w:tcW w:w="1907" w:type="dxa"/>
            <w:shd w:val="clear" w:color="auto" w:fill="auto"/>
          </w:tcPr>
          <w:p w14:paraId="2DC2CC89" w14:textId="77777777" w:rsidR="00FF229A" w:rsidRPr="00CD31FF" w:rsidRDefault="00FF229A" w:rsidP="00E468F5">
            <w:pPr>
              <w:bidi/>
              <w:rPr>
                <w:b/>
                <w:bCs/>
              </w:rPr>
            </w:pPr>
          </w:p>
        </w:tc>
      </w:tr>
      <w:tr w:rsidR="00FF229A" w:rsidRPr="00CD31FF" w14:paraId="5DAD9AB1" w14:textId="77777777" w:rsidTr="00E468F5">
        <w:tc>
          <w:tcPr>
            <w:tcW w:w="4261" w:type="dxa"/>
            <w:shd w:val="clear" w:color="auto" w:fill="auto"/>
          </w:tcPr>
          <w:p w14:paraId="5A8C7A1F" w14:textId="77777777" w:rsidR="00FF229A" w:rsidRPr="00CD31FF" w:rsidRDefault="00FF229A" w:rsidP="00E468F5">
            <w:pPr>
              <w:bidi/>
              <w:jc w:val="right"/>
              <w:rPr>
                <w:bCs/>
                <w:rtl/>
              </w:rPr>
            </w:pPr>
            <w:r w:rsidRPr="00CD31FF">
              <w:rPr>
                <w:bCs/>
              </w:rPr>
              <w:t>Using Pedagogy to Improve Learning:</w:t>
            </w:r>
          </w:p>
          <w:p w14:paraId="5A35E661" w14:textId="77777777" w:rsidR="00FF229A" w:rsidRPr="00CD31FF" w:rsidRDefault="00FF229A" w:rsidP="00E468F5">
            <w:pPr>
              <w:bidi/>
              <w:jc w:val="right"/>
              <w:rPr>
                <w:b/>
                <w:bCs/>
              </w:rPr>
            </w:pPr>
            <w:r w:rsidRPr="00CD31FF">
              <w:rPr>
                <w:bCs/>
                <w:rtl/>
              </w:rPr>
              <w:t>استخدام التدريس لتحسين التعلم</w:t>
            </w:r>
          </w:p>
        </w:tc>
        <w:tc>
          <w:tcPr>
            <w:tcW w:w="2130" w:type="dxa"/>
            <w:shd w:val="clear" w:color="auto" w:fill="auto"/>
          </w:tcPr>
          <w:p w14:paraId="60D3FF63" w14:textId="77777777" w:rsidR="00FF229A" w:rsidRPr="00CD31FF" w:rsidRDefault="00FF229A" w:rsidP="00E468F5">
            <w:pPr>
              <w:bidi/>
              <w:rPr>
                <w:b/>
                <w:bCs/>
              </w:rPr>
            </w:pPr>
          </w:p>
        </w:tc>
        <w:tc>
          <w:tcPr>
            <w:tcW w:w="1907" w:type="dxa"/>
            <w:shd w:val="clear" w:color="auto" w:fill="auto"/>
          </w:tcPr>
          <w:p w14:paraId="3FF9653D" w14:textId="77777777" w:rsidR="00FF229A" w:rsidRPr="00CD31FF" w:rsidRDefault="00FF229A" w:rsidP="00E468F5">
            <w:pPr>
              <w:bidi/>
              <w:rPr>
                <w:b/>
                <w:bCs/>
              </w:rPr>
            </w:pPr>
          </w:p>
        </w:tc>
      </w:tr>
      <w:tr w:rsidR="00FF229A" w:rsidRPr="00CD31FF" w14:paraId="716D043A" w14:textId="77777777" w:rsidTr="00E468F5">
        <w:tc>
          <w:tcPr>
            <w:tcW w:w="4261" w:type="dxa"/>
            <w:shd w:val="clear" w:color="auto" w:fill="auto"/>
          </w:tcPr>
          <w:p w14:paraId="681467B8" w14:textId="77777777" w:rsidR="00FF229A" w:rsidRPr="00CD31FF" w:rsidRDefault="00FF229A" w:rsidP="00E468F5">
            <w:pPr>
              <w:bidi/>
              <w:jc w:val="right"/>
              <w:rPr>
                <w:bCs/>
                <w:rtl/>
              </w:rPr>
            </w:pPr>
            <w:r w:rsidRPr="00CD31FF">
              <w:rPr>
                <w:bCs/>
              </w:rPr>
              <w:t>Subject Area Knowledge:</w:t>
            </w:r>
          </w:p>
          <w:p w14:paraId="71DBDB80" w14:textId="77777777" w:rsidR="00FF229A" w:rsidRPr="00CD31FF" w:rsidRDefault="00FF229A" w:rsidP="00E468F5">
            <w:pPr>
              <w:bidi/>
              <w:jc w:val="right"/>
              <w:rPr>
                <w:b/>
                <w:bCs/>
              </w:rPr>
            </w:pPr>
            <w:r w:rsidRPr="00CD31FF">
              <w:rPr>
                <w:bCs/>
                <w:rtl/>
              </w:rPr>
              <w:t>المعرفة بالمادة الدراسية</w:t>
            </w:r>
          </w:p>
        </w:tc>
        <w:tc>
          <w:tcPr>
            <w:tcW w:w="2130" w:type="dxa"/>
            <w:shd w:val="clear" w:color="auto" w:fill="auto"/>
          </w:tcPr>
          <w:p w14:paraId="1A80BFA7" w14:textId="77777777" w:rsidR="00FF229A" w:rsidRPr="00CD31FF" w:rsidRDefault="00FF229A" w:rsidP="00E468F5">
            <w:pPr>
              <w:bidi/>
              <w:rPr>
                <w:b/>
                <w:bCs/>
              </w:rPr>
            </w:pPr>
          </w:p>
        </w:tc>
        <w:tc>
          <w:tcPr>
            <w:tcW w:w="1907" w:type="dxa"/>
            <w:shd w:val="clear" w:color="auto" w:fill="auto"/>
          </w:tcPr>
          <w:p w14:paraId="584530C6" w14:textId="77777777" w:rsidR="00FF229A" w:rsidRPr="00CD31FF" w:rsidRDefault="00FF229A" w:rsidP="00E468F5">
            <w:pPr>
              <w:bidi/>
              <w:rPr>
                <w:b/>
                <w:bCs/>
              </w:rPr>
            </w:pPr>
          </w:p>
        </w:tc>
      </w:tr>
    </w:tbl>
    <w:p w14:paraId="7E481F46" w14:textId="77777777" w:rsidR="00FF229A" w:rsidRPr="00CD31FF" w:rsidRDefault="00FF229A" w:rsidP="00FF229A">
      <w:pPr>
        <w:rPr>
          <w:b/>
          <w:bCs/>
        </w:rPr>
      </w:pPr>
    </w:p>
    <w:p w14:paraId="2FE4CA86" w14:textId="77777777" w:rsidR="00FF229A" w:rsidRPr="00CD31FF" w:rsidRDefault="00FF229A" w:rsidP="00FF229A">
      <w:pPr>
        <w:rPr>
          <w:b/>
          <w:bCs/>
        </w:rPr>
      </w:pPr>
    </w:p>
    <w:p w14:paraId="773A4786" w14:textId="77777777" w:rsidR="00FF229A" w:rsidRPr="00CD31FF" w:rsidRDefault="00FF229A" w:rsidP="00FF229A">
      <w:pPr>
        <w:rPr>
          <w:b/>
          <w:bCs/>
        </w:rPr>
      </w:pPr>
      <w:r w:rsidRPr="00CD31FF">
        <w:rPr>
          <w:b/>
          <w:bCs/>
        </w:rPr>
        <w:t>Observer Comments (</w:t>
      </w:r>
      <w:r w:rsidRPr="00CD31FF">
        <w:rPr>
          <w:b/>
          <w:bCs/>
          <w:rtl/>
        </w:rPr>
        <w:t>تعليقات الملاحظ</w:t>
      </w:r>
      <w:r w:rsidRPr="00CD31FF">
        <w:rPr>
          <w:b/>
          <w:bCs/>
        </w:rPr>
        <w:t>):</w:t>
      </w:r>
      <w:r w:rsidRPr="00CD31FF">
        <w:rPr>
          <w:b/>
          <w:bCs/>
          <w:rtl/>
        </w:rPr>
        <w:t xml:space="preserve">                                                                                                   </w:t>
      </w:r>
    </w:p>
    <w:p w14:paraId="11D6DF83" w14:textId="77777777" w:rsidR="00FF229A" w:rsidRPr="00CD31FF" w:rsidRDefault="00FF229A" w:rsidP="00FF229A">
      <w:pPr>
        <w:ind w:firstLine="360"/>
        <w:rPr>
          <w:b/>
          <w:bCs/>
          <w:rtl/>
        </w:rPr>
      </w:pPr>
    </w:p>
    <w:p w14:paraId="7B495391" w14:textId="77777777" w:rsidR="00FF229A" w:rsidRPr="00CD31FF" w:rsidRDefault="00FF229A" w:rsidP="00FF229A">
      <w:pPr>
        <w:ind w:firstLine="360"/>
        <w:rPr>
          <w:rtl/>
        </w:rPr>
      </w:pPr>
      <w:r w:rsidRPr="00CD31FF">
        <w:t>Strengths (</w:t>
      </w:r>
      <w:r w:rsidRPr="00CD31FF">
        <w:rPr>
          <w:rtl/>
        </w:rPr>
        <w:t>نقاط القوة</w:t>
      </w:r>
      <w:r w:rsidRPr="00CD31FF">
        <w:t>):</w:t>
      </w:r>
      <w:r w:rsidRPr="00CD31FF">
        <w:rPr>
          <w:rtl/>
        </w:rPr>
        <w:t xml:space="preserve">                                                                                                                                  </w:t>
      </w:r>
    </w:p>
    <w:p w14:paraId="4717DD9B" w14:textId="77777777" w:rsidR="00FF229A" w:rsidRPr="00CD31FF" w:rsidRDefault="00FF229A" w:rsidP="00FF229A">
      <w:pPr>
        <w:rPr>
          <w:rtl/>
        </w:rPr>
      </w:pPr>
    </w:p>
    <w:p w14:paraId="799D6DEE" w14:textId="77777777" w:rsidR="00FF229A" w:rsidRPr="00CD31FF" w:rsidRDefault="00FF229A" w:rsidP="00FF229A">
      <w:pPr>
        <w:ind w:firstLine="360"/>
      </w:pPr>
      <w:r w:rsidRPr="00CD31FF">
        <w:t>Areas for improvement (</w:t>
      </w:r>
      <w:r w:rsidRPr="00CD31FF">
        <w:rPr>
          <w:rtl/>
        </w:rPr>
        <w:t>مجالات التحسين</w:t>
      </w:r>
      <w:r w:rsidRPr="00CD31FF">
        <w:t>):</w:t>
      </w:r>
      <w:r w:rsidRPr="00CD31FF">
        <w:rPr>
          <w:rtl/>
        </w:rPr>
        <w:t xml:space="preserve">                                                                       </w:t>
      </w:r>
    </w:p>
    <w:p w14:paraId="278F2F82" w14:textId="77777777" w:rsidR="00FF229A" w:rsidRPr="00CD31FF" w:rsidRDefault="00FF229A" w:rsidP="00FF229A"/>
    <w:p w14:paraId="6FB4879A" w14:textId="77777777" w:rsidR="00B019D1" w:rsidRDefault="00FF229A" w:rsidP="00FF229A">
      <w:pPr>
        <w:ind w:firstLine="360"/>
        <w:rPr>
          <w:rtl/>
        </w:rPr>
      </w:pPr>
      <w:r w:rsidRPr="00CD31FF">
        <w:t>Summary (</w:t>
      </w:r>
      <w:r w:rsidRPr="00CD31FF">
        <w:rPr>
          <w:rtl/>
        </w:rPr>
        <w:t>الخلاصة</w:t>
      </w:r>
      <w:r w:rsidRPr="00CD31FF">
        <w:t>):</w:t>
      </w:r>
      <w:r w:rsidRPr="00CD31FF">
        <w:rPr>
          <w:rtl/>
        </w:rPr>
        <w:t xml:space="preserve">                                                                                                                   </w:t>
      </w:r>
    </w:p>
    <w:p w14:paraId="3B1E655E" w14:textId="7BC310D5" w:rsidR="00FF229A" w:rsidRPr="00CD31FF" w:rsidRDefault="00FF229A" w:rsidP="00FF229A">
      <w:pPr>
        <w:ind w:firstLine="360"/>
      </w:pPr>
      <w:r w:rsidRPr="00CD31FF">
        <w:rPr>
          <w:rtl/>
        </w:rPr>
        <w:t xml:space="preserve">     </w:t>
      </w:r>
    </w:p>
    <w:p w14:paraId="1823AA82" w14:textId="77777777" w:rsidR="00FF229A" w:rsidRPr="00CD31FF" w:rsidRDefault="00FF229A" w:rsidP="00FF229A">
      <w:pPr>
        <w:tabs>
          <w:tab w:val="left" w:pos="1800"/>
          <w:tab w:val="left" w:pos="5040"/>
        </w:tabs>
        <w:jc w:val="center"/>
        <w:rPr>
          <w:sz w:val="28"/>
          <w:szCs w:val="28"/>
        </w:rPr>
      </w:pPr>
      <w:r w:rsidRPr="00CD31FF">
        <w:rPr>
          <w:b/>
          <w:bCs/>
          <w:sz w:val="28"/>
          <w:szCs w:val="28"/>
        </w:rPr>
        <w:lastRenderedPageBreak/>
        <w:t xml:space="preserve">Part II: </w:t>
      </w:r>
      <w:r w:rsidRPr="00CD31FF">
        <w:rPr>
          <w:sz w:val="28"/>
          <w:szCs w:val="28"/>
        </w:rPr>
        <w:t>Professional Evaluation</w:t>
      </w:r>
      <w:r w:rsidRPr="00CD31FF">
        <w:rPr>
          <w:sz w:val="28"/>
          <w:szCs w:val="28"/>
          <w:rtl/>
        </w:rPr>
        <w:t xml:space="preserve"> </w:t>
      </w:r>
      <w:r w:rsidRPr="00CD31FF">
        <w:rPr>
          <w:sz w:val="28"/>
          <w:szCs w:val="28"/>
        </w:rPr>
        <w:t xml:space="preserve"> (</w:t>
      </w:r>
      <w:r w:rsidRPr="00CD31FF">
        <w:rPr>
          <w:sz w:val="28"/>
          <w:szCs w:val="28"/>
          <w:rtl/>
        </w:rPr>
        <w:t>التقييم المهني -الاحترافي</w:t>
      </w:r>
      <w:r w:rsidRPr="00CD31FF">
        <w:rPr>
          <w:sz w:val="28"/>
          <w:szCs w:val="28"/>
        </w:rPr>
        <w:t>)</w:t>
      </w:r>
    </w:p>
    <w:tbl>
      <w:tblPr>
        <w:tblW w:w="4874"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5396"/>
        <w:gridCol w:w="406"/>
        <w:gridCol w:w="406"/>
        <w:gridCol w:w="412"/>
        <w:gridCol w:w="406"/>
        <w:gridCol w:w="101"/>
        <w:gridCol w:w="2222"/>
        <w:gridCol w:w="9"/>
      </w:tblGrid>
      <w:tr w:rsidR="00FF229A" w:rsidRPr="00CD31FF" w14:paraId="5A5A44A2" w14:textId="77777777" w:rsidTr="00E468F5">
        <w:trPr>
          <w:gridAfter w:val="1"/>
          <w:wAfter w:w="5" w:type="pct"/>
        </w:trPr>
        <w:tc>
          <w:tcPr>
            <w:tcW w:w="4995" w:type="pct"/>
            <w:gridSpan w:val="7"/>
            <w:shd w:val="clear" w:color="auto" w:fill="A6A6A6"/>
          </w:tcPr>
          <w:p w14:paraId="2B50EB29" w14:textId="77777777" w:rsidR="00FF229A" w:rsidRPr="00CD31FF" w:rsidRDefault="00FF229A" w:rsidP="00E468F5">
            <w:pPr>
              <w:rPr>
                <w:bCs/>
                <w:sz w:val="21"/>
                <w:szCs w:val="21"/>
              </w:rPr>
            </w:pPr>
            <w:r w:rsidRPr="00CD31FF">
              <w:rPr>
                <w:b/>
                <w:bCs/>
                <w:sz w:val="21"/>
                <w:szCs w:val="21"/>
              </w:rPr>
              <w:t>National Professional Standards: 10-12</w:t>
            </w:r>
            <w:r w:rsidRPr="00CD31FF">
              <w:rPr>
                <w:bCs/>
                <w:sz w:val="21"/>
                <w:szCs w:val="21"/>
              </w:rPr>
              <w:t xml:space="preserve">                                                                                                                               </w:t>
            </w:r>
            <w:r w:rsidRPr="00CD31FF">
              <w:rPr>
                <w:bCs/>
              </w:rPr>
              <w:t xml:space="preserve"> </w:t>
            </w:r>
            <w:r w:rsidRPr="00CD31FF">
              <w:rPr>
                <w:b/>
              </w:rPr>
              <w:t>12-10 :</w:t>
            </w:r>
            <w:r w:rsidRPr="00CD31FF">
              <w:rPr>
                <w:bCs/>
                <w:rtl/>
              </w:rPr>
              <w:t>المعايير المهنية الوطنية</w:t>
            </w:r>
          </w:p>
        </w:tc>
      </w:tr>
      <w:tr w:rsidR="00FF229A" w:rsidRPr="00CD31FF" w14:paraId="4B1B601C" w14:textId="77777777" w:rsidTr="00E468F5">
        <w:trPr>
          <w:gridAfter w:val="1"/>
          <w:wAfter w:w="5" w:type="pct"/>
        </w:trPr>
        <w:tc>
          <w:tcPr>
            <w:tcW w:w="4995" w:type="pct"/>
            <w:gridSpan w:val="7"/>
            <w:shd w:val="clear" w:color="auto" w:fill="D9D9D9"/>
          </w:tcPr>
          <w:p w14:paraId="5407D24B" w14:textId="77777777" w:rsidR="00FF229A" w:rsidRPr="00CD31FF" w:rsidRDefault="00FF229A" w:rsidP="00E468F5">
            <w:pPr>
              <w:tabs>
                <w:tab w:val="right" w:pos="9000"/>
              </w:tabs>
              <w:jc w:val="both"/>
              <w:rPr>
                <w:bCs/>
                <w:sz w:val="21"/>
                <w:szCs w:val="21"/>
              </w:rPr>
            </w:pPr>
            <w:r w:rsidRPr="00CD31FF">
              <w:rPr>
                <w:bCs/>
                <w:sz w:val="21"/>
                <w:szCs w:val="21"/>
              </w:rPr>
              <w:t xml:space="preserve">PROFESSIONAL TEAMS            </w:t>
            </w:r>
            <w:r w:rsidRPr="00CD31FF">
              <w:rPr>
                <w:bCs/>
                <w:rtl/>
              </w:rPr>
              <w:t>الفِرَق المهنية</w:t>
            </w:r>
          </w:p>
        </w:tc>
      </w:tr>
      <w:tr w:rsidR="00FF229A" w:rsidRPr="00CD31FF" w14:paraId="48D7A492" w14:textId="77777777" w:rsidTr="00E468F5">
        <w:trPr>
          <w:gridAfter w:val="1"/>
          <w:wAfter w:w="5" w:type="pct"/>
        </w:trPr>
        <w:tc>
          <w:tcPr>
            <w:tcW w:w="4995" w:type="pct"/>
            <w:gridSpan w:val="7"/>
            <w:shd w:val="clear" w:color="auto" w:fill="D9D9D9"/>
          </w:tcPr>
          <w:p w14:paraId="0569BF2F" w14:textId="77777777" w:rsidR="00B019D1" w:rsidRDefault="00FF229A" w:rsidP="00E468F5">
            <w:pPr>
              <w:ind w:left="360" w:hanging="360"/>
              <w:rPr>
                <w:bCs/>
                <w:sz w:val="21"/>
                <w:szCs w:val="21"/>
                <w:rtl/>
              </w:rPr>
            </w:pPr>
            <w:r w:rsidRPr="00CD31FF">
              <w:rPr>
                <w:bCs/>
                <w:sz w:val="21"/>
                <w:szCs w:val="21"/>
              </w:rPr>
              <w:t>10.</w:t>
            </w:r>
            <w:r w:rsidRPr="00CD31FF">
              <w:rPr>
                <w:bCs/>
                <w:sz w:val="21"/>
                <w:szCs w:val="21"/>
              </w:rPr>
              <w:tab/>
            </w:r>
            <w:r w:rsidRPr="00CD31FF">
              <w:rPr>
                <w:sz w:val="21"/>
                <w:szCs w:val="21"/>
              </w:rPr>
              <w:t>Intern w</w:t>
            </w:r>
            <w:r w:rsidRPr="00CD31FF">
              <w:rPr>
                <w:bCs/>
                <w:sz w:val="21"/>
                <w:szCs w:val="21"/>
              </w:rPr>
              <w:t xml:space="preserve">orks as a member of professional teams       </w:t>
            </w:r>
          </w:p>
          <w:p w14:paraId="7442FC58" w14:textId="44D80EAB" w:rsidR="00FF229A" w:rsidRPr="00CD31FF" w:rsidRDefault="00FF229A" w:rsidP="00E468F5">
            <w:pPr>
              <w:ind w:left="360" w:hanging="360"/>
              <w:rPr>
                <w:b/>
                <w:sz w:val="21"/>
                <w:szCs w:val="21"/>
              </w:rPr>
            </w:pPr>
            <w:r w:rsidRPr="00CD31FF">
              <w:rPr>
                <w:bCs/>
                <w:sz w:val="21"/>
                <w:szCs w:val="21"/>
              </w:rPr>
              <w:t xml:space="preserve">                                                                                             </w:t>
            </w:r>
            <w:r w:rsidRPr="00CD31FF">
              <w:rPr>
                <w:bCs/>
                <w:sz w:val="21"/>
                <w:szCs w:val="21"/>
                <w:rtl/>
              </w:rPr>
              <w:t xml:space="preserve"> </w:t>
            </w:r>
            <w:r w:rsidRPr="00CD31FF">
              <w:rPr>
                <w:b/>
                <w:sz w:val="21"/>
                <w:szCs w:val="21"/>
                <w:rtl/>
              </w:rPr>
              <w:t xml:space="preserve"> </w:t>
            </w:r>
            <w:r w:rsidRPr="00CD31FF">
              <w:rPr>
                <w:b/>
                <w:rtl/>
              </w:rPr>
              <w:t>10. يعمل المتدرب كعضوٍ في الفِرَق المهنية.</w:t>
            </w:r>
            <w:r w:rsidRPr="00CD31FF">
              <w:rPr>
                <w:bCs/>
                <w:rtl/>
              </w:rPr>
              <w:t xml:space="preserve"> </w:t>
            </w:r>
          </w:p>
        </w:tc>
      </w:tr>
      <w:tr w:rsidR="00FF229A" w:rsidRPr="00CD31FF" w14:paraId="5D537BDC" w14:textId="77777777" w:rsidTr="00E468F5">
        <w:trPr>
          <w:gridAfter w:val="1"/>
          <w:wAfter w:w="5" w:type="pct"/>
        </w:trPr>
        <w:tc>
          <w:tcPr>
            <w:tcW w:w="4995" w:type="pct"/>
            <w:gridSpan w:val="7"/>
            <w:vAlign w:val="center"/>
          </w:tcPr>
          <w:p w14:paraId="13D13E66" w14:textId="77777777" w:rsidR="00FF229A" w:rsidRPr="00CD31FF" w:rsidRDefault="00FF229A" w:rsidP="00E468F5">
            <w:pPr>
              <w:tabs>
                <w:tab w:val="left" w:pos="2040"/>
              </w:tabs>
              <w:jc w:val="right"/>
              <w:rPr>
                <w:bCs/>
                <w:sz w:val="21"/>
                <w:szCs w:val="21"/>
              </w:rPr>
            </w:pPr>
            <w:r w:rsidRPr="00CD31FF">
              <w:rPr>
                <w:bCs/>
                <w:sz w:val="21"/>
                <w:szCs w:val="21"/>
              </w:rPr>
              <w:t xml:space="preserve">Evidence </w:t>
            </w:r>
            <w:r w:rsidRPr="00CD31FF">
              <w:rPr>
                <w:b/>
                <w:rtl/>
              </w:rPr>
              <w:t>الدّليل</w:t>
            </w:r>
          </w:p>
        </w:tc>
      </w:tr>
      <w:tr w:rsidR="00FF229A" w:rsidRPr="00CD31FF" w14:paraId="59DC633F" w14:textId="77777777" w:rsidTr="00E468F5">
        <w:trPr>
          <w:gridAfter w:val="1"/>
          <w:wAfter w:w="5" w:type="pct"/>
        </w:trPr>
        <w:tc>
          <w:tcPr>
            <w:tcW w:w="2883" w:type="pct"/>
            <w:vAlign w:val="center"/>
          </w:tcPr>
          <w:p w14:paraId="66C39896" w14:textId="77777777" w:rsidR="00FF229A" w:rsidRPr="00CD31FF" w:rsidRDefault="00FF229A" w:rsidP="00E468F5">
            <w:pPr>
              <w:tabs>
                <w:tab w:val="right" w:pos="6030"/>
              </w:tabs>
              <w:ind w:left="720" w:hanging="540"/>
              <w:rPr>
                <w:sz w:val="21"/>
                <w:szCs w:val="21"/>
              </w:rPr>
            </w:pPr>
            <w:r w:rsidRPr="00CD31FF">
              <w:rPr>
                <w:sz w:val="21"/>
                <w:szCs w:val="21"/>
              </w:rPr>
              <w:t>10.1</w:t>
            </w:r>
            <w:r w:rsidRPr="00CD31FF">
              <w:rPr>
                <w:sz w:val="21"/>
                <w:szCs w:val="21"/>
              </w:rPr>
              <w:tab/>
              <w:t>Meets personal work-related goals and priorities.</w:t>
            </w:r>
          </w:p>
          <w:p w14:paraId="78C1A162" w14:textId="77777777" w:rsidR="00FF229A" w:rsidRPr="00CD31FF" w:rsidRDefault="00FF229A" w:rsidP="00E468F5">
            <w:pPr>
              <w:tabs>
                <w:tab w:val="right" w:pos="7560"/>
              </w:tabs>
              <w:bidi/>
              <w:ind w:left="720" w:hanging="540"/>
              <w:jc w:val="both"/>
            </w:pPr>
            <w:r w:rsidRPr="00CD31FF">
              <w:rPr>
                <w:sz w:val="21"/>
                <w:szCs w:val="21"/>
                <w:rtl/>
              </w:rPr>
              <w:tab/>
            </w:r>
            <w:r w:rsidRPr="00CD31FF">
              <w:rPr>
                <w:rtl/>
              </w:rPr>
              <w:t xml:space="preserve">  يحقق الأهداف والأولويات الشخصية المرتبطة بالعمل.</w:t>
            </w:r>
            <w:r w:rsidRPr="00CD31FF">
              <w:rPr>
                <w:b/>
                <w:rtl/>
              </w:rPr>
              <w:t xml:space="preserve">                   </w:t>
            </w:r>
          </w:p>
        </w:tc>
        <w:tc>
          <w:tcPr>
            <w:tcW w:w="217" w:type="pct"/>
            <w:vAlign w:val="center"/>
          </w:tcPr>
          <w:p w14:paraId="37592636" w14:textId="77777777" w:rsidR="00FF229A" w:rsidRPr="00CD31FF" w:rsidRDefault="00FF229A" w:rsidP="00E468F5">
            <w:pPr>
              <w:tabs>
                <w:tab w:val="left" w:pos="2040"/>
              </w:tabs>
              <w:jc w:val="center"/>
            </w:pPr>
            <w:r w:rsidRPr="00CD31FF">
              <w:t>1</w:t>
            </w:r>
          </w:p>
        </w:tc>
        <w:tc>
          <w:tcPr>
            <w:tcW w:w="217" w:type="pct"/>
            <w:vAlign w:val="center"/>
          </w:tcPr>
          <w:p w14:paraId="721BB7F6" w14:textId="77777777" w:rsidR="00FF229A" w:rsidRPr="00CD31FF" w:rsidRDefault="00FF229A" w:rsidP="00E468F5">
            <w:pPr>
              <w:tabs>
                <w:tab w:val="left" w:pos="2040"/>
              </w:tabs>
              <w:jc w:val="center"/>
            </w:pPr>
            <w:r w:rsidRPr="00CD31FF">
              <w:t>2</w:t>
            </w:r>
          </w:p>
        </w:tc>
        <w:tc>
          <w:tcPr>
            <w:tcW w:w="220" w:type="pct"/>
            <w:vAlign w:val="center"/>
          </w:tcPr>
          <w:p w14:paraId="2C6D4A1C" w14:textId="77777777" w:rsidR="00FF229A" w:rsidRPr="00CD31FF" w:rsidRDefault="00FF229A" w:rsidP="00E468F5">
            <w:pPr>
              <w:tabs>
                <w:tab w:val="left" w:pos="2040"/>
              </w:tabs>
              <w:jc w:val="center"/>
            </w:pPr>
            <w:r w:rsidRPr="00CD31FF">
              <w:t>3</w:t>
            </w:r>
          </w:p>
        </w:tc>
        <w:tc>
          <w:tcPr>
            <w:tcW w:w="271" w:type="pct"/>
            <w:gridSpan w:val="2"/>
            <w:vAlign w:val="center"/>
          </w:tcPr>
          <w:p w14:paraId="77C0E3D1" w14:textId="77777777" w:rsidR="00FF229A" w:rsidRPr="00CD31FF" w:rsidRDefault="00FF229A" w:rsidP="00E468F5">
            <w:pPr>
              <w:tabs>
                <w:tab w:val="left" w:pos="2040"/>
              </w:tabs>
              <w:jc w:val="center"/>
            </w:pPr>
            <w:r w:rsidRPr="00CD31FF">
              <w:t>4</w:t>
            </w:r>
          </w:p>
        </w:tc>
        <w:tc>
          <w:tcPr>
            <w:tcW w:w="1187" w:type="pct"/>
            <w:vAlign w:val="center"/>
          </w:tcPr>
          <w:p w14:paraId="3DF0CC5A" w14:textId="77777777" w:rsidR="00FF229A" w:rsidRPr="00CD31FF" w:rsidRDefault="00FF229A" w:rsidP="00E468F5">
            <w:pPr>
              <w:tabs>
                <w:tab w:val="left" w:pos="2040"/>
              </w:tabs>
              <w:jc w:val="center"/>
              <w:rPr>
                <w:sz w:val="21"/>
                <w:szCs w:val="21"/>
              </w:rPr>
            </w:pPr>
          </w:p>
        </w:tc>
      </w:tr>
      <w:tr w:rsidR="00FF229A" w:rsidRPr="00CD31FF" w14:paraId="77C3852A" w14:textId="77777777" w:rsidTr="00E468F5">
        <w:trPr>
          <w:gridAfter w:val="1"/>
          <w:wAfter w:w="5" w:type="pct"/>
        </w:trPr>
        <w:tc>
          <w:tcPr>
            <w:tcW w:w="2883" w:type="pct"/>
            <w:vAlign w:val="center"/>
          </w:tcPr>
          <w:p w14:paraId="76D85DD2" w14:textId="77777777" w:rsidR="00FF229A" w:rsidRPr="00CD31FF" w:rsidRDefault="00FF229A" w:rsidP="00E468F5">
            <w:pPr>
              <w:tabs>
                <w:tab w:val="right" w:pos="7544"/>
              </w:tabs>
              <w:ind w:left="720" w:hanging="540"/>
              <w:rPr>
                <w:sz w:val="21"/>
                <w:szCs w:val="21"/>
                <w:rtl/>
              </w:rPr>
            </w:pPr>
            <w:r w:rsidRPr="00CD31FF">
              <w:rPr>
                <w:sz w:val="21"/>
                <w:szCs w:val="21"/>
              </w:rPr>
              <w:t>10.2</w:t>
            </w:r>
            <w:r w:rsidRPr="00CD31FF">
              <w:rPr>
                <w:sz w:val="21"/>
                <w:szCs w:val="21"/>
              </w:rPr>
              <w:tab/>
              <w:t>Contributes to professional teams.</w:t>
            </w:r>
          </w:p>
          <w:p w14:paraId="65943DBE" w14:textId="77777777" w:rsidR="00FF229A" w:rsidRPr="00CD31FF" w:rsidRDefault="00FF229A" w:rsidP="00E468F5">
            <w:pPr>
              <w:tabs>
                <w:tab w:val="right" w:pos="7544"/>
              </w:tabs>
              <w:ind w:left="720" w:hanging="540"/>
              <w:jc w:val="both"/>
            </w:pPr>
            <w:r w:rsidRPr="00CD31FF">
              <w:rPr>
                <w:sz w:val="21"/>
                <w:szCs w:val="21"/>
              </w:rPr>
              <w:t xml:space="preserve"> </w:t>
            </w:r>
            <w:r w:rsidRPr="00CD31FF">
              <w:rPr>
                <w:sz w:val="21"/>
                <w:szCs w:val="21"/>
              </w:rPr>
              <w:tab/>
              <w:t xml:space="preserve">            </w:t>
            </w:r>
            <w:r w:rsidRPr="00CD31FF">
              <w:rPr>
                <w:rtl/>
              </w:rPr>
              <w:t>يساهم في الفرق المهنية.</w:t>
            </w:r>
          </w:p>
        </w:tc>
        <w:tc>
          <w:tcPr>
            <w:tcW w:w="217" w:type="pct"/>
            <w:vAlign w:val="center"/>
          </w:tcPr>
          <w:p w14:paraId="031196FE" w14:textId="77777777" w:rsidR="00FF229A" w:rsidRPr="00CD31FF" w:rsidRDefault="00FF229A" w:rsidP="00E468F5">
            <w:pPr>
              <w:tabs>
                <w:tab w:val="left" w:pos="2040"/>
              </w:tabs>
              <w:jc w:val="center"/>
            </w:pPr>
            <w:r w:rsidRPr="00CD31FF">
              <w:t>1</w:t>
            </w:r>
          </w:p>
        </w:tc>
        <w:tc>
          <w:tcPr>
            <w:tcW w:w="217" w:type="pct"/>
            <w:vAlign w:val="center"/>
          </w:tcPr>
          <w:p w14:paraId="54DA3024" w14:textId="77777777" w:rsidR="00FF229A" w:rsidRPr="00CD31FF" w:rsidRDefault="00FF229A" w:rsidP="00E468F5">
            <w:pPr>
              <w:tabs>
                <w:tab w:val="left" w:pos="2040"/>
              </w:tabs>
              <w:jc w:val="center"/>
            </w:pPr>
            <w:r w:rsidRPr="00CD31FF">
              <w:t>2</w:t>
            </w:r>
          </w:p>
        </w:tc>
        <w:tc>
          <w:tcPr>
            <w:tcW w:w="220" w:type="pct"/>
            <w:vAlign w:val="center"/>
          </w:tcPr>
          <w:p w14:paraId="5175B2D1" w14:textId="77777777" w:rsidR="00FF229A" w:rsidRPr="00CD31FF" w:rsidRDefault="00FF229A" w:rsidP="00E468F5">
            <w:pPr>
              <w:tabs>
                <w:tab w:val="left" w:pos="2040"/>
              </w:tabs>
              <w:jc w:val="center"/>
            </w:pPr>
            <w:r w:rsidRPr="00CD31FF">
              <w:t>3</w:t>
            </w:r>
          </w:p>
        </w:tc>
        <w:tc>
          <w:tcPr>
            <w:tcW w:w="271" w:type="pct"/>
            <w:gridSpan w:val="2"/>
            <w:vAlign w:val="center"/>
          </w:tcPr>
          <w:p w14:paraId="2B59CF53" w14:textId="77777777" w:rsidR="00FF229A" w:rsidRPr="00CD31FF" w:rsidRDefault="00FF229A" w:rsidP="00E468F5">
            <w:pPr>
              <w:tabs>
                <w:tab w:val="left" w:pos="2040"/>
              </w:tabs>
              <w:jc w:val="center"/>
            </w:pPr>
            <w:r w:rsidRPr="00CD31FF">
              <w:t>4</w:t>
            </w:r>
          </w:p>
        </w:tc>
        <w:tc>
          <w:tcPr>
            <w:tcW w:w="1187" w:type="pct"/>
            <w:vAlign w:val="center"/>
          </w:tcPr>
          <w:p w14:paraId="2F735D00" w14:textId="77777777" w:rsidR="00FF229A" w:rsidRPr="00CD31FF" w:rsidRDefault="00FF229A" w:rsidP="00E468F5">
            <w:pPr>
              <w:tabs>
                <w:tab w:val="left" w:pos="2040"/>
              </w:tabs>
              <w:rPr>
                <w:sz w:val="21"/>
                <w:szCs w:val="21"/>
              </w:rPr>
            </w:pPr>
          </w:p>
        </w:tc>
      </w:tr>
      <w:tr w:rsidR="00FF229A" w:rsidRPr="00CD31FF" w14:paraId="3DAE9E02" w14:textId="77777777" w:rsidTr="00E468F5">
        <w:trPr>
          <w:gridAfter w:val="1"/>
          <w:wAfter w:w="5" w:type="pct"/>
        </w:trPr>
        <w:tc>
          <w:tcPr>
            <w:tcW w:w="2883" w:type="pct"/>
            <w:vAlign w:val="center"/>
          </w:tcPr>
          <w:p w14:paraId="22D896FE" w14:textId="77777777" w:rsidR="00FF229A" w:rsidRPr="00CD31FF" w:rsidRDefault="00FF229A" w:rsidP="00FF229A">
            <w:pPr>
              <w:numPr>
                <w:ilvl w:val="1"/>
                <w:numId w:val="54"/>
              </w:numPr>
              <w:tabs>
                <w:tab w:val="right" w:pos="7560"/>
              </w:tabs>
              <w:rPr>
                <w:sz w:val="21"/>
                <w:szCs w:val="21"/>
              </w:rPr>
            </w:pPr>
            <w:r w:rsidRPr="00CD31FF">
              <w:rPr>
                <w:sz w:val="21"/>
                <w:szCs w:val="21"/>
              </w:rPr>
              <w:t>Works with others to maximize student learning.</w:t>
            </w:r>
          </w:p>
          <w:p w14:paraId="6A255621" w14:textId="77777777" w:rsidR="00FF229A" w:rsidRPr="00CD31FF" w:rsidRDefault="00FF229A" w:rsidP="00E468F5">
            <w:pPr>
              <w:tabs>
                <w:tab w:val="right" w:pos="7560"/>
              </w:tabs>
              <w:bidi/>
              <w:ind w:left="720" w:hanging="557"/>
              <w:jc w:val="right"/>
              <w:rPr>
                <w:sz w:val="21"/>
                <w:szCs w:val="21"/>
              </w:rPr>
            </w:pPr>
            <w:r w:rsidRPr="00CD31FF">
              <w:rPr>
                <w:sz w:val="21"/>
                <w:szCs w:val="21"/>
                <w:rtl/>
              </w:rPr>
              <w:t xml:space="preserve"> </w:t>
            </w:r>
            <w:r w:rsidRPr="00CD31FF">
              <w:rPr>
                <w:rtl/>
              </w:rPr>
              <w:t>يعمل مع الآخرين لرفع مستوى تعلّم الطلبة إلى أقصى درجة.</w:t>
            </w:r>
            <w:r w:rsidRPr="00CD31FF">
              <w:rPr>
                <w:sz w:val="21"/>
                <w:szCs w:val="21"/>
                <w:rtl/>
              </w:rPr>
              <w:tab/>
            </w:r>
            <w:r w:rsidRPr="00CD31FF">
              <w:rPr>
                <w:sz w:val="21"/>
                <w:szCs w:val="21"/>
                <w:rtl/>
              </w:rPr>
              <w:tab/>
              <w:t>العمل مع الآخرين لرفع مستوى تعلم الطلبة إلى أقصى درجة.</w:t>
            </w:r>
          </w:p>
        </w:tc>
        <w:tc>
          <w:tcPr>
            <w:tcW w:w="217" w:type="pct"/>
            <w:vAlign w:val="center"/>
          </w:tcPr>
          <w:p w14:paraId="3566113F" w14:textId="77777777" w:rsidR="00FF229A" w:rsidRPr="00CD31FF" w:rsidRDefault="00FF229A" w:rsidP="00E468F5">
            <w:pPr>
              <w:tabs>
                <w:tab w:val="left" w:pos="2040"/>
              </w:tabs>
              <w:jc w:val="center"/>
            </w:pPr>
            <w:r w:rsidRPr="00CD31FF">
              <w:t>1</w:t>
            </w:r>
          </w:p>
        </w:tc>
        <w:tc>
          <w:tcPr>
            <w:tcW w:w="217" w:type="pct"/>
            <w:vAlign w:val="center"/>
          </w:tcPr>
          <w:p w14:paraId="27B06EE3" w14:textId="77777777" w:rsidR="00FF229A" w:rsidRPr="00CD31FF" w:rsidRDefault="00FF229A" w:rsidP="00E468F5">
            <w:pPr>
              <w:tabs>
                <w:tab w:val="left" w:pos="2040"/>
              </w:tabs>
              <w:jc w:val="center"/>
            </w:pPr>
            <w:r w:rsidRPr="00CD31FF">
              <w:t>2</w:t>
            </w:r>
          </w:p>
        </w:tc>
        <w:tc>
          <w:tcPr>
            <w:tcW w:w="220" w:type="pct"/>
            <w:vAlign w:val="center"/>
          </w:tcPr>
          <w:p w14:paraId="369ABB81" w14:textId="77777777" w:rsidR="00FF229A" w:rsidRPr="00CD31FF" w:rsidRDefault="00FF229A" w:rsidP="00E468F5">
            <w:pPr>
              <w:tabs>
                <w:tab w:val="left" w:pos="2040"/>
              </w:tabs>
              <w:jc w:val="center"/>
            </w:pPr>
            <w:r w:rsidRPr="00CD31FF">
              <w:t>3</w:t>
            </w:r>
          </w:p>
        </w:tc>
        <w:tc>
          <w:tcPr>
            <w:tcW w:w="271" w:type="pct"/>
            <w:gridSpan w:val="2"/>
            <w:vAlign w:val="center"/>
          </w:tcPr>
          <w:p w14:paraId="691810D0" w14:textId="77777777" w:rsidR="00FF229A" w:rsidRPr="00CD31FF" w:rsidRDefault="00FF229A" w:rsidP="00E468F5">
            <w:pPr>
              <w:tabs>
                <w:tab w:val="left" w:pos="2040"/>
              </w:tabs>
              <w:jc w:val="center"/>
            </w:pPr>
            <w:r w:rsidRPr="00CD31FF">
              <w:t>4</w:t>
            </w:r>
          </w:p>
        </w:tc>
        <w:tc>
          <w:tcPr>
            <w:tcW w:w="1187" w:type="pct"/>
            <w:vAlign w:val="center"/>
          </w:tcPr>
          <w:p w14:paraId="5B49EA4E" w14:textId="77777777" w:rsidR="00FF229A" w:rsidRPr="00CD31FF" w:rsidRDefault="00FF229A" w:rsidP="00E468F5">
            <w:pPr>
              <w:tabs>
                <w:tab w:val="left" w:pos="2040"/>
              </w:tabs>
              <w:rPr>
                <w:sz w:val="21"/>
                <w:szCs w:val="21"/>
              </w:rPr>
            </w:pPr>
          </w:p>
        </w:tc>
      </w:tr>
      <w:tr w:rsidR="00FF229A" w:rsidRPr="00CD31FF" w14:paraId="1C7FCB84" w14:textId="77777777" w:rsidTr="00E468F5">
        <w:trPr>
          <w:gridAfter w:val="1"/>
          <w:wAfter w:w="5" w:type="pct"/>
        </w:trPr>
        <w:tc>
          <w:tcPr>
            <w:tcW w:w="2883" w:type="pct"/>
            <w:vAlign w:val="center"/>
          </w:tcPr>
          <w:p w14:paraId="6EF08D3D" w14:textId="77777777" w:rsidR="00FF229A" w:rsidRPr="00CD31FF" w:rsidRDefault="00FF229A" w:rsidP="00FF229A">
            <w:pPr>
              <w:numPr>
                <w:ilvl w:val="1"/>
                <w:numId w:val="54"/>
              </w:numPr>
              <w:tabs>
                <w:tab w:val="right" w:pos="6030"/>
              </w:tabs>
              <w:rPr>
                <w:sz w:val="21"/>
                <w:szCs w:val="21"/>
              </w:rPr>
            </w:pPr>
            <w:r w:rsidRPr="00CD31FF">
              <w:rPr>
                <w:sz w:val="21"/>
                <w:szCs w:val="21"/>
              </w:rPr>
              <w:t>Contributes to improving the performance of professional teams.</w:t>
            </w:r>
          </w:p>
          <w:p w14:paraId="1D674730" w14:textId="77777777" w:rsidR="00FF229A" w:rsidRPr="00CD31FF" w:rsidRDefault="00FF229A" w:rsidP="00E468F5">
            <w:pPr>
              <w:tabs>
                <w:tab w:val="right" w:pos="7544"/>
              </w:tabs>
              <w:bidi/>
              <w:jc w:val="right"/>
              <w:rPr>
                <w:sz w:val="21"/>
                <w:szCs w:val="21"/>
              </w:rPr>
            </w:pPr>
            <w:r w:rsidRPr="00CD31FF">
              <w:rPr>
                <w:sz w:val="21"/>
                <w:szCs w:val="21"/>
                <w:rtl/>
              </w:rPr>
              <w:t xml:space="preserve">  </w:t>
            </w:r>
            <w:r w:rsidRPr="00CD31FF">
              <w:rPr>
                <w:rtl/>
              </w:rPr>
              <w:t>يساهم في تحسين أداء الفِرَق المهنية.</w:t>
            </w:r>
            <w:r w:rsidRPr="00CD31FF">
              <w:rPr>
                <w:sz w:val="21"/>
                <w:szCs w:val="21"/>
                <w:rtl/>
              </w:rPr>
              <w:tab/>
            </w:r>
            <w:r w:rsidRPr="00CD31FF">
              <w:rPr>
                <w:sz w:val="21"/>
                <w:szCs w:val="21"/>
                <w:rtl/>
              </w:rPr>
              <w:tab/>
              <w:t>المساهمة في تحسين أداء الفرق المهنية.</w:t>
            </w:r>
          </w:p>
        </w:tc>
        <w:tc>
          <w:tcPr>
            <w:tcW w:w="217" w:type="pct"/>
            <w:vAlign w:val="center"/>
          </w:tcPr>
          <w:p w14:paraId="1E22B0D1" w14:textId="77777777" w:rsidR="00FF229A" w:rsidRPr="00CD31FF" w:rsidRDefault="00FF229A" w:rsidP="00E468F5">
            <w:pPr>
              <w:tabs>
                <w:tab w:val="left" w:pos="2040"/>
              </w:tabs>
              <w:jc w:val="center"/>
            </w:pPr>
            <w:r w:rsidRPr="00CD31FF">
              <w:t>1</w:t>
            </w:r>
          </w:p>
        </w:tc>
        <w:tc>
          <w:tcPr>
            <w:tcW w:w="217" w:type="pct"/>
            <w:vAlign w:val="center"/>
          </w:tcPr>
          <w:p w14:paraId="33E5F421" w14:textId="77777777" w:rsidR="00FF229A" w:rsidRPr="00CD31FF" w:rsidRDefault="00FF229A" w:rsidP="00E468F5">
            <w:pPr>
              <w:tabs>
                <w:tab w:val="left" w:pos="2040"/>
              </w:tabs>
              <w:jc w:val="center"/>
            </w:pPr>
            <w:r w:rsidRPr="00CD31FF">
              <w:t>2</w:t>
            </w:r>
          </w:p>
        </w:tc>
        <w:tc>
          <w:tcPr>
            <w:tcW w:w="220" w:type="pct"/>
            <w:vAlign w:val="center"/>
          </w:tcPr>
          <w:p w14:paraId="17D3644B" w14:textId="77777777" w:rsidR="00FF229A" w:rsidRPr="00CD31FF" w:rsidRDefault="00FF229A" w:rsidP="00E468F5">
            <w:pPr>
              <w:tabs>
                <w:tab w:val="left" w:pos="2040"/>
              </w:tabs>
              <w:jc w:val="center"/>
            </w:pPr>
            <w:r w:rsidRPr="00CD31FF">
              <w:t>3</w:t>
            </w:r>
          </w:p>
        </w:tc>
        <w:tc>
          <w:tcPr>
            <w:tcW w:w="271" w:type="pct"/>
            <w:gridSpan w:val="2"/>
            <w:vAlign w:val="center"/>
          </w:tcPr>
          <w:p w14:paraId="23BB3D9B" w14:textId="77777777" w:rsidR="00FF229A" w:rsidRPr="00CD31FF" w:rsidRDefault="00FF229A" w:rsidP="00E468F5">
            <w:pPr>
              <w:tabs>
                <w:tab w:val="left" w:pos="2040"/>
              </w:tabs>
              <w:jc w:val="center"/>
            </w:pPr>
            <w:r w:rsidRPr="00CD31FF">
              <w:t>4</w:t>
            </w:r>
          </w:p>
        </w:tc>
        <w:tc>
          <w:tcPr>
            <w:tcW w:w="1187" w:type="pct"/>
            <w:vAlign w:val="center"/>
          </w:tcPr>
          <w:p w14:paraId="61372B2A" w14:textId="77777777" w:rsidR="00FF229A" w:rsidRPr="00CD31FF" w:rsidRDefault="00FF229A" w:rsidP="00E468F5">
            <w:pPr>
              <w:tabs>
                <w:tab w:val="left" w:pos="2040"/>
              </w:tabs>
              <w:rPr>
                <w:sz w:val="21"/>
                <w:szCs w:val="21"/>
              </w:rPr>
            </w:pPr>
          </w:p>
        </w:tc>
      </w:tr>
      <w:tr w:rsidR="00FF229A" w:rsidRPr="00CD31FF" w14:paraId="7ACDECAD" w14:textId="77777777" w:rsidTr="00E468F5">
        <w:trPr>
          <w:gridAfter w:val="1"/>
          <w:wAfter w:w="5" w:type="pct"/>
        </w:trPr>
        <w:tc>
          <w:tcPr>
            <w:tcW w:w="4995" w:type="pct"/>
            <w:gridSpan w:val="7"/>
            <w:shd w:val="clear" w:color="auto" w:fill="D9D9D9"/>
          </w:tcPr>
          <w:p w14:paraId="6DAF57F3" w14:textId="77777777" w:rsidR="00FF229A" w:rsidRPr="00CD31FF" w:rsidRDefault="00FF229A" w:rsidP="00E468F5">
            <w:pPr>
              <w:tabs>
                <w:tab w:val="right" w:pos="9000"/>
              </w:tabs>
              <w:rPr>
                <w:sz w:val="21"/>
                <w:szCs w:val="21"/>
              </w:rPr>
            </w:pPr>
            <w:r w:rsidRPr="00CD31FF">
              <w:rPr>
                <w:bCs/>
                <w:sz w:val="21"/>
                <w:szCs w:val="21"/>
              </w:rPr>
              <w:t xml:space="preserve">COMMUNITY INVOLVEMENT            </w:t>
            </w:r>
            <w:r w:rsidRPr="00CD31FF">
              <w:rPr>
                <w:bCs/>
                <w:sz w:val="21"/>
                <w:szCs w:val="21"/>
                <w:rtl/>
              </w:rPr>
              <w:t>المشاركة المجتمعية</w:t>
            </w:r>
          </w:p>
        </w:tc>
      </w:tr>
      <w:tr w:rsidR="00FF229A" w:rsidRPr="00CD31FF" w14:paraId="445CBFB7" w14:textId="77777777" w:rsidTr="00E468F5">
        <w:trPr>
          <w:gridAfter w:val="1"/>
          <w:wAfter w:w="5" w:type="pct"/>
        </w:trPr>
        <w:tc>
          <w:tcPr>
            <w:tcW w:w="4995" w:type="pct"/>
            <w:gridSpan w:val="7"/>
            <w:shd w:val="clear" w:color="auto" w:fill="D9D9D9"/>
          </w:tcPr>
          <w:p w14:paraId="48FD9C29" w14:textId="77777777" w:rsidR="00FF229A" w:rsidRPr="00CD31FF" w:rsidRDefault="00FF229A" w:rsidP="00E468F5">
            <w:pPr>
              <w:ind w:left="360" w:hanging="360"/>
              <w:rPr>
                <w:sz w:val="21"/>
                <w:szCs w:val="21"/>
              </w:rPr>
            </w:pPr>
            <w:r w:rsidRPr="00CD31FF">
              <w:rPr>
                <w:bCs/>
                <w:sz w:val="21"/>
                <w:szCs w:val="21"/>
              </w:rPr>
              <w:t>11.</w:t>
            </w:r>
            <w:r w:rsidRPr="00CD31FF">
              <w:rPr>
                <w:bCs/>
                <w:sz w:val="21"/>
                <w:szCs w:val="21"/>
              </w:rPr>
              <w:tab/>
            </w:r>
            <w:r w:rsidRPr="00CD31FF">
              <w:rPr>
                <w:sz w:val="21"/>
                <w:szCs w:val="21"/>
              </w:rPr>
              <w:t>Intern b</w:t>
            </w:r>
            <w:r w:rsidRPr="00CD31FF">
              <w:rPr>
                <w:bCs/>
                <w:sz w:val="21"/>
                <w:szCs w:val="21"/>
              </w:rPr>
              <w:t xml:space="preserve">uilds partnerships with families and the community                                                               </w:t>
            </w:r>
            <w:r w:rsidRPr="00CD31FF">
              <w:rPr>
                <w:bCs/>
                <w:sz w:val="21"/>
                <w:szCs w:val="21"/>
              </w:rPr>
              <w:tab/>
            </w:r>
            <w:r w:rsidRPr="00CD31FF">
              <w:rPr>
                <w:sz w:val="21"/>
                <w:szCs w:val="21"/>
                <w:rtl/>
              </w:rPr>
              <w:t>11. يبني المتدرب علاقات شراكة مع الأسر والمجتمع.</w:t>
            </w:r>
          </w:p>
        </w:tc>
      </w:tr>
      <w:tr w:rsidR="00FF229A" w:rsidRPr="00CD31FF" w14:paraId="17EB37DF" w14:textId="77777777" w:rsidTr="00E468F5">
        <w:trPr>
          <w:gridAfter w:val="1"/>
          <w:wAfter w:w="5" w:type="pct"/>
          <w:trHeight w:val="63"/>
        </w:trPr>
        <w:tc>
          <w:tcPr>
            <w:tcW w:w="4995" w:type="pct"/>
            <w:gridSpan w:val="7"/>
            <w:shd w:val="clear" w:color="auto" w:fill="D9D9D9"/>
          </w:tcPr>
          <w:p w14:paraId="35339BC2" w14:textId="77777777" w:rsidR="00FF229A" w:rsidRPr="00CD31FF" w:rsidRDefault="00FF229A" w:rsidP="00E468F5">
            <w:pPr>
              <w:ind w:left="360" w:hanging="360"/>
              <w:jc w:val="right"/>
              <w:rPr>
                <w:bCs/>
                <w:sz w:val="21"/>
                <w:szCs w:val="21"/>
              </w:rPr>
            </w:pPr>
            <w:r w:rsidRPr="00CD31FF">
              <w:rPr>
                <w:bCs/>
                <w:sz w:val="21"/>
                <w:szCs w:val="21"/>
              </w:rPr>
              <w:t xml:space="preserve">Evidence </w:t>
            </w:r>
            <w:r w:rsidRPr="00CD31FF">
              <w:rPr>
                <w:b/>
                <w:rtl/>
              </w:rPr>
              <w:t>الدّليل</w:t>
            </w:r>
          </w:p>
        </w:tc>
      </w:tr>
      <w:tr w:rsidR="00FF229A" w:rsidRPr="00CD31FF" w14:paraId="007F1FAB" w14:textId="77777777" w:rsidTr="00E468F5">
        <w:trPr>
          <w:gridAfter w:val="1"/>
          <w:wAfter w:w="5" w:type="pct"/>
        </w:trPr>
        <w:tc>
          <w:tcPr>
            <w:tcW w:w="2883" w:type="pct"/>
          </w:tcPr>
          <w:p w14:paraId="35CB2A0C" w14:textId="77777777" w:rsidR="00FF229A" w:rsidRPr="00CD31FF" w:rsidRDefault="00FF229A" w:rsidP="00FF229A">
            <w:pPr>
              <w:numPr>
                <w:ilvl w:val="1"/>
                <w:numId w:val="55"/>
              </w:numPr>
              <w:tabs>
                <w:tab w:val="clear" w:pos="540"/>
                <w:tab w:val="left" w:pos="990"/>
              </w:tabs>
              <w:ind w:left="990" w:hanging="630"/>
              <w:rPr>
                <w:sz w:val="21"/>
                <w:szCs w:val="21"/>
              </w:rPr>
            </w:pPr>
            <w:r w:rsidRPr="00CD31FF">
              <w:rPr>
                <w:sz w:val="21"/>
                <w:szCs w:val="21"/>
              </w:rPr>
              <w:t>Builds relationships with families and the broader community to enhance student learning.</w:t>
            </w:r>
          </w:p>
          <w:p w14:paraId="4E18E580" w14:textId="2842B41E" w:rsidR="00FF229A" w:rsidRPr="00CD31FF" w:rsidRDefault="00FF229A" w:rsidP="00E468F5">
            <w:pPr>
              <w:tabs>
                <w:tab w:val="left" w:pos="1920"/>
              </w:tabs>
              <w:bidi/>
              <w:ind w:left="540" w:hanging="360"/>
            </w:pPr>
            <w:r w:rsidRPr="00CD31FF">
              <w:rPr>
                <w:sz w:val="21"/>
                <w:szCs w:val="21"/>
                <w:rtl/>
              </w:rPr>
              <w:t xml:space="preserve">  </w:t>
            </w:r>
            <w:r w:rsidRPr="00CD31FF">
              <w:rPr>
                <w:rtl/>
              </w:rPr>
              <w:t>يبني علاقات شراكة مع الأسر والمجتمع ككل بهدف تحسين تعلّم الطلبة.</w:t>
            </w:r>
          </w:p>
        </w:tc>
        <w:tc>
          <w:tcPr>
            <w:tcW w:w="217" w:type="pct"/>
            <w:vAlign w:val="center"/>
          </w:tcPr>
          <w:p w14:paraId="2C2942DB" w14:textId="77777777" w:rsidR="00FF229A" w:rsidRPr="00CD31FF" w:rsidRDefault="00FF229A" w:rsidP="00E468F5">
            <w:pPr>
              <w:tabs>
                <w:tab w:val="left" w:pos="2040"/>
              </w:tabs>
              <w:jc w:val="center"/>
            </w:pPr>
            <w:r w:rsidRPr="00CD31FF">
              <w:t>1</w:t>
            </w:r>
          </w:p>
        </w:tc>
        <w:tc>
          <w:tcPr>
            <w:tcW w:w="217" w:type="pct"/>
            <w:vAlign w:val="center"/>
          </w:tcPr>
          <w:p w14:paraId="45F69FDA" w14:textId="77777777" w:rsidR="00FF229A" w:rsidRPr="00CD31FF" w:rsidRDefault="00FF229A" w:rsidP="00E468F5">
            <w:pPr>
              <w:tabs>
                <w:tab w:val="left" w:pos="2040"/>
              </w:tabs>
              <w:jc w:val="center"/>
            </w:pPr>
            <w:r w:rsidRPr="00CD31FF">
              <w:t>2</w:t>
            </w:r>
          </w:p>
        </w:tc>
        <w:tc>
          <w:tcPr>
            <w:tcW w:w="220" w:type="pct"/>
            <w:vAlign w:val="center"/>
          </w:tcPr>
          <w:p w14:paraId="215F554D" w14:textId="77777777" w:rsidR="00FF229A" w:rsidRPr="00CD31FF" w:rsidRDefault="00FF229A" w:rsidP="00E468F5">
            <w:pPr>
              <w:tabs>
                <w:tab w:val="left" w:pos="2040"/>
              </w:tabs>
              <w:jc w:val="center"/>
            </w:pPr>
            <w:r w:rsidRPr="00CD31FF">
              <w:t>3</w:t>
            </w:r>
          </w:p>
        </w:tc>
        <w:tc>
          <w:tcPr>
            <w:tcW w:w="217" w:type="pct"/>
            <w:vAlign w:val="center"/>
          </w:tcPr>
          <w:p w14:paraId="61581C0D" w14:textId="77777777" w:rsidR="00FF229A" w:rsidRPr="00CD31FF" w:rsidRDefault="00FF229A" w:rsidP="00E468F5">
            <w:pPr>
              <w:tabs>
                <w:tab w:val="left" w:pos="2040"/>
              </w:tabs>
              <w:jc w:val="center"/>
            </w:pPr>
            <w:r w:rsidRPr="00CD31FF">
              <w:t>4</w:t>
            </w:r>
          </w:p>
        </w:tc>
        <w:tc>
          <w:tcPr>
            <w:tcW w:w="1241" w:type="pct"/>
            <w:gridSpan w:val="2"/>
            <w:vAlign w:val="center"/>
          </w:tcPr>
          <w:p w14:paraId="0C38F797" w14:textId="77777777" w:rsidR="00FF229A" w:rsidRPr="00CD31FF" w:rsidRDefault="00FF229A" w:rsidP="00E468F5">
            <w:pPr>
              <w:tabs>
                <w:tab w:val="left" w:pos="2040"/>
              </w:tabs>
              <w:jc w:val="center"/>
              <w:rPr>
                <w:sz w:val="21"/>
                <w:szCs w:val="21"/>
              </w:rPr>
            </w:pPr>
          </w:p>
        </w:tc>
      </w:tr>
      <w:tr w:rsidR="00FF229A" w:rsidRPr="00CD31FF" w14:paraId="03B9BA01" w14:textId="77777777" w:rsidTr="00E468F5">
        <w:trPr>
          <w:gridAfter w:val="1"/>
          <w:wAfter w:w="5" w:type="pct"/>
        </w:trPr>
        <w:tc>
          <w:tcPr>
            <w:tcW w:w="2883" w:type="pct"/>
          </w:tcPr>
          <w:p w14:paraId="27EEA55C" w14:textId="77777777" w:rsidR="00FF229A" w:rsidRPr="00CD31FF" w:rsidRDefault="00FF229A" w:rsidP="00FF229A">
            <w:pPr>
              <w:numPr>
                <w:ilvl w:val="1"/>
                <w:numId w:val="55"/>
              </w:numPr>
              <w:tabs>
                <w:tab w:val="clear" w:pos="540"/>
                <w:tab w:val="left" w:pos="990"/>
              </w:tabs>
              <w:ind w:left="990" w:hanging="630"/>
              <w:rPr>
                <w:sz w:val="21"/>
                <w:szCs w:val="21"/>
              </w:rPr>
            </w:pPr>
            <w:r w:rsidRPr="00CD31FF">
              <w:rPr>
                <w:sz w:val="21"/>
                <w:szCs w:val="21"/>
              </w:rPr>
              <w:t>Establishes learning environments that acknowledge students’ families and communities</w:t>
            </w:r>
          </w:p>
          <w:p w14:paraId="094A83C8" w14:textId="77777777" w:rsidR="00FF229A" w:rsidRPr="00CD31FF" w:rsidRDefault="00FF229A" w:rsidP="00E468F5">
            <w:pPr>
              <w:tabs>
                <w:tab w:val="left" w:pos="990"/>
              </w:tabs>
              <w:bidi/>
              <w:ind w:left="990" w:hanging="467"/>
              <w:jc w:val="both"/>
            </w:pPr>
            <w:r w:rsidRPr="00CD31FF">
              <w:rPr>
                <w:rtl/>
              </w:rPr>
              <w:t xml:space="preserve">   </w:t>
            </w:r>
            <w:proofErr w:type="spellStart"/>
            <w:r w:rsidRPr="00CD31FF">
              <w:rPr>
                <w:rtl/>
              </w:rPr>
              <w:t>ينشىء</w:t>
            </w:r>
            <w:proofErr w:type="spellEnd"/>
            <w:r w:rsidRPr="00CD31FF">
              <w:rPr>
                <w:rtl/>
              </w:rPr>
              <w:t xml:space="preserve"> بيئات تعلم فيها تقدير لأسر الطلبة ومجتمع</w:t>
            </w:r>
            <w:r w:rsidRPr="00CD31FF">
              <w:rPr>
                <w:rtl/>
                <w:lang w:bidi="ar-QA"/>
              </w:rPr>
              <w:t>ات</w:t>
            </w:r>
            <w:r w:rsidRPr="00CD31FF">
              <w:rPr>
                <w:rtl/>
              </w:rPr>
              <w:t xml:space="preserve">هم. </w:t>
            </w:r>
          </w:p>
        </w:tc>
        <w:tc>
          <w:tcPr>
            <w:tcW w:w="217" w:type="pct"/>
            <w:vAlign w:val="center"/>
          </w:tcPr>
          <w:p w14:paraId="0AAE47F8" w14:textId="77777777" w:rsidR="00FF229A" w:rsidRPr="00CD31FF" w:rsidRDefault="00FF229A" w:rsidP="00E468F5">
            <w:pPr>
              <w:tabs>
                <w:tab w:val="left" w:pos="2040"/>
              </w:tabs>
              <w:jc w:val="center"/>
            </w:pPr>
            <w:r w:rsidRPr="00CD31FF">
              <w:t>1</w:t>
            </w:r>
          </w:p>
        </w:tc>
        <w:tc>
          <w:tcPr>
            <w:tcW w:w="217" w:type="pct"/>
            <w:vAlign w:val="center"/>
          </w:tcPr>
          <w:p w14:paraId="5B0BA8AE" w14:textId="77777777" w:rsidR="00FF229A" w:rsidRPr="00CD31FF" w:rsidRDefault="00FF229A" w:rsidP="00E468F5">
            <w:pPr>
              <w:tabs>
                <w:tab w:val="left" w:pos="2040"/>
              </w:tabs>
              <w:jc w:val="center"/>
            </w:pPr>
            <w:r w:rsidRPr="00CD31FF">
              <w:t>2</w:t>
            </w:r>
          </w:p>
        </w:tc>
        <w:tc>
          <w:tcPr>
            <w:tcW w:w="220" w:type="pct"/>
            <w:vAlign w:val="center"/>
          </w:tcPr>
          <w:p w14:paraId="69530A84" w14:textId="77777777" w:rsidR="00FF229A" w:rsidRPr="00CD31FF" w:rsidRDefault="00FF229A" w:rsidP="00E468F5">
            <w:pPr>
              <w:tabs>
                <w:tab w:val="left" w:pos="2040"/>
              </w:tabs>
              <w:jc w:val="center"/>
            </w:pPr>
            <w:r w:rsidRPr="00CD31FF">
              <w:t>3</w:t>
            </w:r>
          </w:p>
        </w:tc>
        <w:tc>
          <w:tcPr>
            <w:tcW w:w="217" w:type="pct"/>
            <w:vAlign w:val="center"/>
          </w:tcPr>
          <w:p w14:paraId="31C7504E" w14:textId="77777777" w:rsidR="00FF229A" w:rsidRPr="00CD31FF" w:rsidRDefault="00FF229A" w:rsidP="00E468F5">
            <w:pPr>
              <w:tabs>
                <w:tab w:val="left" w:pos="2040"/>
              </w:tabs>
              <w:jc w:val="center"/>
            </w:pPr>
            <w:r w:rsidRPr="00CD31FF">
              <w:t>4</w:t>
            </w:r>
          </w:p>
        </w:tc>
        <w:tc>
          <w:tcPr>
            <w:tcW w:w="1241" w:type="pct"/>
            <w:gridSpan w:val="2"/>
            <w:vAlign w:val="center"/>
          </w:tcPr>
          <w:p w14:paraId="46609ED2" w14:textId="77777777" w:rsidR="00FF229A" w:rsidRPr="00CD31FF" w:rsidRDefault="00FF229A" w:rsidP="00E468F5">
            <w:pPr>
              <w:tabs>
                <w:tab w:val="left" w:pos="2040"/>
              </w:tabs>
              <w:rPr>
                <w:sz w:val="21"/>
                <w:szCs w:val="21"/>
              </w:rPr>
            </w:pPr>
          </w:p>
        </w:tc>
      </w:tr>
      <w:tr w:rsidR="00FF229A" w:rsidRPr="00CD31FF" w14:paraId="2A15D30D" w14:textId="77777777" w:rsidTr="00E468F5">
        <w:tc>
          <w:tcPr>
            <w:tcW w:w="5000" w:type="pct"/>
            <w:gridSpan w:val="8"/>
            <w:shd w:val="clear" w:color="auto" w:fill="D9D9D9"/>
          </w:tcPr>
          <w:p w14:paraId="0721786E" w14:textId="77777777" w:rsidR="00FF229A" w:rsidRPr="00CD31FF" w:rsidRDefault="00FF229A" w:rsidP="00E468F5">
            <w:pPr>
              <w:ind w:left="90" w:hanging="14"/>
            </w:pPr>
            <w:r w:rsidRPr="00CD31FF">
              <w:rPr>
                <w:bCs/>
                <w:sz w:val="20"/>
                <w:szCs w:val="20"/>
              </w:rPr>
              <w:t>PROFESSIONALISM</w:t>
            </w:r>
            <w:r w:rsidRPr="00CD31FF">
              <w:rPr>
                <w:bCs/>
              </w:rPr>
              <w:tab/>
            </w:r>
            <w:r w:rsidRPr="00CD31FF">
              <w:rPr>
                <w:bCs/>
                <w:rtl/>
              </w:rPr>
              <w:t xml:space="preserve">المهنيَّة      </w:t>
            </w:r>
            <w:r w:rsidRPr="00CD31FF">
              <w:rPr>
                <w:bCs/>
              </w:rPr>
              <w:tab/>
            </w:r>
          </w:p>
        </w:tc>
      </w:tr>
      <w:tr w:rsidR="00FF229A" w:rsidRPr="00CD31FF" w14:paraId="365DF0DD" w14:textId="77777777" w:rsidTr="00E468F5">
        <w:tc>
          <w:tcPr>
            <w:tcW w:w="5000" w:type="pct"/>
            <w:gridSpan w:val="8"/>
            <w:shd w:val="clear" w:color="auto" w:fill="D9D9D9"/>
          </w:tcPr>
          <w:p w14:paraId="224E7151" w14:textId="77777777" w:rsidR="00FF229A" w:rsidRPr="00CD31FF" w:rsidRDefault="00FF229A" w:rsidP="00E468F5">
            <w:pPr>
              <w:ind w:left="360" w:hanging="360"/>
            </w:pPr>
            <w:r w:rsidRPr="00CD31FF">
              <w:rPr>
                <w:bCs/>
              </w:rPr>
              <w:t>12. Intern reflects on, evaluates, and improves professional practice.</w:t>
            </w:r>
            <w:r w:rsidRPr="00CD31FF">
              <w:rPr>
                <w:bCs/>
              </w:rPr>
              <w:tab/>
            </w:r>
            <w:r w:rsidRPr="00CD31FF">
              <w:rPr>
                <w:bCs/>
              </w:rPr>
              <w:tab/>
            </w:r>
            <w:r w:rsidRPr="00CD31FF">
              <w:rPr>
                <w:bCs/>
              </w:rPr>
              <w:tab/>
            </w:r>
            <w:r w:rsidRPr="00CD31FF">
              <w:rPr>
                <w:bCs/>
              </w:rPr>
              <w:tab/>
            </w:r>
            <w:r w:rsidRPr="00CD31FF">
              <w:rPr>
                <w:rtl/>
              </w:rPr>
              <w:t>12. يتفكر المتدرب في الممارسات المهنية و تقييمها و تطويرها.</w:t>
            </w:r>
          </w:p>
        </w:tc>
      </w:tr>
      <w:tr w:rsidR="00FF229A" w:rsidRPr="00CD31FF" w14:paraId="68BC9754" w14:textId="77777777" w:rsidTr="00E468F5">
        <w:tc>
          <w:tcPr>
            <w:tcW w:w="5000" w:type="pct"/>
            <w:gridSpan w:val="8"/>
            <w:shd w:val="clear" w:color="auto" w:fill="D9D9D9"/>
          </w:tcPr>
          <w:p w14:paraId="4CEE3037" w14:textId="77777777" w:rsidR="00FF229A" w:rsidRPr="00CD31FF" w:rsidRDefault="00FF229A" w:rsidP="00E468F5">
            <w:pPr>
              <w:ind w:left="360" w:hanging="360"/>
              <w:jc w:val="right"/>
              <w:rPr>
                <w:bCs/>
              </w:rPr>
            </w:pPr>
            <w:r w:rsidRPr="00CD31FF">
              <w:rPr>
                <w:bCs/>
              </w:rPr>
              <w:t xml:space="preserve">Evidence </w:t>
            </w:r>
            <w:r w:rsidRPr="00CD31FF">
              <w:rPr>
                <w:b/>
                <w:rtl/>
              </w:rPr>
              <w:t>الدّليل</w:t>
            </w:r>
          </w:p>
        </w:tc>
      </w:tr>
      <w:tr w:rsidR="00FF229A" w:rsidRPr="00CD31FF" w14:paraId="269E7969" w14:textId="77777777" w:rsidTr="00E468F5">
        <w:tc>
          <w:tcPr>
            <w:tcW w:w="2883" w:type="pct"/>
          </w:tcPr>
          <w:p w14:paraId="26065A31" w14:textId="77777777" w:rsidR="00FF229A" w:rsidRPr="00CD31FF" w:rsidRDefault="00FF229A" w:rsidP="00FF229A">
            <w:pPr>
              <w:numPr>
                <w:ilvl w:val="1"/>
                <w:numId w:val="56"/>
              </w:numPr>
              <w:tabs>
                <w:tab w:val="right" w:pos="6030"/>
              </w:tabs>
            </w:pPr>
            <w:r w:rsidRPr="00CD31FF">
              <w:t>Reflects critically on professional practice.</w:t>
            </w:r>
          </w:p>
          <w:p w14:paraId="5CBEDA1F" w14:textId="77777777" w:rsidR="00FF229A" w:rsidRPr="00CD31FF" w:rsidRDefault="00FF229A" w:rsidP="00E468F5">
            <w:pPr>
              <w:bidi/>
              <w:ind w:left="450"/>
            </w:pPr>
            <w:r w:rsidRPr="00CD31FF">
              <w:rPr>
                <w:rtl/>
              </w:rPr>
              <w:t xml:space="preserve">      يتفكر بصورة ناقدة في الممارسات المهنية.</w:t>
            </w:r>
          </w:p>
        </w:tc>
        <w:tc>
          <w:tcPr>
            <w:tcW w:w="217" w:type="pct"/>
            <w:vAlign w:val="center"/>
          </w:tcPr>
          <w:p w14:paraId="20C2CCAD" w14:textId="77777777" w:rsidR="00FF229A" w:rsidRPr="00CD31FF" w:rsidRDefault="00FF229A" w:rsidP="00E468F5">
            <w:pPr>
              <w:tabs>
                <w:tab w:val="left" w:pos="2040"/>
              </w:tabs>
              <w:jc w:val="center"/>
            </w:pPr>
            <w:r w:rsidRPr="00CD31FF">
              <w:t>1</w:t>
            </w:r>
          </w:p>
        </w:tc>
        <w:tc>
          <w:tcPr>
            <w:tcW w:w="217" w:type="pct"/>
            <w:vAlign w:val="center"/>
          </w:tcPr>
          <w:p w14:paraId="6C32D486" w14:textId="77777777" w:rsidR="00FF229A" w:rsidRPr="00CD31FF" w:rsidRDefault="00FF229A" w:rsidP="00E468F5">
            <w:pPr>
              <w:tabs>
                <w:tab w:val="left" w:pos="2040"/>
              </w:tabs>
              <w:jc w:val="center"/>
            </w:pPr>
            <w:r w:rsidRPr="00CD31FF">
              <w:t>2</w:t>
            </w:r>
          </w:p>
        </w:tc>
        <w:tc>
          <w:tcPr>
            <w:tcW w:w="220" w:type="pct"/>
            <w:vAlign w:val="center"/>
          </w:tcPr>
          <w:p w14:paraId="7510040D" w14:textId="77777777" w:rsidR="00FF229A" w:rsidRPr="00CD31FF" w:rsidRDefault="00FF229A" w:rsidP="00E468F5">
            <w:pPr>
              <w:tabs>
                <w:tab w:val="left" w:pos="2040"/>
              </w:tabs>
              <w:jc w:val="center"/>
            </w:pPr>
            <w:r w:rsidRPr="00CD31FF">
              <w:t>3</w:t>
            </w:r>
          </w:p>
        </w:tc>
        <w:tc>
          <w:tcPr>
            <w:tcW w:w="217" w:type="pct"/>
            <w:vAlign w:val="center"/>
          </w:tcPr>
          <w:p w14:paraId="02784BCE" w14:textId="77777777" w:rsidR="00FF229A" w:rsidRPr="00CD31FF" w:rsidRDefault="00FF229A" w:rsidP="00E468F5">
            <w:pPr>
              <w:tabs>
                <w:tab w:val="left" w:pos="2040"/>
              </w:tabs>
              <w:jc w:val="center"/>
            </w:pPr>
            <w:r w:rsidRPr="00CD31FF">
              <w:t>4</w:t>
            </w:r>
          </w:p>
        </w:tc>
        <w:tc>
          <w:tcPr>
            <w:tcW w:w="1246" w:type="pct"/>
            <w:gridSpan w:val="3"/>
            <w:vAlign w:val="center"/>
          </w:tcPr>
          <w:p w14:paraId="5C00D2A9" w14:textId="77777777" w:rsidR="00FF229A" w:rsidRPr="00CD31FF" w:rsidRDefault="00FF229A" w:rsidP="00E468F5">
            <w:pPr>
              <w:tabs>
                <w:tab w:val="left" w:pos="2040"/>
              </w:tabs>
              <w:jc w:val="center"/>
            </w:pPr>
          </w:p>
        </w:tc>
      </w:tr>
      <w:tr w:rsidR="00FF229A" w:rsidRPr="00CD31FF" w14:paraId="6A7FA88F" w14:textId="77777777" w:rsidTr="00E468F5">
        <w:tc>
          <w:tcPr>
            <w:tcW w:w="2883" w:type="pct"/>
          </w:tcPr>
          <w:p w14:paraId="28A47DB9" w14:textId="77777777" w:rsidR="00FF229A" w:rsidRPr="00CD31FF" w:rsidRDefault="00FF229A" w:rsidP="00FF229A">
            <w:pPr>
              <w:numPr>
                <w:ilvl w:val="1"/>
                <w:numId w:val="56"/>
              </w:numPr>
              <w:tabs>
                <w:tab w:val="right" w:pos="6030"/>
              </w:tabs>
            </w:pPr>
            <w:r w:rsidRPr="00CD31FF">
              <w:t>Engages in personal and professional development.</w:t>
            </w:r>
          </w:p>
          <w:p w14:paraId="4977EE1C" w14:textId="77777777" w:rsidR="00FF229A" w:rsidRPr="00CD31FF" w:rsidRDefault="00FF229A" w:rsidP="00E468F5">
            <w:pPr>
              <w:tabs>
                <w:tab w:val="right" w:pos="6030"/>
              </w:tabs>
              <w:bidi/>
              <w:ind w:left="521" w:hanging="450"/>
            </w:pPr>
            <w:r w:rsidRPr="00CD31FF">
              <w:rPr>
                <w:rtl/>
              </w:rPr>
              <w:t xml:space="preserve">            يشارك في التطوير المهني والشخصي.</w:t>
            </w:r>
          </w:p>
        </w:tc>
        <w:tc>
          <w:tcPr>
            <w:tcW w:w="217" w:type="pct"/>
            <w:vAlign w:val="center"/>
          </w:tcPr>
          <w:p w14:paraId="18F68217" w14:textId="77777777" w:rsidR="00FF229A" w:rsidRPr="00CD31FF" w:rsidRDefault="00FF229A" w:rsidP="00E468F5">
            <w:pPr>
              <w:tabs>
                <w:tab w:val="left" w:pos="2040"/>
              </w:tabs>
              <w:jc w:val="center"/>
            </w:pPr>
            <w:r w:rsidRPr="00CD31FF">
              <w:t>1</w:t>
            </w:r>
          </w:p>
        </w:tc>
        <w:tc>
          <w:tcPr>
            <w:tcW w:w="217" w:type="pct"/>
            <w:vAlign w:val="center"/>
          </w:tcPr>
          <w:p w14:paraId="43E95EA2" w14:textId="77777777" w:rsidR="00FF229A" w:rsidRPr="00CD31FF" w:rsidRDefault="00FF229A" w:rsidP="00E468F5">
            <w:pPr>
              <w:tabs>
                <w:tab w:val="left" w:pos="2040"/>
              </w:tabs>
              <w:jc w:val="center"/>
            </w:pPr>
            <w:r w:rsidRPr="00CD31FF">
              <w:t>2</w:t>
            </w:r>
          </w:p>
        </w:tc>
        <w:tc>
          <w:tcPr>
            <w:tcW w:w="220" w:type="pct"/>
            <w:vAlign w:val="center"/>
          </w:tcPr>
          <w:p w14:paraId="6AE0421E" w14:textId="77777777" w:rsidR="00FF229A" w:rsidRPr="00CD31FF" w:rsidRDefault="00FF229A" w:rsidP="00E468F5">
            <w:pPr>
              <w:tabs>
                <w:tab w:val="left" w:pos="2040"/>
              </w:tabs>
              <w:jc w:val="center"/>
            </w:pPr>
            <w:r w:rsidRPr="00CD31FF">
              <w:t>3</w:t>
            </w:r>
          </w:p>
        </w:tc>
        <w:tc>
          <w:tcPr>
            <w:tcW w:w="217" w:type="pct"/>
            <w:vAlign w:val="center"/>
          </w:tcPr>
          <w:p w14:paraId="38556DDD" w14:textId="77777777" w:rsidR="00FF229A" w:rsidRPr="00CD31FF" w:rsidRDefault="00FF229A" w:rsidP="00E468F5">
            <w:pPr>
              <w:tabs>
                <w:tab w:val="left" w:pos="2040"/>
              </w:tabs>
              <w:jc w:val="center"/>
            </w:pPr>
            <w:r w:rsidRPr="00CD31FF">
              <w:t>4</w:t>
            </w:r>
          </w:p>
        </w:tc>
        <w:tc>
          <w:tcPr>
            <w:tcW w:w="1246" w:type="pct"/>
            <w:gridSpan w:val="3"/>
            <w:vAlign w:val="center"/>
          </w:tcPr>
          <w:p w14:paraId="40647F97" w14:textId="77777777" w:rsidR="00FF229A" w:rsidRPr="00CD31FF" w:rsidRDefault="00FF229A" w:rsidP="00E468F5">
            <w:pPr>
              <w:tabs>
                <w:tab w:val="left" w:pos="2040"/>
              </w:tabs>
            </w:pPr>
          </w:p>
        </w:tc>
      </w:tr>
      <w:tr w:rsidR="00FF229A" w:rsidRPr="00CD31FF" w14:paraId="3121B3F2" w14:textId="77777777" w:rsidTr="00E468F5">
        <w:tc>
          <w:tcPr>
            <w:tcW w:w="2883" w:type="pct"/>
          </w:tcPr>
          <w:p w14:paraId="3E725496" w14:textId="77777777" w:rsidR="00FF229A" w:rsidRPr="00CD31FF" w:rsidRDefault="00FF229A" w:rsidP="00FF229A">
            <w:pPr>
              <w:numPr>
                <w:ilvl w:val="1"/>
                <w:numId w:val="56"/>
              </w:numPr>
              <w:tabs>
                <w:tab w:val="right" w:pos="6030"/>
              </w:tabs>
            </w:pPr>
            <w:r w:rsidRPr="00CD31FF">
              <w:t>Recognizes the role of the SEC policies in school governance.</w:t>
            </w:r>
          </w:p>
          <w:p w14:paraId="4323C1C7" w14:textId="77777777" w:rsidR="00FF229A" w:rsidRPr="00CD31FF" w:rsidRDefault="00FF229A" w:rsidP="00E468F5">
            <w:pPr>
              <w:tabs>
                <w:tab w:val="right" w:pos="6030"/>
              </w:tabs>
              <w:bidi/>
              <w:ind w:left="431"/>
            </w:pPr>
            <w:r w:rsidRPr="00CD31FF">
              <w:rPr>
                <w:rtl/>
              </w:rPr>
              <w:t xml:space="preserve">   يتعرّف على سياسات دور المجلس الأعلى للتعليم في إدارة المدرسة.</w:t>
            </w:r>
          </w:p>
        </w:tc>
        <w:tc>
          <w:tcPr>
            <w:tcW w:w="217" w:type="pct"/>
            <w:vAlign w:val="center"/>
          </w:tcPr>
          <w:p w14:paraId="4DCDCD7A" w14:textId="77777777" w:rsidR="00FF229A" w:rsidRPr="00CD31FF" w:rsidRDefault="00FF229A" w:rsidP="00E468F5">
            <w:pPr>
              <w:tabs>
                <w:tab w:val="left" w:pos="2040"/>
              </w:tabs>
              <w:jc w:val="center"/>
            </w:pPr>
            <w:r w:rsidRPr="00CD31FF">
              <w:t>1</w:t>
            </w:r>
          </w:p>
        </w:tc>
        <w:tc>
          <w:tcPr>
            <w:tcW w:w="217" w:type="pct"/>
            <w:vAlign w:val="center"/>
          </w:tcPr>
          <w:p w14:paraId="6B50A785" w14:textId="77777777" w:rsidR="00FF229A" w:rsidRPr="00CD31FF" w:rsidRDefault="00FF229A" w:rsidP="00E468F5">
            <w:pPr>
              <w:tabs>
                <w:tab w:val="left" w:pos="2040"/>
              </w:tabs>
              <w:jc w:val="center"/>
            </w:pPr>
            <w:r w:rsidRPr="00CD31FF">
              <w:t>2</w:t>
            </w:r>
          </w:p>
        </w:tc>
        <w:tc>
          <w:tcPr>
            <w:tcW w:w="220" w:type="pct"/>
            <w:vAlign w:val="center"/>
          </w:tcPr>
          <w:p w14:paraId="1037903B" w14:textId="77777777" w:rsidR="00FF229A" w:rsidRPr="00CD31FF" w:rsidRDefault="00FF229A" w:rsidP="00E468F5">
            <w:pPr>
              <w:tabs>
                <w:tab w:val="left" w:pos="2040"/>
              </w:tabs>
              <w:jc w:val="center"/>
            </w:pPr>
            <w:r w:rsidRPr="00CD31FF">
              <w:t>3</w:t>
            </w:r>
          </w:p>
        </w:tc>
        <w:tc>
          <w:tcPr>
            <w:tcW w:w="217" w:type="pct"/>
            <w:vAlign w:val="center"/>
          </w:tcPr>
          <w:p w14:paraId="3EA4E51A" w14:textId="77777777" w:rsidR="00FF229A" w:rsidRPr="00CD31FF" w:rsidRDefault="00FF229A" w:rsidP="00E468F5">
            <w:pPr>
              <w:tabs>
                <w:tab w:val="left" w:pos="2040"/>
              </w:tabs>
              <w:jc w:val="center"/>
            </w:pPr>
            <w:r w:rsidRPr="00CD31FF">
              <w:t>4</w:t>
            </w:r>
          </w:p>
        </w:tc>
        <w:tc>
          <w:tcPr>
            <w:tcW w:w="1246" w:type="pct"/>
            <w:gridSpan w:val="3"/>
            <w:vAlign w:val="center"/>
          </w:tcPr>
          <w:p w14:paraId="56F5DCBA" w14:textId="77777777" w:rsidR="00FF229A" w:rsidRPr="00CD31FF" w:rsidRDefault="00FF229A" w:rsidP="00E468F5">
            <w:pPr>
              <w:tabs>
                <w:tab w:val="left" w:pos="2040"/>
              </w:tabs>
            </w:pPr>
          </w:p>
        </w:tc>
      </w:tr>
      <w:tr w:rsidR="00FF229A" w:rsidRPr="00CD31FF" w14:paraId="2F11CB25" w14:textId="77777777" w:rsidTr="00E468F5">
        <w:tc>
          <w:tcPr>
            <w:tcW w:w="2883" w:type="pct"/>
          </w:tcPr>
          <w:p w14:paraId="750125B9" w14:textId="77777777" w:rsidR="00FF229A" w:rsidRPr="00CD31FF" w:rsidRDefault="00FF229A" w:rsidP="00FF229A">
            <w:pPr>
              <w:numPr>
                <w:ilvl w:val="1"/>
                <w:numId w:val="56"/>
              </w:numPr>
              <w:tabs>
                <w:tab w:val="right" w:pos="6030"/>
              </w:tabs>
            </w:pPr>
            <w:r w:rsidRPr="00CD31FF">
              <w:t>Meets ethical, accountability, and professional requirements.</w:t>
            </w:r>
          </w:p>
          <w:p w14:paraId="4811301B" w14:textId="77777777" w:rsidR="00FF229A" w:rsidRPr="00CD31FF" w:rsidRDefault="00FF229A" w:rsidP="00E468F5">
            <w:pPr>
              <w:tabs>
                <w:tab w:val="right" w:pos="6030"/>
              </w:tabs>
              <w:bidi/>
              <w:ind w:left="431"/>
            </w:pPr>
            <w:r w:rsidRPr="00CD31FF">
              <w:rPr>
                <w:rtl/>
              </w:rPr>
              <w:t xml:space="preserve">      يحقق متطلبات المسؤولية الأخلاقية والمهنية.</w:t>
            </w:r>
          </w:p>
        </w:tc>
        <w:tc>
          <w:tcPr>
            <w:tcW w:w="217" w:type="pct"/>
            <w:vAlign w:val="center"/>
          </w:tcPr>
          <w:p w14:paraId="566F4610" w14:textId="77777777" w:rsidR="00FF229A" w:rsidRPr="00CD31FF" w:rsidRDefault="00FF229A" w:rsidP="00E468F5">
            <w:pPr>
              <w:tabs>
                <w:tab w:val="left" w:pos="2040"/>
              </w:tabs>
              <w:jc w:val="center"/>
            </w:pPr>
            <w:r w:rsidRPr="00CD31FF">
              <w:t>1</w:t>
            </w:r>
          </w:p>
        </w:tc>
        <w:tc>
          <w:tcPr>
            <w:tcW w:w="217" w:type="pct"/>
            <w:vAlign w:val="center"/>
          </w:tcPr>
          <w:p w14:paraId="05DFADE1" w14:textId="77777777" w:rsidR="00FF229A" w:rsidRPr="00CD31FF" w:rsidRDefault="00FF229A" w:rsidP="00E468F5">
            <w:pPr>
              <w:tabs>
                <w:tab w:val="left" w:pos="2040"/>
              </w:tabs>
              <w:jc w:val="center"/>
            </w:pPr>
            <w:r w:rsidRPr="00CD31FF">
              <w:t>2</w:t>
            </w:r>
          </w:p>
        </w:tc>
        <w:tc>
          <w:tcPr>
            <w:tcW w:w="220" w:type="pct"/>
            <w:vAlign w:val="center"/>
          </w:tcPr>
          <w:p w14:paraId="711E50F3" w14:textId="77777777" w:rsidR="00FF229A" w:rsidRPr="00CD31FF" w:rsidRDefault="00FF229A" w:rsidP="00E468F5">
            <w:pPr>
              <w:tabs>
                <w:tab w:val="left" w:pos="2040"/>
              </w:tabs>
              <w:jc w:val="center"/>
            </w:pPr>
            <w:r w:rsidRPr="00CD31FF">
              <w:t>3</w:t>
            </w:r>
          </w:p>
        </w:tc>
        <w:tc>
          <w:tcPr>
            <w:tcW w:w="217" w:type="pct"/>
            <w:vAlign w:val="center"/>
          </w:tcPr>
          <w:p w14:paraId="33146DAB" w14:textId="77777777" w:rsidR="00FF229A" w:rsidRPr="00CD31FF" w:rsidRDefault="00FF229A" w:rsidP="00E468F5">
            <w:pPr>
              <w:tabs>
                <w:tab w:val="left" w:pos="2040"/>
              </w:tabs>
              <w:jc w:val="center"/>
            </w:pPr>
            <w:r w:rsidRPr="00CD31FF">
              <w:t>4</w:t>
            </w:r>
          </w:p>
        </w:tc>
        <w:tc>
          <w:tcPr>
            <w:tcW w:w="1246" w:type="pct"/>
            <w:gridSpan w:val="3"/>
            <w:vAlign w:val="center"/>
          </w:tcPr>
          <w:p w14:paraId="31C00879" w14:textId="77777777" w:rsidR="00FF229A" w:rsidRPr="00CD31FF" w:rsidRDefault="00FF229A" w:rsidP="00E468F5">
            <w:pPr>
              <w:tabs>
                <w:tab w:val="left" w:pos="2040"/>
              </w:tabs>
            </w:pPr>
          </w:p>
        </w:tc>
      </w:tr>
      <w:tr w:rsidR="00FF229A" w:rsidRPr="00CD31FF" w14:paraId="4F8EFBE0" w14:textId="77777777" w:rsidTr="00E468F5">
        <w:trPr>
          <w:gridAfter w:val="1"/>
          <w:wAfter w:w="5" w:type="pct"/>
          <w:trHeight w:val="395"/>
        </w:trPr>
        <w:tc>
          <w:tcPr>
            <w:tcW w:w="4995" w:type="pct"/>
            <w:gridSpan w:val="7"/>
            <w:shd w:val="clear" w:color="auto" w:fill="CCFFCC"/>
          </w:tcPr>
          <w:p w14:paraId="58AB2554" w14:textId="77777777" w:rsidR="00FF229A" w:rsidRPr="00CD31FF" w:rsidRDefault="00FF229A" w:rsidP="00E468F5">
            <w:pPr>
              <w:tabs>
                <w:tab w:val="left" w:pos="2040"/>
              </w:tabs>
              <w:rPr>
                <w:rtl/>
              </w:rPr>
            </w:pPr>
            <w:r w:rsidRPr="00CD31FF">
              <w:t>Total points for this section (</w:t>
            </w:r>
            <w:r w:rsidRPr="00CD31FF">
              <w:rPr>
                <w:rtl/>
              </w:rPr>
              <w:t>40</w:t>
            </w:r>
            <w:r w:rsidRPr="00CD31FF">
              <w:t xml:space="preserve"> possible):</w:t>
            </w:r>
          </w:p>
          <w:p w14:paraId="38C3EE05" w14:textId="77777777" w:rsidR="00FF229A" w:rsidRPr="00CD31FF" w:rsidRDefault="00FF229A" w:rsidP="00E468F5">
            <w:pPr>
              <w:tabs>
                <w:tab w:val="left" w:pos="2040"/>
              </w:tabs>
            </w:pPr>
            <w:r w:rsidRPr="00CD31FF">
              <w:rPr>
                <w:rtl/>
              </w:rPr>
              <w:t>مجموع الدرجة الكلية على هذا القسم (40)</w:t>
            </w:r>
          </w:p>
        </w:tc>
      </w:tr>
      <w:tr w:rsidR="00FF229A" w:rsidRPr="00CD31FF" w14:paraId="08F9145B" w14:textId="77777777" w:rsidTr="00E468F5">
        <w:trPr>
          <w:gridAfter w:val="1"/>
          <w:wAfter w:w="5" w:type="pct"/>
          <w:trHeight w:val="395"/>
        </w:trPr>
        <w:tc>
          <w:tcPr>
            <w:tcW w:w="4995" w:type="pct"/>
            <w:gridSpan w:val="7"/>
            <w:shd w:val="clear" w:color="auto" w:fill="CCFFCC"/>
          </w:tcPr>
          <w:p w14:paraId="3B6193D9" w14:textId="77777777" w:rsidR="00FF229A" w:rsidRPr="00CD31FF" w:rsidRDefault="00FF229A" w:rsidP="00E468F5">
            <w:pPr>
              <w:tabs>
                <w:tab w:val="left" w:pos="2040"/>
              </w:tabs>
              <w:rPr>
                <w:rtl/>
              </w:rPr>
            </w:pPr>
            <w:r w:rsidRPr="00CD31FF">
              <w:t xml:space="preserve">Average for this section: (Total score divided by </w:t>
            </w:r>
            <w:r w:rsidRPr="00CD31FF">
              <w:rPr>
                <w:rtl/>
              </w:rPr>
              <w:t>10</w:t>
            </w:r>
            <w:r w:rsidRPr="00CD31FF">
              <w:t>)</w:t>
            </w:r>
          </w:p>
          <w:p w14:paraId="2971ACA6" w14:textId="77777777" w:rsidR="00FF229A" w:rsidRPr="00CD31FF" w:rsidRDefault="00FF229A" w:rsidP="00E468F5">
            <w:pPr>
              <w:tabs>
                <w:tab w:val="left" w:pos="2040"/>
              </w:tabs>
            </w:pPr>
            <w:r w:rsidRPr="00CD31FF">
              <w:rPr>
                <w:rtl/>
              </w:rPr>
              <w:t>معدل الدرجة على هذا القسم (الدرجة الكلية مقسومة على 10)</w:t>
            </w:r>
          </w:p>
        </w:tc>
      </w:tr>
    </w:tbl>
    <w:p w14:paraId="568E9570" w14:textId="77777777" w:rsidR="00FF229A" w:rsidRPr="00CD31FF" w:rsidRDefault="00FF229A" w:rsidP="00FF229A"/>
    <w:p w14:paraId="3707D43D" w14:textId="77777777" w:rsidR="00FF229A" w:rsidRDefault="00FF229A" w:rsidP="00FF229A">
      <w:r>
        <w:br w:type="page"/>
      </w:r>
    </w:p>
    <w:p w14:paraId="4265E6E0" w14:textId="77777777" w:rsidR="00FF229A" w:rsidRPr="00CD31FF" w:rsidRDefault="00FF229A" w:rsidP="00FF229A"/>
    <w:p w14:paraId="5A56FA7D" w14:textId="77777777" w:rsidR="00FF229A" w:rsidRPr="00CD31FF" w:rsidRDefault="00FF229A" w:rsidP="00FF229A">
      <w:pPr>
        <w:pStyle w:val="Header"/>
        <w:rPr>
          <w:b/>
          <w:bCs/>
          <w:rtl/>
        </w:rPr>
      </w:pPr>
      <w:r w:rsidRPr="00CD31FF">
        <w:rPr>
          <w:b/>
        </w:rPr>
        <w:t xml:space="preserve">QU COLLEGE OF EDUCATION EXPECTATIONS FOR PROFESSIONALISM       </w:t>
      </w:r>
      <w:r w:rsidRPr="00CD31FF">
        <w:rPr>
          <w:b/>
        </w:rPr>
        <w:tab/>
        <w:t xml:space="preserve">  </w:t>
      </w:r>
      <w:r w:rsidRPr="00CD31FF">
        <w:rPr>
          <w:b/>
        </w:rPr>
        <w:tab/>
      </w:r>
    </w:p>
    <w:p w14:paraId="55D46274" w14:textId="77777777" w:rsidR="00FF229A" w:rsidRPr="00CD31FF" w:rsidRDefault="00FF229A" w:rsidP="00FF229A">
      <w:pPr>
        <w:pStyle w:val="Header"/>
        <w:rPr>
          <w:b/>
          <w:rtl/>
        </w:rPr>
      </w:pPr>
      <w:r w:rsidRPr="00CD31FF">
        <w:rPr>
          <w:b/>
          <w:bCs/>
          <w:rtl/>
          <w:lang w:bidi="ar-EG"/>
        </w:rPr>
        <w:t>توقعات</w:t>
      </w:r>
      <w:r w:rsidRPr="00CD31FF">
        <w:rPr>
          <w:b/>
          <w:bCs/>
          <w:rtl/>
        </w:rPr>
        <w:t xml:space="preserve"> كلية التربية/ جامعة قطر لمهنيّة المعلمين</w:t>
      </w:r>
    </w:p>
    <w:tbl>
      <w:tblPr>
        <w:tblW w:w="493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5186"/>
        <w:gridCol w:w="507"/>
        <w:gridCol w:w="407"/>
        <w:gridCol w:w="369"/>
        <w:gridCol w:w="136"/>
        <w:gridCol w:w="464"/>
        <w:gridCol w:w="49"/>
        <w:gridCol w:w="2331"/>
        <w:gridCol w:w="17"/>
      </w:tblGrid>
      <w:tr w:rsidR="00FF229A" w:rsidRPr="00CD31FF" w14:paraId="40F9651F" w14:textId="77777777" w:rsidTr="00E468F5">
        <w:trPr>
          <w:gridAfter w:val="1"/>
          <w:wAfter w:w="9" w:type="pct"/>
          <w:trHeight w:val="313"/>
        </w:trPr>
        <w:tc>
          <w:tcPr>
            <w:tcW w:w="4991" w:type="pct"/>
            <w:gridSpan w:val="8"/>
            <w:shd w:val="clear" w:color="auto" w:fill="D9D9D9"/>
          </w:tcPr>
          <w:p w14:paraId="4FD1DC33" w14:textId="77777777" w:rsidR="00FF229A" w:rsidRPr="00CD31FF" w:rsidRDefault="00FF229A" w:rsidP="00E468F5">
            <w:pPr>
              <w:ind w:left="288"/>
            </w:pPr>
            <w:r w:rsidRPr="00CD31FF">
              <w:rPr>
                <w:b/>
                <w:sz w:val="20"/>
                <w:szCs w:val="20"/>
              </w:rPr>
              <w:t>PROFESSIONAL BEHAVIORS</w:t>
            </w:r>
            <w:r w:rsidRPr="00CD31FF">
              <w:rPr>
                <w:b/>
              </w:rPr>
              <w:tab/>
            </w:r>
            <w:r w:rsidRPr="00CD31FF">
              <w:rPr>
                <w:b/>
              </w:rPr>
              <w:tab/>
            </w:r>
            <w:r w:rsidRPr="00CD31FF">
              <w:rPr>
                <w:b/>
              </w:rPr>
              <w:tab/>
            </w:r>
            <w:r w:rsidRPr="00CD31FF">
              <w:rPr>
                <w:b/>
                <w:bCs/>
                <w:rtl/>
              </w:rPr>
              <w:t>السلوكيات المهنية</w:t>
            </w:r>
          </w:p>
        </w:tc>
      </w:tr>
      <w:tr w:rsidR="00FF229A" w:rsidRPr="00CD31FF" w14:paraId="08118256" w14:textId="77777777" w:rsidTr="00E468F5">
        <w:trPr>
          <w:gridAfter w:val="1"/>
          <w:wAfter w:w="9" w:type="pct"/>
          <w:trHeight w:val="328"/>
        </w:trPr>
        <w:tc>
          <w:tcPr>
            <w:tcW w:w="4991" w:type="pct"/>
            <w:gridSpan w:val="8"/>
            <w:shd w:val="clear" w:color="auto" w:fill="D9D9D9"/>
          </w:tcPr>
          <w:p w14:paraId="3AA932E0" w14:textId="77777777" w:rsidR="00FF229A" w:rsidRPr="00CD31FF" w:rsidRDefault="00FF229A" w:rsidP="00E468F5">
            <w:pPr>
              <w:ind w:left="360" w:hanging="360"/>
            </w:pPr>
            <w:r w:rsidRPr="00CD31FF">
              <w:rPr>
                <w:b/>
              </w:rPr>
              <w:t>1.0</w:t>
            </w:r>
            <w:r w:rsidRPr="00CD31FF">
              <w:rPr>
                <w:b/>
              </w:rPr>
              <w:tab/>
              <w:t xml:space="preserve">Attendance and Punctuality                       </w:t>
            </w:r>
            <w:r w:rsidRPr="00CD31FF">
              <w:rPr>
                <w:b/>
              </w:rPr>
              <w:tab/>
            </w:r>
            <w:r w:rsidRPr="00CD31FF">
              <w:rPr>
                <w:b/>
              </w:rPr>
              <w:tab/>
            </w:r>
            <w:r w:rsidRPr="00CD31FF">
              <w:rPr>
                <w:b/>
              </w:rPr>
              <w:tab/>
            </w:r>
            <w:r w:rsidRPr="00CD31FF">
              <w:rPr>
                <w:b/>
              </w:rPr>
              <w:tab/>
            </w:r>
            <w:r w:rsidRPr="00CD31FF">
              <w:rPr>
                <w:b/>
              </w:rPr>
              <w:tab/>
            </w:r>
            <w:r w:rsidRPr="00CD31FF">
              <w:rPr>
                <w:b/>
              </w:rPr>
              <w:tab/>
              <w:t xml:space="preserve">             </w:t>
            </w:r>
            <w:r w:rsidRPr="00CD31FF">
              <w:rPr>
                <w:b/>
              </w:rPr>
              <w:tab/>
              <w:t xml:space="preserve">            </w:t>
            </w:r>
            <w:r w:rsidRPr="00CD31FF">
              <w:rPr>
                <w:b/>
                <w:rtl/>
              </w:rPr>
              <w:t xml:space="preserve"> </w:t>
            </w:r>
            <w:r w:rsidRPr="00CD31FF">
              <w:rPr>
                <w:b/>
              </w:rPr>
              <w:t xml:space="preserve">               </w:t>
            </w:r>
            <w:r w:rsidRPr="00CD31FF">
              <w:rPr>
                <w:bCs/>
                <w:rtl/>
              </w:rPr>
              <w:t>1.0</w:t>
            </w:r>
            <w:r w:rsidRPr="00CD31FF">
              <w:rPr>
                <w:b/>
                <w:rtl/>
              </w:rPr>
              <w:t xml:space="preserve"> </w:t>
            </w:r>
            <w:r w:rsidRPr="00CD31FF">
              <w:rPr>
                <w:bCs/>
                <w:rtl/>
              </w:rPr>
              <w:t>الحضور ودقة المواعيد</w:t>
            </w:r>
          </w:p>
        </w:tc>
      </w:tr>
      <w:tr w:rsidR="00FF229A" w:rsidRPr="00CD31FF" w14:paraId="0085139D" w14:textId="77777777" w:rsidTr="00E468F5">
        <w:trPr>
          <w:gridAfter w:val="1"/>
          <w:wAfter w:w="9" w:type="pct"/>
          <w:trHeight w:val="328"/>
        </w:trPr>
        <w:tc>
          <w:tcPr>
            <w:tcW w:w="4991" w:type="pct"/>
            <w:gridSpan w:val="8"/>
            <w:shd w:val="clear" w:color="auto" w:fill="D9D9D9"/>
          </w:tcPr>
          <w:p w14:paraId="22C1D13F" w14:textId="77777777" w:rsidR="00FF229A" w:rsidRPr="00CD31FF" w:rsidRDefault="00FF229A" w:rsidP="00E468F5">
            <w:pPr>
              <w:ind w:left="360" w:hanging="360"/>
              <w:jc w:val="right"/>
              <w:rPr>
                <w:b/>
              </w:rPr>
            </w:pPr>
            <w:r w:rsidRPr="00CD31FF">
              <w:rPr>
                <w:bCs/>
              </w:rPr>
              <w:t xml:space="preserve">Evidence </w:t>
            </w:r>
            <w:r w:rsidRPr="00CD31FF">
              <w:rPr>
                <w:b/>
                <w:rtl/>
              </w:rPr>
              <w:t>الدّليل</w:t>
            </w:r>
          </w:p>
        </w:tc>
      </w:tr>
      <w:tr w:rsidR="00FF229A" w:rsidRPr="00CD31FF" w14:paraId="371D2FDF" w14:textId="77777777" w:rsidTr="00E468F5">
        <w:trPr>
          <w:gridAfter w:val="1"/>
          <w:wAfter w:w="9" w:type="pct"/>
          <w:trHeight w:val="344"/>
        </w:trPr>
        <w:tc>
          <w:tcPr>
            <w:tcW w:w="2739" w:type="pct"/>
            <w:vAlign w:val="center"/>
          </w:tcPr>
          <w:p w14:paraId="0C4E2A95" w14:textId="77777777" w:rsidR="00FF229A" w:rsidRPr="00CD31FF" w:rsidRDefault="00FF229A" w:rsidP="00FF229A">
            <w:pPr>
              <w:pStyle w:val="ColorfulList-Accent11"/>
              <w:numPr>
                <w:ilvl w:val="1"/>
                <w:numId w:val="24"/>
              </w:numPr>
              <w:tabs>
                <w:tab w:val="left" w:pos="630"/>
                <w:tab w:val="right" w:pos="10800"/>
              </w:tabs>
              <w:spacing w:after="0" w:line="240" w:lineRule="auto"/>
              <w:ind w:left="630" w:hanging="450"/>
              <w:contextualSpacing w:val="0"/>
              <w:rPr>
                <w:rFonts w:ascii="Times New Roman" w:hAnsi="Times New Roman" w:cs="Times New Roman"/>
              </w:rPr>
            </w:pPr>
            <w:r w:rsidRPr="00CD31FF">
              <w:rPr>
                <w:rFonts w:ascii="Times New Roman" w:hAnsi="Times New Roman" w:cs="Times New Roman"/>
              </w:rPr>
              <w:t xml:space="preserve">Arrives on time.                                                                                                                         </w:t>
            </w:r>
            <w:r w:rsidRPr="00CD31FF">
              <w:rPr>
                <w:rFonts w:ascii="Times New Roman" w:hAnsi="Times New Roman" w:cs="Times New Roman"/>
                <w:rtl/>
              </w:rPr>
              <w:t>يصِل في الموعد</w:t>
            </w:r>
            <w:r w:rsidRPr="00CD31FF">
              <w:rPr>
                <w:rFonts w:ascii="Times New Roman" w:hAnsi="Times New Roman" w:cs="Times New Roman"/>
              </w:rPr>
              <w:t xml:space="preserve">                 </w:t>
            </w:r>
          </w:p>
        </w:tc>
        <w:tc>
          <w:tcPr>
            <w:tcW w:w="268" w:type="pct"/>
            <w:vAlign w:val="center"/>
          </w:tcPr>
          <w:p w14:paraId="2DC4409E" w14:textId="77777777" w:rsidR="00FF229A" w:rsidRPr="00CD31FF" w:rsidRDefault="00FF229A" w:rsidP="00E468F5">
            <w:pPr>
              <w:tabs>
                <w:tab w:val="left" w:pos="2040"/>
              </w:tabs>
              <w:jc w:val="center"/>
            </w:pPr>
            <w:r w:rsidRPr="00CD31FF">
              <w:t xml:space="preserve"> 1</w:t>
            </w:r>
          </w:p>
        </w:tc>
        <w:tc>
          <w:tcPr>
            <w:tcW w:w="215" w:type="pct"/>
            <w:vAlign w:val="center"/>
          </w:tcPr>
          <w:p w14:paraId="5CEFAC00" w14:textId="77777777" w:rsidR="00FF229A" w:rsidRPr="00CD31FF" w:rsidRDefault="00FF229A" w:rsidP="00E468F5">
            <w:pPr>
              <w:tabs>
                <w:tab w:val="left" w:pos="2040"/>
              </w:tabs>
              <w:jc w:val="center"/>
            </w:pPr>
            <w:r w:rsidRPr="00CD31FF">
              <w:t>2</w:t>
            </w:r>
          </w:p>
        </w:tc>
        <w:tc>
          <w:tcPr>
            <w:tcW w:w="267" w:type="pct"/>
            <w:gridSpan w:val="2"/>
            <w:vAlign w:val="center"/>
          </w:tcPr>
          <w:p w14:paraId="71A65FD7" w14:textId="77777777" w:rsidR="00FF229A" w:rsidRPr="00CD31FF" w:rsidRDefault="00FF229A" w:rsidP="00E468F5">
            <w:pPr>
              <w:tabs>
                <w:tab w:val="left" w:pos="2040"/>
              </w:tabs>
              <w:jc w:val="center"/>
            </w:pPr>
            <w:r w:rsidRPr="00CD31FF">
              <w:t>3</w:t>
            </w:r>
          </w:p>
        </w:tc>
        <w:tc>
          <w:tcPr>
            <w:tcW w:w="271" w:type="pct"/>
            <w:gridSpan w:val="2"/>
            <w:vAlign w:val="center"/>
          </w:tcPr>
          <w:p w14:paraId="16B7A98D" w14:textId="77777777" w:rsidR="00FF229A" w:rsidRPr="00CD31FF" w:rsidRDefault="00FF229A" w:rsidP="00E468F5">
            <w:pPr>
              <w:tabs>
                <w:tab w:val="left" w:pos="2040"/>
              </w:tabs>
              <w:jc w:val="center"/>
            </w:pPr>
            <w:r w:rsidRPr="00CD31FF">
              <w:t>4</w:t>
            </w:r>
          </w:p>
        </w:tc>
        <w:tc>
          <w:tcPr>
            <w:tcW w:w="1231" w:type="pct"/>
            <w:vAlign w:val="center"/>
          </w:tcPr>
          <w:p w14:paraId="1EF0562C" w14:textId="77777777" w:rsidR="00FF229A" w:rsidRPr="00CD31FF" w:rsidRDefault="00FF229A" w:rsidP="00E468F5"/>
          <w:p w14:paraId="0526A88F" w14:textId="77777777" w:rsidR="00FF229A" w:rsidRPr="00CD31FF" w:rsidRDefault="00FF229A" w:rsidP="00E468F5">
            <w:pPr>
              <w:jc w:val="center"/>
            </w:pPr>
          </w:p>
        </w:tc>
      </w:tr>
      <w:tr w:rsidR="00FF229A" w:rsidRPr="00CD31FF" w14:paraId="4882251A" w14:textId="77777777" w:rsidTr="00E468F5">
        <w:trPr>
          <w:gridAfter w:val="1"/>
          <w:wAfter w:w="9" w:type="pct"/>
          <w:trHeight w:val="358"/>
        </w:trPr>
        <w:tc>
          <w:tcPr>
            <w:tcW w:w="2739" w:type="pct"/>
            <w:vAlign w:val="center"/>
          </w:tcPr>
          <w:p w14:paraId="75C24125" w14:textId="77777777" w:rsidR="00FF229A" w:rsidRPr="00CD31FF" w:rsidRDefault="00FF229A" w:rsidP="00FF229A">
            <w:pPr>
              <w:pStyle w:val="ColorfulList-Accent11"/>
              <w:numPr>
                <w:ilvl w:val="1"/>
                <w:numId w:val="24"/>
              </w:numPr>
              <w:tabs>
                <w:tab w:val="left" w:pos="630"/>
                <w:tab w:val="right" w:pos="10800"/>
              </w:tabs>
              <w:spacing w:after="0" w:line="240" w:lineRule="auto"/>
              <w:ind w:left="630" w:hanging="450"/>
              <w:contextualSpacing w:val="0"/>
              <w:rPr>
                <w:rFonts w:ascii="Times New Roman" w:hAnsi="Times New Roman" w:cs="Times New Roman"/>
              </w:rPr>
            </w:pPr>
            <w:r w:rsidRPr="00CD31FF">
              <w:rPr>
                <w:rFonts w:ascii="Times New Roman" w:hAnsi="Times New Roman" w:cs="Times New Roman"/>
              </w:rPr>
              <w:t xml:space="preserve">Stays until the end of the school day.                                                                        </w:t>
            </w:r>
            <w:r w:rsidRPr="00CD31FF">
              <w:rPr>
                <w:rFonts w:ascii="Times New Roman" w:hAnsi="Times New Roman" w:cs="Times New Roman"/>
                <w:rtl/>
              </w:rPr>
              <w:t>يَبقى حتى نهاية اليوم الدراسي</w:t>
            </w:r>
            <w:r w:rsidRPr="00CD31FF">
              <w:rPr>
                <w:rFonts w:ascii="Times New Roman" w:hAnsi="Times New Roman" w:cs="Times New Roman"/>
              </w:rPr>
              <w:tab/>
            </w:r>
          </w:p>
        </w:tc>
        <w:tc>
          <w:tcPr>
            <w:tcW w:w="268" w:type="pct"/>
            <w:vAlign w:val="center"/>
          </w:tcPr>
          <w:p w14:paraId="384A1F0E" w14:textId="77777777" w:rsidR="00FF229A" w:rsidRPr="00CD31FF" w:rsidRDefault="00FF229A" w:rsidP="00E468F5">
            <w:pPr>
              <w:tabs>
                <w:tab w:val="left" w:pos="2040"/>
              </w:tabs>
              <w:jc w:val="center"/>
            </w:pPr>
            <w:r w:rsidRPr="00CD31FF">
              <w:t xml:space="preserve"> 1</w:t>
            </w:r>
          </w:p>
        </w:tc>
        <w:tc>
          <w:tcPr>
            <w:tcW w:w="215" w:type="pct"/>
            <w:vAlign w:val="center"/>
          </w:tcPr>
          <w:p w14:paraId="0E96243F" w14:textId="77777777" w:rsidR="00FF229A" w:rsidRPr="00CD31FF" w:rsidRDefault="00FF229A" w:rsidP="00E468F5">
            <w:pPr>
              <w:tabs>
                <w:tab w:val="left" w:pos="2040"/>
              </w:tabs>
              <w:jc w:val="center"/>
            </w:pPr>
            <w:r w:rsidRPr="00CD31FF">
              <w:t>2</w:t>
            </w:r>
          </w:p>
        </w:tc>
        <w:tc>
          <w:tcPr>
            <w:tcW w:w="267" w:type="pct"/>
            <w:gridSpan w:val="2"/>
            <w:vAlign w:val="center"/>
          </w:tcPr>
          <w:p w14:paraId="30F9354B" w14:textId="77777777" w:rsidR="00FF229A" w:rsidRPr="00CD31FF" w:rsidRDefault="00FF229A" w:rsidP="00E468F5">
            <w:pPr>
              <w:tabs>
                <w:tab w:val="left" w:pos="2040"/>
              </w:tabs>
              <w:jc w:val="center"/>
            </w:pPr>
            <w:r w:rsidRPr="00CD31FF">
              <w:t>3</w:t>
            </w:r>
          </w:p>
        </w:tc>
        <w:tc>
          <w:tcPr>
            <w:tcW w:w="271" w:type="pct"/>
            <w:gridSpan w:val="2"/>
            <w:vAlign w:val="center"/>
          </w:tcPr>
          <w:p w14:paraId="637E3EC2" w14:textId="77777777" w:rsidR="00FF229A" w:rsidRPr="00CD31FF" w:rsidRDefault="00FF229A" w:rsidP="00E468F5">
            <w:pPr>
              <w:tabs>
                <w:tab w:val="left" w:pos="2040"/>
              </w:tabs>
              <w:jc w:val="center"/>
            </w:pPr>
            <w:r w:rsidRPr="00CD31FF">
              <w:t>4</w:t>
            </w:r>
          </w:p>
        </w:tc>
        <w:tc>
          <w:tcPr>
            <w:tcW w:w="1231" w:type="pct"/>
            <w:vAlign w:val="center"/>
          </w:tcPr>
          <w:p w14:paraId="7D3A815F" w14:textId="77777777" w:rsidR="00FF229A" w:rsidRPr="00CD31FF" w:rsidRDefault="00FF229A" w:rsidP="00E468F5">
            <w:pPr>
              <w:tabs>
                <w:tab w:val="left" w:pos="2040"/>
              </w:tabs>
            </w:pPr>
          </w:p>
        </w:tc>
      </w:tr>
      <w:tr w:rsidR="00FF229A" w:rsidRPr="00CD31FF" w14:paraId="296F2F09" w14:textId="77777777" w:rsidTr="00E468F5">
        <w:trPr>
          <w:gridAfter w:val="1"/>
          <w:wAfter w:w="9" w:type="pct"/>
          <w:trHeight w:val="358"/>
        </w:trPr>
        <w:tc>
          <w:tcPr>
            <w:tcW w:w="2739" w:type="pct"/>
            <w:vAlign w:val="center"/>
          </w:tcPr>
          <w:p w14:paraId="43D63F92" w14:textId="77777777" w:rsidR="00FF229A" w:rsidRPr="00CD31FF" w:rsidRDefault="00FF229A" w:rsidP="00FF229A">
            <w:pPr>
              <w:pStyle w:val="ColorfulList-Accent11"/>
              <w:numPr>
                <w:ilvl w:val="1"/>
                <w:numId w:val="24"/>
              </w:numPr>
              <w:tabs>
                <w:tab w:val="left" w:pos="630"/>
                <w:tab w:val="right" w:pos="10800"/>
              </w:tabs>
              <w:spacing w:after="0" w:line="240" w:lineRule="auto"/>
              <w:ind w:left="630" w:hanging="450"/>
              <w:contextualSpacing w:val="0"/>
              <w:rPr>
                <w:rFonts w:ascii="Times New Roman" w:hAnsi="Times New Roman" w:cs="Times New Roman"/>
              </w:rPr>
            </w:pPr>
            <w:r w:rsidRPr="00CD31FF">
              <w:rPr>
                <w:rFonts w:ascii="Times New Roman" w:hAnsi="Times New Roman" w:cs="Times New Roman"/>
              </w:rPr>
              <w:t xml:space="preserve">Notifies mentor and supervisor if absent.                                                     </w:t>
            </w:r>
            <w:r w:rsidRPr="00CD31FF">
              <w:rPr>
                <w:rFonts w:ascii="Times New Roman" w:hAnsi="Times New Roman" w:cs="Times New Roman"/>
                <w:rtl/>
              </w:rPr>
              <w:t>يُبَلّغ المدرس المعاون و</w:t>
            </w:r>
            <w:r w:rsidRPr="00CD31FF">
              <w:rPr>
                <w:rFonts w:ascii="Times New Roman" w:hAnsi="Times New Roman" w:cs="Times New Roman"/>
                <w:rtl/>
                <w:lang w:bidi="ar-EG"/>
              </w:rPr>
              <w:t>الموجه</w:t>
            </w:r>
            <w:r w:rsidRPr="00CD31FF">
              <w:rPr>
                <w:rFonts w:ascii="Times New Roman" w:hAnsi="Times New Roman" w:cs="Times New Roman"/>
                <w:rtl/>
              </w:rPr>
              <w:t xml:space="preserve"> عند الغياب</w:t>
            </w:r>
            <w:r w:rsidRPr="00CD31FF">
              <w:rPr>
                <w:rFonts w:ascii="Times New Roman" w:hAnsi="Times New Roman" w:cs="Times New Roman"/>
              </w:rPr>
              <w:t xml:space="preserve"> </w:t>
            </w:r>
          </w:p>
        </w:tc>
        <w:tc>
          <w:tcPr>
            <w:tcW w:w="268" w:type="pct"/>
            <w:vAlign w:val="center"/>
          </w:tcPr>
          <w:p w14:paraId="0D5197D0" w14:textId="77777777" w:rsidR="00FF229A" w:rsidRPr="00CD31FF" w:rsidRDefault="00FF229A" w:rsidP="00E468F5">
            <w:pPr>
              <w:tabs>
                <w:tab w:val="left" w:pos="2040"/>
              </w:tabs>
              <w:jc w:val="center"/>
            </w:pPr>
            <w:r w:rsidRPr="00CD31FF">
              <w:t xml:space="preserve"> 1</w:t>
            </w:r>
          </w:p>
        </w:tc>
        <w:tc>
          <w:tcPr>
            <w:tcW w:w="215" w:type="pct"/>
            <w:vAlign w:val="center"/>
          </w:tcPr>
          <w:p w14:paraId="0E39BCE4" w14:textId="77777777" w:rsidR="00FF229A" w:rsidRPr="00CD31FF" w:rsidRDefault="00FF229A" w:rsidP="00E468F5">
            <w:pPr>
              <w:tabs>
                <w:tab w:val="left" w:pos="2040"/>
              </w:tabs>
              <w:jc w:val="center"/>
            </w:pPr>
            <w:r w:rsidRPr="00CD31FF">
              <w:t>2</w:t>
            </w:r>
          </w:p>
        </w:tc>
        <w:tc>
          <w:tcPr>
            <w:tcW w:w="267" w:type="pct"/>
            <w:gridSpan w:val="2"/>
            <w:vAlign w:val="center"/>
          </w:tcPr>
          <w:p w14:paraId="58101E64" w14:textId="77777777" w:rsidR="00FF229A" w:rsidRPr="00CD31FF" w:rsidRDefault="00FF229A" w:rsidP="00E468F5">
            <w:pPr>
              <w:tabs>
                <w:tab w:val="left" w:pos="2040"/>
              </w:tabs>
              <w:jc w:val="center"/>
            </w:pPr>
            <w:r w:rsidRPr="00CD31FF">
              <w:t>3</w:t>
            </w:r>
          </w:p>
        </w:tc>
        <w:tc>
          <w:tcPr>
            <w:tcW w:w="271" w:type="pct"/>
            <w:gridSpan w:val="2"/>
            <w:vAlign w:val="center"/>
          </w:tcPr>
          <w:p w14:paraId="7D6AB891" w14:textId="77777777" w:rsidR="00FF229A" w:rsidRPr="00CD31FF" w:rsidRDefault="00FF229A" w:rsidP="00E468F5">
            <w:pPr>
              <w:tabs>
                <w:tab w:val="left" w:pos="2040"/>
              </w:tabs>
              <w:jc w:val="center"/>
            </w:pPr>
            <w:r w:rsidRPr="00CD31FF">
              <w:t>4</w:t>
            </w:r>
          </w:p>
        </w:tc>
        <w:tc>
          <w:tcPr>
            <w:tcW w:w="1231" w:type="pct"/>
            <w:vAlign w:val="center"/>
          </w:tcPr>
          <w:p w14:paraId="02379581" w14:textId="77777777" w:rsidR="00FF229A" w:rsidRPr="00CD31FF" w:rsidRDefault="00FF229A" w:rsidP="00E468F5">
            <w:pPr>
              <w:tabs>
                <w:tab w:val="left" w:pos="2040"/>
              </w:tabs>
            </w:pPr>
          </w:p>
        </w:tc>
      </w:tr>
      <w:tr w:rsidR="00FF229A" w:rsidRPr="00CD31FF" w14:paraId="4399FCFA" w14:textId="77777777" w:rsidTr="00E468F5">
        <w:trPr>
          <w:gridAfter w:val="1"/>
          <w:wAfter w:w="9" w:type="pct"/>
          <w:trHeight w:val="344"/>
        </w:trPr>
        <w:tc>
          <w:tcPr>
            <w:tcW w:w="2739" w:type="pct"/>
            <w:vAlign w:val="center"/>
          </w:tcPr>
          <w:p w14:paraId="296C3674" w14:textId="77777777" w:rsidR="00FF229A" w:rsidRPr="00CD31FF" w:rsidRDefault="00FF229A" w:rsidP="00FF229A">
            <w:pPr>
              <w:pStyle w:val="ColorfulList-Accent11"/>
              <w:numPr>
                <w:ilvl w:val="1"/>
                <w:numId w:val="24"/>
              </w:numPr>
              <w:tabs>
                <w:tab w:val="left" w:pos="630"/>
                <w:tab w:val="right" w:pos="10800"/>
              </w:tabs>
              <w:spacing w:after="0" w:line="240" w:lineRule="auto"/>
              <w:ind w:left="630" w:hanging="450"/>
              <w:contextualSpacing w:val="0"/>
              <w:rPr>
                <w:rFonts w:ascii="Times New Roman" w:hAnsi="Times New Roman" w:cs="Times New Roman"/>
              </w:rPr>
            </w:pPr>
            <w:r w:rsidRPr="00CD31FF">
              <w:rPr>
                <w:rFonts w:ascii="Times New Roman" w:hAnsi="Times New Roman" w:cs="Times New Roman"/>
              </w:rPr>
              <w:t xml:space="preserve">Makes up missed days.                                                                                                       </w:t>
            </w:r>
            <w:r w:rsidRPr="00CD31FF">
              <w:rPr>
                <w:rFonts w:ascii="Times New Roman" w:hAnsi="Times New Roman" w:cs="Times New Roman"/>
                <w:rtl/>
              </w:rPr>
              <w:t xml:space="preserve">يُعوّض أيام الغياب   </w:t>
            </w:r>
            <w:r w:rsidRPr="00CD31FF">
              <w:rPr>
                <w:rFonts w:ascii="Times New Roman" w:hAnsi="Times New Roman" w:cs="Times New Roman"/>
              </w:rPr>
              <w:tab/>
            </w:r>
          </w:p>
        </w:tc>
        <w:tc>
          <w:tcPr>
            <w:tcW w:w="268" w:type="pct"/>
            <w:vAlign w:val="center"/>
          </w:tcPr>
          <w:p w14:paraId="3771C3E0" w14:textId="77777777" w:rsidR="00FF229A" w:rsidRPr="00CD31FF" w:rsidRDefault="00FF229A" w:rsidP="00E468F5">
            <w:pPr>
              <w:tabs>
                <w:tab w:val="left" w:pos="2040"/>
              </w:tabs>
              <w:jc w:val="center"/>
            </w:pPr>
            <w:r w:rsidRPr="00CD31FF">
              <w:t xml:space="preserve"> 1</w:t>
            </w:r>
          </w:p>
        </w:tc>
        <w:tc>
          <w:tcPr>
            <w:tcW w:w="215" w:type="pct"/>
            <w:vAlign w:val="center"/>
          </w:tcPr>
          <w:p w14:paraId="22744A02" w14:textId="77777777" w:rsidR="00FF229A" w:rsidRPr="00CD31FF" w:rsidRDefault="00FF229A" w:rsidP="00E468F5">
            <w:pPr>
              <w:tabs>
                <w:tab w:val="left" w:pos="2040"/>
              </w:tabs>
              <w:jc w:val="center"/>
            </w:pPr>
            <w:r w:rsidRPr="00CD31FF">
              <w:t>2</w:t>
            </w:r>
          </w:p>
        </w:tc>
        <w:tc>
          <w:tcPr>
            <w:tcW w:w="267" w:type="pct"/>
            <w:gridSpan w:val="2"/>
            <w:vAlign w:val="center"/>
          </w:tcPr>
          <w:p w14:paraId="6247FC33" w14:textId="77777777" w:rsidR="00FF229A" w:rsidRPr="00CD31FF" w:rsidRDefault="00FF229A" w:rsidP="00E468F5">
            <w:pPr>
              <w:tabs>
                <w:tab w:val="left" w:pos="2040"/>
              </w:tabs>
              <w:jc w:val="center"/>
            </w:pPr>
            <w:r w:rsidRPr="00CD31FF">
              <w:t>3</w:t>
            </w:r>
          </w:p>
        </w:tc>
        <w:tc>
          <w:tcPr>
            <w:tcW w:w="271" w:type="pct"/>
            <w:gridSpan w:val="2"/>
            <w:vAlign w:val="center"/>
          </w:tcPr>
          <w:p w14:paraId="7EA329AF" w14:textId="77777777" w:rsidR="00FF229A" w:rsidRPr="00CD31FF" w:rsidRDefault="00FF229A" w:rsidP="00E468F5">
            <w:pPr>
              <w:tabs>
                <w:tab w:val="left" w:pos="2040"/>
              </w:tabs>
              <w:jc w:val="center"/>
            </w:pPr>
            <w:r w:rsidRPr="00CD31FF">
              <w:t>4</w:t>
            </w:r>
          </w:p>
        </w:tc>
        <w:tc>
          <w:tcPr>
            <w:tcW w:w="1231" w:type="pct"/>
            <w:vAlign w:val="center"/>
          </w:tcPr>
          <w:p w14:paraId="548313C3" w14:textId="77777777" w:rsidR="00FF229A" w:rsidRPr="00CD31FF" w:rsidRDefault="00FF229A" w:rsidP="00E468F5">
            <w:pPr>
              <w:tabs>
                <w:tab w:val="left" w:pos="2040"/>
              </w:tabs>
            </w:pPr>
          </w:p>
        </w:tc>
      </w:tr>
      <w:tr w:rsidR="00FF229A" w:rsidRPr="00CD31FF" w14:paraId="39FB3FAE" w14:textId="77777777" w:rsidTr="00E468F5">
        <w:trPr>
          <w:gridAfter w:val="1"/>
          <w:wAfter w:w="9" w:type="pct"/>
          <w:trHeight w:val="328"/>
        </w:trPr>
        <w:tc>
          <w:tcPr>
            <w:tcW w:w="4991" w:type="pct"/>
            <w:gridSpan w:val="8"/>
            <w:shd w:val="clear" w:color="auto" w:fill="D9D9D9"/>
          </w:tcPr>
          <w:p w14:paraId="058AD432" w14:textId="77777777" w:rsidR="00FF229A" w:rsidRPr="00CD31FF" w:rsidRDefault="00FF229A" w:rsidP="00E468F5">
            <w:pPr>
              <w:ind w:left="360" w:hanging="360"/>
              <w:rPr>
                <w:b/>
              </w:rPr>
            </w:pPr>
            <w:r w:rsidRPr="00CD31FF">
              <w:rPr>
                <w:b/>
              </w:rPr>
              <w:t>2.0</w:t>
            </w:r>
            <w:r w:rsidRPr="00CD31FF">
              <w:rPr>
                <w:b/>
              </w:rPr>
              <w:tab/>
              <w:t xml:space="preserve">Professionalism              </w:t>
            </w:r>
            <w:r w:rsidRPr="00CD31FF">
              <w:rPr>
                <w:b/>
              </w:rPr>
              <w:tab/>
            </w:r>
            <w:r w:rsidRPr="00CD31FF">
              <w:rPr>
                <w:b/>
              </w:rPr>
              <w:tab/>
            </w:r>
            <w:r w:rsidRPr="00CD31FF">
              <w:rPr>
                <w:b/>
              </w:rPr>
              <w:tab/>
            </w:r>
            <w:r w:rsidRPr="00CD31FF">
              <w:rPr>
                <w:b/>
              </w:rPr>
              <w:tab/>
            </w:r>
            <w:r w:rsidRPr="00CD31FF">
              <w:rPr>
                <w:b/>
              </w:rPr>
              <w:tab/>
              <w:t xml:space="preserve">                                                                                     </w:t>
            </w:r>
            <w:r w:rsidRPr="00CD31FF">
              <w:rPr>
                <w:b/>
                <w:rtl/>
              </w:rPr>
              <w:t xml:space="preserve">                 </w:t>
            </w:r>
            <w:r w:rsidRPr="00CD31FF">
              <w:rPr>
                <w:b/>
              </w:rPr>
              <w:t xml:space="preserve">    </w:t>
            </w:r>
            <w:r w:rsidRPr="00CD31FF">
              <w:rPr>
                <w:b/>
                <w:bCs/>
                <w:rtl/>
                <w:lang w:bidi="ar-EG"/>
              </w:rPr>
              <w:t xml:space="preserve">2.0 </w:t>
            </w:r>
            <w:r w:rsidRPr="00CD31FF">
              <w:rPr>
                <w:b/>
                <w:bCs/>
                <w:rtl/>
              </w:rPr>
              <w:t>المهنية</w:t>
            </w:r>
          </w:p>
        </w:tc>
      </w:tr>
      <w:tr w:rsidR="00FF229A" w:rsidRPr="00CD31FF" w14:paraId="07EE8AED" w14:textId="77777777" w:rsidTr="00E468F5">
        <w:trPr>
          <w:gridAfter w:val="1"/>
          <w:wAfter w:w="9" w:type="pct"/>
          <w:trHeight w:val="344"/>
        </w:trPr>
        <w:tc>
          <w:tcPr>
            <w:tcW w:w="2739" w:type="pct"/>
          </w:tcPr>
          <w:p w14:paraId="76C6D4EB" w14:textId="77777777" w:rsidR="00FF229A" w:rsidRPr="00CD31FF" w:rsidRDefault="00FF229A" w:rsidP="00FF229A">
            <w:pPr>
              <w:numPr>
                <w:ilvl w:val="1"/>
                <w:numId w:val="27"/>
              </w:numPr>
              <w:tabs>
                <w:tab w:val="clear" w:pos="720"/>
                <w:tab w:val="left" w:pos="730"/>
                <w:tab w:val="right" w:pos="10789"/>
              </w:tabs>
              <w:ind w:left="540"/>
              <w:jc w:val="both"/>
            </w:pPr>
            <w:r w:rsidRPr="00CD31FF">
              <w:t xml:space="preserve">Dresses appropriately.                                                                                                       </w:t>
            </w:r>
            <w:r w:rsidRPr="00CD31FF">
              <w:rPr>
                <w:rtl/>
              </w:rPr>
              <w:t xml:space="preserve">يَلبس ملابس مناسبة </w:t>
            </w:r>
            <w:r w:rsidRPr="00CD31FF">
              <w:t xml:space="preserve"> </w:t>
            </w:r>
          </w:p>
        </w:tc>
        <w:tc>
          <w:tcPr>
            <w:tcW w:w="268" w:type="pct"/>
            <w:vAlign w:val="center"/>
          </w:tcPr>
          <w:p w14:paraId="44E32BFD" w14:textId="77777777" w:rsidR="00FF229A" w:rsidRPr="00CD31FF" w:rsidRDefault="00FF229A" w:rsidP="00E468F5">
            <w:pPr>
              <w:tabs>
                <w:tab w:val="left" w:pos="2040"/>
              </w:tabs>
              <w:jc w:val="center"/>
            </w:pPr>
            <w:r w:rsidRPr="00CD31FF">
              <w:t xml:space="preserve"> 1</w:t>
            </w:r>
          </w:p>
        </w:tc>
        <w:tc>
          <w:tcPr>
            <w:tcW w:w="215" w:type="pct"/>
            <w:vAlign w:val="center"/>
          </w:tcPr>
          <w:p w14:paraId="5A1B630C" w14:textId="77777777" w:rsidR="00FF229A" w:rsidRPr="00CD31FF" w:rsidRDefault="00FF229A" w:rsidP="00E468F5">
            <w:pPr>
              <w:tabs>
                <w:tab w:val="left" w:pos="2040"/>
              </w:tabs>
              <w:jc w:val="center"/>
            </w:pPr>
            <w:r w:rsidRPr="00CD31FF">
              <w:t>2</w:t>
            </w:r>
          </w:p>
        </w:tc>
        <w:tc>
          <w:tcPr>
            <w:tcW w:w="195" w:type="pct"/>
            <w:vAlign w:val="center"/>
          </w:tcPr>
          <w:p w14:paraId="67B3B0E7" w14:textId="77777777" w:rsidR="00FF229A" w:rsidRPr="00CD31FF" w:rsidRDefault="00FF229A" w:rsidP="00E468F5">
            <w:pPr>
              <w:tabs>
                <w:tab w:val="left" w:pos="2040"/>
              </w:tabs>
              <w:jc w:val="center"/>
            </w:pPr>
            <w:r w:rsidRPr="00CD31FF">
              <w:t>3</w:t>
            </w:r>
          </w:p>
        </w:tc>
        <w:tc>
          <w:tcPr>
            <w:tcW w:w="317" w:type="pct"/>
            <w:gridSpan w:val="2"/>
            <w:vAlign w:val="center"/>
          </w:tcPr>
          <w:p w14:paraId="73967D2F" w14:textId="77777777" w:rsidR="00FF229A" w:rsidRPr="00CD31FF" w:rsidRDefault="00FF229A" w:rsidP="00E468F5">
            <w:pPr>
              <w:tabs>
                <w:tab w:val="left" w:pos="2040"/>
              </w:tabs>
              <w:jc w:val="center"/>
            </w:pPr>
            <w:r w:rsidRPr="00CD31FF">
              <w:t>4</w:t>
            </w:r>
          </w:p>
        </w:tc>
        <w:tc>
          <w:tcPr>
            <w:tcW w:w="1257" w:type="pct"/>
            <w:gridSpan w:val="2"/>
            <w:vAlign w:val="center"/>
          </w:tcPr>
          <w:p w14:paraId="6F4D6A29" w14:textId="77777777" w:rsidR="00FF229A" w:rsidRPr="00CD31FF" w:rsidRDefault="00FF229A" w:rsidP="00E468F5"/>
        </w:tc>
      </w:tr>
      <w:tr w:rsidR="00FF229A" w:rsidRPr="00CD31FF" w14:paraId="6136189E" w14:textId="77777777" w:rsidTr="00E468F5">
        <w:trPr>
          <w:gridAfter w:val="1"/>
          <w:wAfter w:w="9" w:type="pct"/>
          <w:trHeight w:val="358"/>
        </w:trPr>
        <w:tc>
          <w:tcPr>
            <w:tcW w:w="2739" w:type="pct"/>
          </w:tcPr>
          <w:p w14:paraId="65546C74" w14:textId="77777777" w:rsidR="00FF229A" w:rsidRPr="00CD31FF" w:rsidRDefault="00FF229A" w:rsidP="00FF229A">
            <w:pPr>
              <w:numPr>
                <w:ilvl w:val="1"/>
                <w:numId w:val="27"/>
              </w:numPr>
              <w:tabs>
                <w:tab w:val="clear" w:pos="720"/>
                <w:tab w:val="left" w:pos="730"/>
                <w:tab w:val="right" w:pos="10789"/>
              </w:tabs>
              <w:ind w:left="540"/>
            </w:pPr>
            <w:r w:rsidRPr="00CD31FF">
              <w:t xml:space="preserve">Demonstrates preparedness.                                                                                                  </w:t>
            </w:r>
            <w:r w:rsidRPr="00CD31FF">
              <w:rPr>
                <w:rtl/>
              </w:rPr>
              <w:t>يُظهر الاستعداد</w:t>
            </w:r>
            <w:r w:rsidRPr="00CD31FF">
              <w:t xml:space="preserve">  </w:t>
            </w:r>
          </w:p>
        </w:tc>
        <w:tc>
          <w:tcPr>
            <w:tcW w:w="268" w:type="pct"/>
            <w:vAlign w:val="center"/>
          </w:tcPr>
          <w:p w14:paraId="72D18D7B" w14:textId="77777777" w:rsidR="00FF229A" w:rsidRPr="00CD31FF" w:rsidRDefault="00FF229A" w:rsidP="00E468F5">
            <w:pPr>
              <w:tabs>
                <w:tab w:val="left" w:pos="2040"/>
              </w:tabs>
              <w:jc w:val="center"/>
            </w:pPr>
            <w:r w:rsidRPr="00CD31FF">
              <w:t xml:space="preserve"> 1</w:t>
            </w:r>
          </w:p>
        </w:tc>
        <w:tc>
          <w:tcPr>
            <w:tcW w:w="215" w:type="pct"/>
            <w:vAlign w:val="center"/>
          </w:tcPr>
          <w:p w14:paraId="6C2DA4BD" w14:textId="77777777" w:rsidR="00FF229A" w:rsidRPr="00CD31FF" w:rsidRDefault="00FF229A" w:rsidP="00E468F5">
            <w:pPr>
              <w:tabs>
                <w:tab w:val="left" w:pos="2040"/>
              </w:tabs>
              <w:jc w:val="center"/>
            </w:pPr>
            <w:r w:rsidRPr="00CD31FF">
              <w:t>2</w:t>
            </w:r>
          </w:p>
        </w:tc>
        <w:tc>
          <w:tcPr>
            <w:tcW w:w="195" w:type="pct"/>
            <w:vAlign w:val="center"/>
          </w:tcPr>
          <w:p w14:paraId="2E15C6A5" w14:textId="77777777" w:rsidR="00FF229A" w:rsidRPr="00CD31FF" w:rsidRDefault="00FF229A" w:rsidP="00E468F5">
            <w:pPr>
              <w:tabs>
                <w:tab w:val="left" w:pos="2040"/>
              </w:tabs>
              <w:jc w:val="center"/>
            </w:pPr>
            <w:r w:rsidRPr="00CD31FF">
              <w:t>3</w:t>
            </w:r>
          </w:p>
        </w:tc>
        <w:tc>
          <w:tcPr>
            <w:tcW w:w="317" w:type="pct"/>
            <w:gridSpan w:val="2"/>
            <w:vAlign w:val="center"/>
          </w:tcPr>
          <w:p w14:paraId="147275A5" w14:textId="77777777" w:rsidR="00FF229A" w:rsidRPr="00CD31FF" w:rsidRDefault="00FF229A" w:rsidP="00E468F5">
            <w:pPr>
              <w:tabs>
                <w:tab w:val="left" w:pos="2040"/>
              </w:tabs>
              <w:jc w:val="center"/>
            </w:pPr>
            <w:r w:rsidRPr="00CD31FF">
              <w:t>4</w:t>
            </w:r>
          </w:p>
        </w:tc>
        <w:tc>
          <w:tcPr>
            <w:tcW w:w="1257" w:type="pct"/>
            <w:gridSpan w:val="2"/>
            <w:vAlign w:val="center"/>
          </w:tcPr>
          <w:p w14:paraId="0617FC48" w14:textId="77777777" w:rsidR="00FF229A" w:rsidRPr="00CD31FF" w:rsidRDefault="00FF229A" w:rsidP="00E468F5"/>
        </w:tc>
      </w:tr>
      <w:tr w:rsidR="00FF229A" w:rsidRPr="00CD31FF" w14:paraId="6E37E5AF" w14:textId="77777777" w:rsidTr="00E468F5">
        <w:trPr>
          <w:gridAfter w:val="1"/>
          <w:wAfter w:w="9" w:type="pct"/>
          <w:trHeight w:val="344"/>
        </w:trPr>
        <w:tc>
          <w:tcPr>
            <w:tcW w:w="2739" w:type="pct"/>
          </w:tcPr>
          <w:p w14:paraId="735B43A8" w14:textId="77777777" w:rsidR="00FF229A" w:rsidRPr="00CD31FF" w:rsidRDefault="00FF229A" w:rsidP="00FF229A">
            <w:pPr>
              <w:numPr>
                <w:ilvl w:val="1"/>
                <w:numId w:val="27"/>
              </w:numPr>
              <w:tabs>
                <w:tab w:val="clear" w:pos="720"/>
                <w:tab w:val="left" w:pos="730"/>
                <w:tab w:val="right" w:pos="10789"/>
              </w:tabs>
              <w:ind w:hanging="630"/>
            </w:pPr>
            <w:r w:rsidRPr="00CD31FF">
              <w:t>Demonstrates a positive attitude</w:t>
            </w:r>
            <w:r w:rsidRPr="00CD31FF">
              <w:rPr>
                <w:rtl/>
              </w:rPr>
              <w:t>.</w:t>
            </w:r>
            <w:r w:rsidRPr="00CD31FF">
              <w:t xml:space="preserve">                                                                                        </w:t>
            </w:r>
            <w:r w:rsidRPr="00CD31FF">
              <w:rPr>
                <w:rtl/>
              </w:rPr>
              <w:t>يُظهر سلوكاً إيجابياً</w:t>
            </w:r>
          </w:p>
        </w:tc>
        <w:tc>
          <w:tcPr>
            <w:tcW w:w="268" w:type="pct"/>
            <w:vAlign w:val="center"/>
          </w:tcPr>
          <w:p w14:paraId="0F3F7135" w14:textId="77777777" w:rsidR="00FF229A" w:rsidRPr="00CD31FF" w:rsidRDefault="00FF229A" w:rsidP="00E468F5">
            <w:pPr>
              <w:tabs>
                <w:tab w:val="left" w:pos="2040"/>
              </w:tabs>
              <w:jc w:val="center"/>
            </w:pPr>
            <w:r w:rsidRPr="00CD31FF">
              <w:t xml:space="preserve"> 1</w:t>
            </w:r>
          </w:p>
        </w:tc>
        <w:tc>
          <w:tcPr>
            <w:tcW w:w="215" w:type="pct"/>
            <w:vAlign w:val="center"/>
          </w:tcPr>
          <w:p w14:paraId="0FE6A465" w14:textId="77777777" w:rsidR="00FF229A" w:rsidRPr="00CD31FF" w:rsidRDefault="00FF229A" w:rsidP="00E468F5">
            <w:pPr>
              <w:tabs>
                <w:tab w:val="left" w:pos="2040"/>
              </w:tabs>
              <w:jc w:val="center"/>
            </w:pPr>
            <w:r w:rsidRPr="00CD31FF">
              <w:t>2</w:t>
            </w:r>
          </w:p>
        </w:tc>
        <w:tc>
          <w:tcPr>
            <w:tcW w:w="195" w:type="pct"/>
            <w:vAlign w:val="center"/>
          </w:tcPr>
          <w:p w14:paraId="1E3D7BA1" w14:textId="77777777" w:rsidR="00FF229A" w:rsidRPr="00CD31FF" w:rsidRDefault="00FF229A" w:rsidP="00E468F5">
            <w:pPr>
              <w:tabs>
                <w:tab w:val="left" w:pos="2040"/>
              </w:tabs>
              <w:jc w:val="center"/>
            </w:pPr>
            <w:r w:rsidRPr="00CD31FF">
              <w:t>3</w:t>
            </w:r>
          </w:p>
        </w:tc>
        <w:tc>
          <w:tcPr>
            <w:tcW w:w="317" w:type="pct"/>
            <w:gridSpan w:val="2"/>
            <w:vAlign w:val="center"/>
          </w:tcPr>
          <w:p w14:paraId="37BC8729" w14:textId="77777777" w:rsidR="00FF229A" w:rsidRPr="00CD31FF" w:rsidRDefault="00FF229A" w:rsidP="00E468F5">
            <w:pPr>
              <w:tabs>
                <w:tab w:val="left" w:pos="2040"/>
              </w:tabs>
              <w:jc w:val="center"/>
            </w:pPr>
            <w:r w:rsidRPr="00CD31FF">
              <w:t>4</w:t>
            </w:r>
          </w:p>
        </w:tc>
        <w:tc>
          <w:tcPr>
            <w:tcW w:w="1257" w:type="pct"/>
            <w:gridSpan w:val="2"/>
            <w:vAlign w:val="center"/>
          </w:tcPr>
          <w:p w14:paraId="569A0829" w14:textId="77777777" w:rsidR="00FF229A" w:rsidRPr="00CD31FF" w:rsidRDefault="00FF229A" w:rsidP="00E468F5"/>
        </w:tc>
      </w:tr>
      <w:tr w:rsidR="00FF229A" w:rsidRPr="00CD31FF" w14:paraId="7C123B83" w14:textId="77777777" w:rsidTr="00E468F5">
        <w:trPr>
          <w:gridAfter w:val="1"/>
          <w:wAfter w:w="9" w:type="pct"/>
          <w:trHeight w:val="358"/>
        </w:trPr>
        <w:tc>
          <w:tcPr>
            <w:tcW w:w="2739" w:type="pct"/>
          </w:tcPr>
          <w:p w14:paraId="71734DC7" w14:textId="77777777" w:rsidR="00FF229A" w:rsidRPr="00CD31FF" w:rsidRDefault="00FF229A" w:rsidP="00FF229A">
            <w:pPr>
              <w:numPr>
                <w:ilvl w:val="1"/>
                <w:numId w:val="27"/>
              </w:numPr>
              <w:tabs>
                <w:tab w:val="clear" w:pos="720"/>
                <w:tab w:val="left" w:pos="730"/>
                <w:tab w:val="right" w:pos="10789"/>
              </w:tabs>
              <w:ind w:hanging="630"/>
            </w:pPr>
            <w:r w:rsidRPr="00CD31FF">
              <w:t xml:space="preserve">Willingly accepts responsibilities.                                                                                    </w:t>
            </w:r>
            <w:r w:rsidRPr="00CD31FF">
              <w:rPr>
                <w:rtl/>
                <w:lang w:bidi="ar-EG"/>
              </w:rPr>
              <w:t>يَ</w:t>
            </w:r>
            <w:r w:rsidRPr="00CD31FF">
              <w:rPr>
                <w:rtl/>
              </w:rPr>
              <w:t>قبل المسؤوليات برضاً</w:t>
            </w:r>
          </w:p>
        </w:tc>
        <w:tc>
          <w:tcPr>
            <w:tcW w:w="268" w:type="pct"/>
            <w:vAlign w:val="center"/>
          </w:tcPr>
          <w:p w14:paraId="6F7BB803" w14:textId="77777777" w:rsidR="00FF229A" w:rsidRPr="00CD31FF" w:rsidRDefault="00FF229A" w:rsidP="00E468F5">
            <w:pPr>
              <w:tabs>
                <w:tab w:val="left" w:pos="2040"/>
              </w:tabs>
              <w:jc w:val="center"/>
            </w:pPr>
            <w:r w:rsidRPr="00CD31FF">
              <w:t xml:space="preserve"> 1</w:t>
            </w:r>
          </w:p>
        </w:tc>
        <w:tc>
          <w:tcPr>
            <w:tcW w:w="215" w:type="pct"/>
            <w:vAlign w:val="center"/>
          </w:tcPr>
          <w:p w14:paraId="784F3A81" w14:textId="77777777" w:rsidR="00FF229A" w:rsidRPr="00CD31FF" w:rsidRDefault="00FF229A" w:rsidP="00E468F5">
            <w:pPr>
              <w:tabs>
                <w:tab w:val="left" w:pos="2040"/>
              </w:tabs>
              <w:jc w:val="center"/>
            </w:pPr>
            <w:r w:rsidRPr="00CD31FF">
              <w:t>2</w:t>
            </w:r>
          </w:p>
        </w:tc>
        <w:tc>
          <w:tcPr>
            <w:tcW w:w="195" w:type="pct"/>
            <w:vAlign w:val="center"/>
          </w:tcPr>
          <w:p w14:paraId="12846AF7" w14:textId="77777777" w:rsidR="00FF229A" w:rsidRPr="00CD31FF" w:rsidRDefault="00FF229A" w:rsidP="00E468F5">
            <w:pPr>
              <w:tabs>
                <w:tab w:val="left" w:pos="2040"/>
              </w:tabs>
              <w:jc w:val="center"/>
            </w:pPr>
            <w:r w:rsidRPr="00CD31FF">
              <w:t>3</w:t>
            </w:r>
          </w:p>
        </w:tc>
        <w:tc>
          <w:tcPr>
            <w:tcW w:w="317" w:type="pct"/>
            <w:gridSpan w:val="2"/>
            <w:vAlign w:val="center"/>
          </w:tcPr>
          <w:p w14:paraId="7D084232" w14:textId="77777777" w:rsidR="00FF229A" w:rsidRPr="00CD31FF" w:rsidRDefault="00FF229A" w:rsidP="00E468F5">
            <w:pPr>
              <w:tabs>
                <w:tab w:val="left" w:pos="2040"/>
              </w:tabs>
              <w:jc w:val="center"/>
            </w:pPr>
            <w:r w:rsidRPr="00CD31FF">
              <w:t>4</w:t>
            </w:r>
          </w:p>
        </w:tc>
        <w:tc>
          <w:tcPr>
            <w:tcW w:w="1257" w:type="pct"/>
            <w:gridSpan w:val="2"/>
            <w:vAlign w:val="center"/>
          </w:tcPr>
          <w:p w14:paraId="40E06868" w14:textId="77777777" w:rsidR="00FF229A" w:rsidRPr="00CD31FF" w:rsidRDefault="00FF229A" w:rsidP="00E468F5"/>
        </w:tc>
      </w:tr>
      <w:tr w:rsidR="00FF229A" w:rsidRPr="00CD31FF" w14:paraId="2B5ADE28" w14:textId="77777777" w:rsidTr="00E468F5">
        <w:trPr>
          <w:gridAfter w:val="1"/>
          <w:wAfter w:w="9" w:type="pct"/>
          <w:trHeight w:val="358"/>
        </w:trPr>
        <w:tc>
          <w:tcPr>
            <w:tcW w:w="2739" w:type="pct"/>
          </w:tcPr>
          <w:p w14:paraId="628219B5" w14:textId="77777777" w:rsidR="00FF229A" w:rsidRPr="00CD31FF" w:rsidRDefault="00FF229A" w:rsidP="00FF229A">
            <w:pPr>
              <w:numPr>
                <w:ilvl w:val="1"/>
                <w:numId w:val="27"/>
              </w:numPr>
              <w:tabs>
                <w:tab w:val="clear" w:pos="720"/>
                <w:tab w:val="left" w:pos="730"/>
                <w:tab w:val="right" w:pos="10789"/>
              </w:tabs>
              <w:ind w:hanging="630"/>
            </w:pPr>
            <w:r w:rsidRPr="00CD31FF">
              <w:t>Completes tasks as instructed</w:t>
            </w:r>
            <w:r w:rsidRPr="00CD31FF">
              <w:rPr>
                <w:rtl/>
              </w:rPr>
              <w:t>.</w:t>
            </w:r>
            <w:r w:rsidRPr="00CD31FF">
              <w:t xml:space="preserve">                                                                                </w:t>
            </w:r>
            <w:r w:rsidRPr="00CD31FF">
              <w:rPr>
                <w:rtl/>
              </w:rPr>
              <w:t>يُكمل المهام حسب الإرشادات</w:t>
            </w:r>
          </w:p>
        </w:tc>
        <w:tc>
          <w:tcPr>
            <w:tcW w:w="268" w:type="pct"/>
            <w:vAlign w:val="center"/>
          </w:tcPr>
          <w:p w14:paraId="34211E2E" w14:textId="77777777" w:rsidR="00FF229A" w:rsidRPr="00CD31FF" w:rsidRDefault="00FF229A" w:rsidP="00E468F5">
            <w:pPr>
              <w:tabs>
                <w:tab w:val="left" w:pos="2040"/>
              </w:tabs>
              <w:jc w:val="center"/>
            </w:pPr>
            <w:r w:rsidRPr="00CD31FF">
              <w:t xml:space="preserve"> 1</w:t>
            </w:r>
          </w:p>
        </w:tc>
        <w:tc>
          <w:tcPr>
            <w:tcW w:w="215" w:type="pct"/>
            <w:vAlign w:val="center"/>
          </w:tcPr>
          <w:p w14:paraId="758F93FD" w14:textId="77777777" w:rsidR="00FF229A" w:rsidRPr="00CD31FF" w:rsidRDefault="00FF229A" w:rsidP="00E468F5">
            <w:pPr>
              <w:tabs>
                <w:tab w:val="left" w:pos="2040"/>
              </w:tabs>
              <w:jc w:val="center"/>
            </w:pPr>
            <w:r w:rsidRPr="00CD31FF">
              <w:t>2</w:t>
            </w:r>
          </w:p>
        </w:tc>
        <w:tc>
          <w:tcPr>
            <w:tcW w:w="195" w:type="pct"/>
            <w:vAlign w:val="center"/>
          </w:tcPr>
          <w:p w14:paraId="202D437A" w14:textId="77777777" w:rsidR="00FF229A" w:rsidRPr="00CD31FF" w:rsidRDefault="00FF229A" w:rsidP="00E468F5">
            <w:pPr>
              <w:tabs>
                <w:tab w:val="left" w:pos="2040"/>
              </w:tabs>
              <w:jc w:val="center"/>
            </w:pPr>
            <w:r w:rsidRPr="00CD31FF">
              <w:t>3</w:t>
            </w:r>
          </w:p>
        </w:tc>
        <w:tc>
          <w:tcPr>
            <w:tcW w:w="317" w:type="pct"/>
            <w:gridSpan w:val="2"/>
            <w:vAlign w:val="center"/>
          </w:tcPr>
          <w:p w14:paraId="03826ED3" w14:textId="77777777" w:rsidR="00FF229A" w:rsidRPr="00CD31FF" w:rsidRDefault="00FF229A" w:rsidP="00E468F5">
            <w:pPr>
              <w:tabs>
                <w:tab w:val="left" w:pos="2040"/>
              </w:tabs>
              <w:jc w:val="center"/>
            </w:pPr>
            <w:r w:rsidRPr="00CD31FF">
              <w:t>4</w:t>
            </w:r>
          </w:p>
        </w:tc>
        <w:tc>
          <w:tcPr>
            <w:tcW w:w="1257" w:type="pct"/>
            <w:gridSpan w:val="2"/>
            <w:vAlign w:val="center"/>
          </w:tcPr>
          <w:p w14:paraId="3DE23D6A" w14:textId="77777777" w:rsidR="00FF229A" w:rsidRPr="00CD31FF" w:rsidRDefault="00FF229A" w:rsidP="00E468F5"/>
        </w:tc>
      </w:tr>
      <w:tr w:rsidR="00FF229A" w:rsidRPr="00CD31FF" w14:paraId="3CCA9C17" w14:textId="77777777" w:rsidTr="00E468F5">
        <w:trPr>
          <w:gridAfter w:val="1"/>
          <w:wAfter w:w="9" w:type="pct"/>
          <w:trHeight w:val="344"/>
        </w:trPr>
        <w:tc>
          <w:tcPr>
            <w:tcW w:w="2739" w:type="pct"/>
          </w:tcPr>
          <w:p w14:paraId="5809656B" w14:textId="77777777" w:rsidR="00FF229A" w:rsidRPr="00CD31FF" w:rsidRDefault="00FF229A" w:rsidP="00FF229A">
            <w:pPr>
              <w:numPr>
                <w:ilvl w:val="1"/>
                <w:numId w:val="27"/>
              </w:numPr>
              <w:tabs>
                <w:tab w:val="clear" w:pos="720"/>
                <w:tab w:val="left" w:pos="730"/>
                <w:tab w:val="right" w:pos="10789"/>
              </w:tabs>
              <w:ind w:hanging="630"/>
            </w:pPr>
            <w:r w:rsidRPr="00CD31FF">
              <w:t xml:space="preserve">Seeks advice and/or feedback.                                                                             </w:t>
            </w:r>
            <w:r w:rsidRPr="00CD31FF">
              <w:rPr>
                <w:rtl/>
                <w:lang w:bidi="ar-EG"/>
              </w:rPr>
              <w:t>يَ</w:t>
            </w:r>
            <w:r w:rsidRPr="00CD31FF">
              <w:rPr>
                <w:rtl/>
              </w:rPr>
              <w:t>طلب النصيحة و/أو التغذية الراجعة</w:t>
            </w:r>
          </w:p>
        </w:tc>
        <w:tc>
          <w:tcPr>
            <w:tcW w:w="268" w:type="pct"/>
            <w:vAlign w:val="center"/>
          </w:tcPr>
          <w:p w14:paraId="7B849F3F" w14:textId="77777777" w:rsidR="00FF229A" w:rsidRPr="00CD31FF" w:rsidRDefault="00FF229A" w:rsidP="00E468F5">
            <w:pPr>
              <w:tabs>
                <w:tab w:val="left" w:pos="2040"/>
              </w:tabs>
              <w:jc w:val="center"/>
            </w:pPr>
            <w:r w:rsidRPr="00CD31FF">
              <w:t xml:space="preserve"> 1</w:t>
            </w:r>
          </w:p>
        </w:tc>
        <w:tc>
          <w:tcPr>
            <w:tcW w:w="215" w:type="pct"/>
            <w:vAlign w:val="center"/>
          </w:tcPr>
          <w:p w14:paraId="29DE2AE0" w14:textId="77777777" w:rsidR="00FF229A" w:rsidRPr="00CD31FF" w:rsidRDefault="00FF229A" w:rsidP="00E468F5">
            <w:pPr>
              <w:tabs>
                <w:tab w:val="left" w:pos="2040"/>
              </w:tabs>
              <w:jc w:val="center"/>
            </w:pPr>
            <w:r w:rsidRPr="00CD31FF">
              <w:t>2</w:t>
            </w:r>
          </w:p>
        </w:tc>
        <w:tc>
          <w:tcPr>
            <w:tcW w:w="195" w:type="pct"/>
            <w:vAlign w:val="center"/>
          </w:tcPr>
          <w:p w14:paraId="4B1F97EF" w14:textId="77777777" w:rsidR="00FF229A" w:rsidRPr="00CD31FF" w:rsidRDefault="00FF229A" w:rsidP="00E468F5">
            <w:pPr>
              <w:tabs>
                <w:tab w:val="left" w:pos="2040"/>
              </w:tabs>
              <w:jc w:val="center"/>
            </w:pPr>
            <w:r w:rsidRPr="00CD31FF">
              <w:t>3</w:t>
            </w:r>
          </w:p>
        </w:tc>
        <w:tc>
          <w:tcPr>
            <w:tcW w:w="317" w:type="pct"/>
            <w:gridSpan w:val="2"/>
            <w:vAlign w:val="center"/>
          </w:tcPr>
          <w:p w14:paraId="16148D62" w14:textId="77777777" w:rsidR="00FF229A" w:rsidRPr="00CD31FF" w:rsidRDefault="00FF229A" w:rsidP="00E468F5">
            <w:pPr>
              <w:tabs>
                <w:tab w:val="left" w:pos="2040"/>
              </w:tabs>
              <w:jc w:val="center"/>
            </w:pPr>
            <w:r w:rsidRPr="00CD31FF">
              <w:t>4</w:t>
            </w:r>
          </w:p>
        </w:tc>
        <w:tc>
          <w:tcPr>
            <w:tcW w:w="1257" w:type="pct"/>
            <w:gridSpan w:val="2"/>
            <w:vAlign w:val="center"/>
          </w:tcPr>
          <w:p w14:paraId="2D80AF1C" w14:textId="77777777" w:rsidR="00FF229A" w:rsidRPr="00CD31FF" w:rsidRDefault="00FF229A" w:rsidP="00E468F5"/>
        </w:tc>
      </w:tr>
      <w:tr w:rsidR="00FF229A" w:rsidRPr="00CD31FF" w14:paraId="6AC0AD85" w14:textId="77777777" w:rsidTr="00E468F5">
        <w:trPr>
          <w:gridAfter w:val="1"/>
          <w:wAfter w:w="9" w:type="pct"/>
          <w:trHeight w:val="358"/>
        </w:trPr>
        <w:tc>
          <w:tcPr>
            <w:tcW w:w="2739" w:type="pct"/>
          </w:tcPr>
          <w:p w14:paraId="43D2ECCE" w14:textId="77777777" w:rsidR="00FF229A" w:rsidRPr="00CD31FF" w:rsidRDefault="00FF229A" w:rsidP="00FF229A">
            <w:pPr>
              <w:numPr>
                <w:ilvl w:val="1"/>
                <w:numId w:val="27"/>
              </w:numPr>
              <w:tabs>
                <w:tab w:val="left" w:pos="720"/>
                <w:tab w:val="right" w:pos="10789"/>
              </w:tabs>
              <w:ind w:hanging="630"/>
            </w:pPr>
            <w:r w:rsidRPr="00CD31FF">
              <w:t>Accepts feedback constructively</w:t>
            </w:r>
            <w:r w:rsidRPr="00CD31FF">
              <w:rPr>
                <w:rtl/>
              </w:rPr>
              <w:t>.</w:t>
            </w:r>
            <w:r w:rsidRPr="00CD31FF">
              <w:t xml:space="preserve">                                                                                </w:t>
            </w:r>
            <w:r w:rsidRPr="00CD31FF">
              <w:rPr>
                <w:rtl/>
                <w:lang w:bidi="ar-EG"/>
              </w:rPr>
              <w:t>يَ</w:t>
            </w:r>
            <w:r w:rsidRPr="00CD31FF">
              <w:rPr>
                <w:rtl/>
              </w:rPr>
              <w:t>قبل الملاحظات بشكل بناء</w:t>
            </w:r>
          </w:p>
        </w:tc>
        <w:tc>
          <w:tcPr>
            <w:tcW w:w="268" w:type="pct"/>
            <w:vAlign w:val="center"/>
          </w:tcPr>
          <w:p w14:paraId="0DD37B7F" w14:textId="77777777" w:rsidR="00FF229A" w:rsidRPr="00CD31FF" w:rsidRDefault="00FF229A" w:rsidP="00E468F5">
            <w:pPr>
              <w:tabs>
                <w:tab w:val="left" w:pos="2040"/>
              </w:tabs>
              <w:jc w:val="center"/>
            </w:pPr>
            <w:r w:rsidRPr="00CD31FF">
              <w:t xml:space="preserve"> 1</w:t>
            </w:r>
          </w:p>
        </w:tc>
        <w:tc>
          <w:tcPr>
            <w:tcW w:w="215" w:type="pct"/>
            <w:vAlign w:val="center"/>
          </w:tcPr>
          <w:p w14:paraId="053576C1" w14:textId="77777777" w:rsidR="00FF229A" w:rsidRPr="00CD31FF" w:rsidRDefault="00FF229A" w:rsidP="00E468F5">
            <w:pPr>
              <w:tabs>
                <w:tab w:val="left" w:pos="2040"/>
              </w:tabs>
              <w:jc w:val="center"/>
            </w:pPr>
            <w:r w:rsidRPr="00CD31FF">
              <w:t>2</w:t>
            </w:r>
          </w:p>
        </w:tc>
        <w:tc>
          <w:tcPr>
            <w:tcW w:w="195" w:type="pct"/>
            <w:vAlign w:val="center"/>
          </w:tcPr>
          <w:p w14:paraId="6F1985C1" w14:textId="77777777" w:rsidR="00FF229A" w:rsidRPr="00CD31FF" w:rsidRDefault="00FF229A" w:rsidP="00E468F5">
            <w:pPr>
              <w:tabs>
                <w:tab w:val="left" w:pos="2040"/>
              </w:tabs>
              <w:jc w:val="center"/>
            </w:pPr>
            <w:r w:rsidRPr="00CD31FF">
              <w:t>3</w:t>
            </w:r>
          </w:p>
        </w:tc>
        <w:tc>
          <w:tcPr>
            <w:tcW w:w="317" w:type="pct"/>
            <w:gridSpan w:val="2"/>
            <w:vAlign w:val="center"/>
          </w:tcPr>
          <w:p w14:paraId="412D2D6E" w14:textId="77777777" w:rsidR="00FF229A" w:rsidRPr="00CD31FF" w:rsidRDefault="00FF229A" w:rsidP="00E468F5">
            <w:pPr>
              <w:tabs>
                <w:tab w:val="left" w:pos="2040"/>
              </w:tabs>
              <w:jc w:val="center"/>
            </w:pPr>
            <w:r w:rsidRPr="00CD31FF">
              <w:t>4</w:t>
            </w:r>
          </w:p>
        </w:tc>
        <w:tc>
          <w:tcPr>
            <w:tcW w:w="1257" w:type="pct"/>
            <w:gridSpan w:val="2"/>
            <w:vAlign w:val="center"/>
          </w:tcPr>
          <w:p w14:paraId="7D34B996" w14:textId="77777777" w:rsidR="00FF229A" w:rsidRPr="00CD31FF" w:rsidRDefault="00FF229A" w:rsidP="00E468F5"/>
        </w:tc>
      </w:tr>
      <w:tr w:rsidR="00FF229A" w:rsidRPr="00CD31FF" w14:paraId="33602243" w14:textId="77777777" w:rsidTr="00E468F5">
        <w:trPr>
          <w:gridAfter w:val="1"/>
          <w:wAfter w:w="9" w:type="pct"/>
          <w:trHeight w:val="971"/>
        </w:trPr>
        <w:tc>
          <w:tcPr>
            <w:tcW w:w="2739" w:type="pct"/>
          </w:tcPr>
          <w:p w14:paraId="7CCDB53C" w14:textId="77777777" w:rsidR="00FF229A" w:rsidRPr="00CD31FF" w:rsidRDefault="00FF229A" w:rsidP="00FF229A">
            <w:pPr>
              <w:numPr>
                <w:ilvl w:val="1"/>
                <w:numId w:val="27"/>
              </w:numPr>
              <w:tabs>
                <w:tab w:val="left" w:pos="720"/>
                <w:tab w:val="right" w:pos="10789"/>
              </w:tabs>
              <w:ind w:hanging="630"/>
            </w:pPr>
            <w:r w:rsidRPr="00CD31FF">
              <w:t>Demonstrates respect for mentor, students, parents, and others</w:t>
            </w:r>
            <w:r w:rsidRPr="00CD31FF">
              <w:rPr>
                <w:rtl/>
              </w:rPr>
              <w:t xml:space="preserve">            </w:t>
            </w:r>
          </w:p>
          <w:p w14:paraId="7AAEAA8A" w14:textId="77777777" w:rsidR="00FF229A" w:rsidRPr="00CD31FF" w:rsidRDefault="00FF229A" w:rsidP="00E468F5">
            <w:pPr>
              <w:tabs>
                <w:tab w:val="left" w:pos="720"/>
                <w:tab w:val="right" w:pos="10789"/>
              </w:tabs>
              <w:ind w:left="90"/>
            </w:pPr>
            <w:r w:rsidRPr="00CD31FF">
              <w:rPr>
                <w:rtl/>
              </w:rPr>
              <w:t xml:space="preserve">  يُظهر احتراماً </w:t>
            </w:r>
            <w:r w:rsidRPr="00CD31FF">
              <w:rPr>
                <w:rtl/>
                <w:lang w:bidi="ar-EG"/>
              </w:rPr>
              <w:t>للمدرس المعاون</w:t>
            </w:r>
            <w:r w:rsidRPr="00CD31FF">
              <w:rPr>
                <w:rtl/>
              </w:rPr>
              <w:t xml:space="preserve"> وللطلاب وللآباء وللآخرين</w:t>
            </w:r>
            <w:r w:rsidRPr="00CD31FF">
              <w:rPr>
                <w:rtl/>
                <w:lang w:bidi="ar-EG"/>
              </w:rPr>
              <w:tab/>
            </w:r>
            <w:r w:rsidRPr="00CD31FF">
              <w:rPr>
                <w:rtl/>
                <w:lang w:bidi="ar-EG"/>
              </w:rPr>
              <w:tab/>
            </w:r>
            <w:r w:rsidRPr="00CD31FF">
              <w:rPr>
                <w:rtl/>
                <w:lang w:bidi="ar-EG"/>
              </w:rPr>
              <w:tab/>
              <w:t xml:space="preserve"> 2-8</w:t>
            </w:r>
            <w:r w:rsidRPr="00CD31FF">
              <w:rPr>
                <w:rtl/>
              </w:rPr>
              <w:t xml:space="preserve"> إظهار الاحترام </w:t>
            </w:r>
            <w:r w:rsidRPr="00CD31FF">
              <w:rPr>
                <w:rtl/>
                <w:lang w:bidi="ar-EG"/>
              </w:rPr>
              <w:t>للموجه</w:t>
            </w:r>
            <w:r w:rsidRPr="00CD31FF">
              <w:rPr>
                <w:rtl/>
              </w:rPr>
              <w:t xml:space="preserve"> والطلاب والآباء والآخرين.</w:t>
            </w:r>
          </w:p>
        </w:tc>
        <w:tc>
          <w:tcPr>
            <w:tcW w:w="268" w:type="pct"/>
            <w:vAlign w:val="center"/>
          </w:tcPr>
          <w:p w14:paraId="19D17821" w14:textId="77777777" w:rsidR="00FF229A" w:rsidRPr="00CD31FF" w:rsidRDefault="00FF229A" w:rsidP="00E468F5">
            <w:pPr>
              <w:tabs>
                <w:tab w:val="left" w:pos="2040"/>
              </w:tabs>
            </w:pPr>
            <w:r w:rsidRPr="00CD31FF">
              <w:t>1</w:t>
            </w:r>
          </w:p>
        </w:tc>
        <w:tc>
          <w:tcPr>
            <w:tcW w:w="215" w:type="pct"/>
            <w:vAlign w:val="center"/>
          </w:tcPr>
          <w:p w14:paraId="13FA578B" w14:textId="77777777" w:rsidR="00FF229A" w:rsidRPr="00CD31FF" w:rsidRDefault="00FF229A" w:rsidP="00E468F5">
            <w:pPr>
              <w:tabs>
                <w:tab w:val="left" w:pos="2040"/>
              </w:tabs>
              <w:jc w:val="center"/>
            </w:pPr>
            <w:r w:rsidRPr="00CD31FF">
              <w:t>2</w:t>
            </w:r>
          </w:p>
        </w:tc>
        <w:tc>
          <w:tcPr>
            <w:tcW w:w="195" w:type="pct"/>
            <w:vAlign w:val="center"/>
          </w:tcPr>
          <w:p w14:paraId="05FD22E7" w14:textId="77777777" w:rsidR="00FF229A" w:rsidRPr="00CD31FF" w:rsidRDefault="00FF229A" w:rsidP="00E468F5">
            <w:pPr>
              <w:tabs>
                <w:tab w:val="left" w:pos="2040"/>
              </w:tabs>
              <w:jc w:val="center"/>
            </w:pPr>
            <w:r w:rsidRPr="00CD31FF">
              <w:t>3</w:t>
            </w:r>
          </w:p>
        </w:tc>
        <w:tc>
          <w:tcPr>
            <w:tcW w:w="317" w:type="pct"/>
            <w:gridSpan w:val="2"/>
            <w:vAlign w:val="center"/>
          </w:tcPr>
          <w:p w14:paraId="5B309C42" w14:textId="77777777" w:rsidR="00FF229A" w:rsidRPr="00CD31FF" w:rsidRDefault="00FF229A" w:rsidP="00E468F5">
            <w:pPr>
              <w:tabs>
                <w:tab w:val="left" w:pos="2040"/>
              </w:tabs>
              <w:jc w:val="center"/>
            </w:pPr>
            <w:r w:rsidRPr="00CD31FF">
              <w:t>4</w:t>
            </w:r>
          </w:p>
        </w:tc>
        <w:tc>
          <w:tcPr>
            <w:tcW w:w="1257" w:type="pct"/>
            <w:gridSpan w:val="2"/>
            <w:vAlign w:val="center"/>
          </w:tcPr>
          <w:p w14:paraId="72E76D7C" w14:textId="77777777" w:rsidR="00FF229A" w:rsidRPr="00CD31FF" w:rsidRDefault="00FF229A" w:rsidP="00E468F5"/>
        </w:tc>
      </w:tr>
      <w:tr w:rsidR="00FF229A" w:rsidRPr="00CD31FF" w14:paraId="49CDE7F2" w14:textId="77777777" w:rsidTr="00E468F5">
        <w:trPr>
          <w:gridAfter w:val="1"/>
          <w:wAfter w:w="9" w:type="pct"/>
          <w:trHeight w:val="344"/>
        </w:trPr>
        <w:tc>
          <w:tcPr>
            <w:tcW w:w="2739" w:type="pct"/>
          </w:tcPr>
          <w:p w14:paraId="0A0F33B1" w14:textId="77777777" w:rsidR="00FF229A" w:rsidRPr="00CD31FF" w:rsidRDefault="00FF229A" w:rsidP="00FF229A">
            <w:pPr>
              <w:numPr>
                <w:ilvl w:val="1"/>
                <w:numId w:val="27"/>
              </w:numPr>
              <w:tabs>
                <w:tab w:val="left" w:pos="720"/>
                <w:tab w:val="right" w:pos="10810"/>
              </w:tabs>
              <w:ind w:hanging="630"/>
            </w:pPr>
            <w:r w:rsidRPr="00CD31FF">
              <w:t>Assumes responsibility for routine tasks without being asked repeatedly.</w:t>
            </w:r>
          </w:p>
          <w:p w14:paraId="043ECE7E" w14:textId="77777777" w:rsidR="00FF229A" w:rsidRPr="00CD31FF" w:rsidRDefault="00FF229A" w:rsidP="00E468F5">
            <w:pPr>
              <w:tabs>
                <w:tab w:val="left" w:pos="720"/>
                <w:tab w:val="right" w:pos="10810"/>
              </w:tabs>
              <w:bidi/>
              <w:ind w:left="720"/>
              <w:jc w:val="both"/>
            </w:pPr>
            <w:r w:rsidRPr="00CD31FF">
              <w:rPr>
                <w:rtl/>
                <w:lang w:bidi="ar-EG"/>
              </w:rPr>
              <w:t>يَتولى</w:t>
            </w:r>
            <w:r w:rsidRPr="00CD31FF">
              <w:rPr>
                <w:rtl/>
              </w:rPr>
              <w:t xml:space="preserve"> </w:t>
            </w:r>
            <w:proofErr w:type="spellStart"/>
            <w:r w:rsidRPr="00CD31FF">
              <w:rPr>
                <w:rtl/>
              </w:rPr>
              <w:t>مسؤ</w:t>
            </w:r>
            <w:proofErr w:type="spellEnd"/>
            <w:r w:rsidRPr="00CD31FF">
              <w:rPr>
                <w:rtl/>
                <w:lang w:bidi="ar-QA"/>
              </w:rPr>
              <w:t>و</w:t>
            </w:r>
            <w:r w:rsidRPr="00CD31FF">
              <w:rPr>
                <w:rtl/>
              </w:rPr>
              <w:t>لية المهام الروتينية بدون تكرار الطلب</w:t>
            </w:r>
            <w:r w:rsidRPr="00CD31FF">
              <w:tab/>
            </w:r>
            <w:r w:rsidRPr="00CD31FF">
              <w:tab/>
              <w:t>.</w:t>
            </w:r>
            <w:r w:rsidRPr="00CD31FF">
              <w:rPr>
                <w:rtl/>
                <w:lang w:bidi="ar-EG"/>
              </w:rPr>
              <w:t xml:space="preserve"> 2-9تولي</w:t>
            </w:r>
            <w:r w:rsidRPr="00CD31FF">
              <w:rPr>
                <w:rtl/>
              </w:rPr>
              <w:t xml:space="preserve"> المسئولية عن المهام الروتينية بدون تكرار الطلب.   </w:t>
            </w:r>
          </w:p>
        </w:tc>
        <w:tc>
          <w:tcPr>
            <w:tcW w:w="268" w:type="pct"/>
            <w:vAlign w:val="center"/>
          </w:tcPr>
          <w:p w14:paraId="78846C4C" w14:textId="77777777" w:rsidR="00FF229A" w:rsidRPr="00CD31FF" w:rsidRDefault="00FF229A" w:rsidP="00E468F5">
            <w:pPr>
              <w:tabs>
                <w:tab w:val="left" w:pos="2040"/>
              </w:tabs>
              <w:jc w:val="center"/>
            </w:pPr>
            <w:r w:rsidRPr="00CD31FF">
              <w:t xml:space="preserve"> 1</w:t>
            </w:r>
          </w:p>
        </w:tc>
        <w:tc>
          <w:tcPr>
            <w:tcW w:w="215" w:type="pct"/>
            <w:vAlign w:val="center"/>
          </w:tcPr>
          <w:p w14:paraId="0B3B861D" w14:textId="77777777" w:rsidR="00FF229A" w:rsidRPr="00CD31FF" w:rsidRDefault="00FF229A" w:rsidP="00E468F5">
            <w:pPr>
              <w:tabs>
                <w:tab w:val="left" w:pos="2040"/>
              </w:tabs>
              <w:jc w:val="center"/>
            </w:pPr>
            <w:r w:rsidRPr="00CD31FF">
              <w:t>2</w:t>
            </w:r>
          </w:p>
        </w:tc>
        <w:tc>
          <w:tcPr>
            <w:tcW w:w="195" w:type="pct"/>
            <w:vAlign w:val="center"/>
          </w:tcPr>
          <w:p w14:paraId="0594CC99" w14:textId="77777777" w:rsidR="00FF229A" w:rsidRPr="00CD31FF" w:rsidRDefault="00FF229A" w:rsidP="00E468F5">
            <w:pPr>
              <w:tabs>
                <w:tab w:val="left" w:pos="2040"/>
              </w:tabs>
              <w:jc w:val="center"/>
            </w:pPr>
            <w:r w:rsidRPr="00CD31FF">
              <w:t>3</w:t>
            </w:r>
          </w:p>
        </w:tc>
        <w:tc>
          <w:tcPr>
            <w:tcW w:w="317" w:type="pct"/>
            <w:gridSpan w:val="2"/>
            <w:vAlign w:val="center"/>
          </w:tcPr>
          <w:p w14:paraId="3879B6B1" w14:textId="77777777" w:rsidR="00FF229A" w:rsidRPr="00CD31FF" w:rsidRDefault="00FF229A" w:rsidP="00E468F5">
            <w:pPr>
              <w:tabs>
                <w:tab w:val="left" w:pos="2040"/>
              </w:tabs>
              <w:jc w:val="center"/>
            </w:pPr>
            <w:r w:rsidRPr="00CD31FF">
              <w:t>4</w:t>
            </w:r>
          </w:p>
        </w:tc>
        <w:tc>
          <w:tcPr>
            <w:tcW w:w="1257" w:type="pct"/>
            <w:gridSpan w:val="2"/>
            <w:vAlign w:val="center"/>
          </w:tcPr>
          <w:p w14:paraId="3062651D" w14:textId="77777777" w:rsidR="00FF229A" w:rsidRPr="00CD31FF" w:rsidRDefault="00FF229A" w:rsidP="00E468F5"/>
        </w:tc>
      </w:tr>
      <w:tr w:rsidR="00FF229A" w:rsidRPr="00CD31FF" w14:paraId="70FC5753" w14:textId="77777777" w:rsidTr="00E468F5">
        <w:trPr>
          <w:gridAfter w:val="1"/>
          <w:wAfter w:w="9" w:type="pct"/>
          <w:trHeight w:val="358"/>
        </w:trPr>
        <w:tc>
          <w:tcPr>
            <w:tcW w:w="2739" w:type="pct"/>
          </w:tcPr>
          <w:p w14:paraId="7B4803A8" w14:textId="77777777" w:rsidR="00FF229A" w:rsidRPr="00CD31FF" w:rsidRDefault="00FF229A" w:rsidP="00FF229A">
            <w:pPr>
              <w:numPr>
                <w:ilvl w:val="1"/>
                <w:numId w:val="27"/>
              </w:numPr>
              <w:tabs>
                <w:tab w:val="left" w:pos="720"/>
                <w:tab w:val="right" w:pos="10810"/>
              </w:tabs>
              <w:ind w:hanging="630"/>
            </w:pPr>
            <w:r w:rsidRPr="00CD31FF">
              <w:t>Completes routine paperwork on time.</w:t>
            </w:r>
            <w:r w:rsidRPr="00CD31FF">
              <w:rPr>
                <w:rtl/>
              </w:rPr>
              <w:t xml:space="preserve"> </w:t>
            </w:r>
            <w:r w:rsidRPr="00CD31FF">
              <w:t xml:space="preserve">                                                           </w:t>
            </w:r>
            <w:r w:rsidRPr="00CD31FF">
              <w:rPr>
                <w:rtl/>
              </w:rPr>
              <w:t>يُنهي الأوراق الروتينية في مواعيدها</w:t>
            </w:r>
            <w:r w:rsidRPr="00CD31FF">
              <w:rPr>
                <w:rtl/>
              </w:rPr>
              <w:tab/>
              <w:t>.</w:t>
            </w:r>
          </w:p>
        </w:tc>
        <w:tc>
          <w:tcPr>
            <w:tcW w:w="268" w:type="pct"/>
            <w:vAlign w:val="center"/>
          </w:tcPr>
          <w:p w14:paraId="14C12E95" w14:textId="77777777" w:rsidR="00FF229A" w:rsidRPr="00CD31FF" w:rsidRDefault="00FF229A" w:rsidP="00E468F5">
            <w:pPr>
              <w:tabs>
                <w:tab w:val="left" w:pos="2040"/>
              </w:tabs>
              <w:jc w:val="center"/>
            </w:pPr>
            <w:r w:rsidRPr="00CD31FF">
              <w:t xml:space="preserve"> 1</w:t>
            </w:r>
          </w:p>
        </w:tc>
        <w:tc>
          <w:tcPr>
            <w:tcW w:w="215" w:type="pct"/>
            <w:vAlign w:val="center"/>
          </w:tcPr>
          <w:p w14:paraId="5224C8FE" w14:textId="77777777" w:rsidR="00FF229A" w:rsidRPr="00CD31FF" w:rsidRDefault="00FF229A" w:rsidP="00E468F5">
            <w:pPr>
              <w:tabs>
                <w:tab w:val="left" w:pos="2040"/>
              </w:tabs>
              <w:jc w:val="center"/>
            </w:pPr>
            <w:r w:rsidRPr="00CD31FF">
              <w:t>2</w:t>
            </w:r>
          </w:p>
        </w:tc>
        <w:tc>
          <w:tcPr>
            <w:tcW w:w="195" w:type="pct"/>
            <w:vAlign w:val="center"/>
          </w:tcPr>
          <w:p w14:paraId="683FA152" w14:textId="77777777" w:rsidR="00FF229A" w:rsidRPr="00CD31FF" w:rsidRDefault="00FF229A" w:rsidP="00E468F5">
            <w:pPr>
              <w:tabs>
                <w:tab w:val="left" w:pos="2040"/>
              </w:tabs>
              <w:jc w:val="center"/>
            </w:pPr>
            <w:r w:rsidRPr="00CD31FF">
              <w:t>3</w:t>
            </w:r>
          </w:p>
        </w:tc>
        <w:tc>
          <w:tcPr>
            <w:tcW w:w="317" w:type="pct"/>
            <w:gridSpan w:val="2"/>
            <w:vAlign w:val="center"/>
          </w:tcPr>
          <w:p w14:paraId="6C1CB9F4" w14:textId="77777777" w:rsidR="00FF229A" w:rsidRPr="00CD31FF" w:rsidRDefault="00FF229A" w:rsidP="00E468F5">
            <w:pPr>
              <w:tabs>
                <w:tab w:val="left" w:pos="2040"/>
              </w:tabs>
              <w:jc w:val="center"/>
            </w:pPr>
            <w:r w:rsidRPr="00CD31FF">
              <w:t>4</w:t>
            </w:r>
          </w:p>
        </w:tc>
        <w:tc>
          <w:tcPr>
            <w:tcW w:w="1257" w:type="pct"/>
            <w:gridSpan w:val="2"/>
            <w:vAlign w:val="center"/>
          </w:tcPr>
          <w:p w14:paraId="2516A673" w14:textId="77777777" w:rsidR="00FF229A" w:rsidRPr="00CD31FF" w:rsidRDefault="00FF229A" w:rsidP="00E468F5"/>
        </w:tc>
      </w:tr>
      <w:tr w:rsidR="00FF229A" w:rsidRPr="00CD31FF" w14:paraId="1F4AFC2D" w14:textId="77777777" w:rsidTr="00E468F5">
        <w:trPr>
          <w:trHeight w:val="395"/>
        </w:trPr>
        <w:tc>
          <w:tcPr>
            <w:tcW w:w="5000" w:type="pct"/>
            <w:gridSpan w:val="9"/>
            <w:shd w:val="clear" w:color="auto" w:fill="CCFFCC"/>
          </w:tcPr>
          <w:p w14:paraId="1BAF0B48" w14:textId="77777777" w:rsidR="00FF229A" w:rsidRPr="00CD31FF" w:rsidRDefault="00FF229A" w:rsidP="00E468F5">
            <w:pPr>
              <w:tabs>
                <w:tab w:val="left" w:pos="2040"/>
              </w:tabs>
              <w:rPr>
                <w:rtl/>
              </w:rPr>
            </w:pPr>
            <w:r w:rsidRPr="00CD31FF">
              <w:t>Total points for this section (</w:t>
            </w:r>
            <w:r w:rsidRPr="00CD31FF">
              <w:rPr>
                <w:rtl/>
              </w:rPr>
              <w:t>56</w:t>
            </w:r>
            <w:r w:rsidRPr="00CD31FF">
              <w:t xml:space="preserve"> possible):</w:t>
            </w:r>
          </w:p>
          <w:p w14:paraId="25509403" w14:textId="77777777" w:rsidR="00FF229A" w:rsidRPr="00CD31FF" w:rsidRDefault="00FF229A" w:rsidP="00E468F5">
            <w:pPr>
              <w:tabs>
                <w:tab w:val="left" w:pos="2040"/>
              </w:tabs>
            </w:pPr>
            <w:r w:rsidRPr="00CD31FF">
              <w:rPr>
                <w:rtl/>
              </w:rPr>
              <w:t>مجموع الدرجة الكلية على هذا القسم (56)</w:t>
            </w:r>
          </w:p>
        </w:tc>
      </w:tr>
      <w:tr w:rsidR="00FF229A" w:rsidRPr="00CD31FF" w14:paraId="2275B816" w14:textId="77777777" w:rsidTr="00E468F5">
        <w:trPr>
          <w:trHeight w:val="395"/>
        </w:trPr>
        <w:tc>
          <w:tcPr>
            <w:tcW w:w="5000" w:type="pct"/>
            <w:gridSpan w:val="9"/>
            <w:shd w:val="clear" w:color="auto" w:fill="CCFFCC"/>
          </w:tcPr>
          <w:p w14:paraId="1AB90FF5" w14:textId="77777777" w:rsidR="00FF229A" w:rsidRPr="00CD31FF" w:rsidRDefault="00FF229A" w:rsidP="00E468F5">
            <w:pPr>
              <w:tabs>
                <w:tab w:val="left" w:pos="2040"/>
              </w:tabs>
              <w:rPr>
                <w:rtl/>
              </w:rPr>
            </w:pPr>
            <w:r w:rsidRPr="00CD31FF">
              <w:t xml:space="preserve">Average for this section: (Total score divided by </w:t>
            </w:r>
            <w:r w:rsidRPr="00CD31FF">
              <w:rPr>
                <w:rtl/>
              </w:rPr>
              <w:t>14</w:t>
            </w:r>
            <w:r w:rsidRPr="00CD31FF">
              <w:t>)</w:t>
            </w:r>
          </w:p>
          <w:p w14:paraId="48A5FA07" w14:textId="77777777" w:rsidR="00FF229A" w:rsidRPr="00CD31FF" w:rsidRDefault="00FF229A" w:rsidP="00E468F5">
            <w:pPr>
              <w:tabs>
                <w:tab w:val="left" w:pos="2040"/>
              </w:tabs>
            </w:pPr>
            <w:r w:rsidRPr="00CD31FF">
              <w:rPr>
                <w:rtl/>
              </w:rPr>
              <w:t>معدل الدرجة على هذا القسم (الدرجة الكلية مقسومة على 14)</w:t>
            </w:r>
          </w:p>
        </w:tc>
      </w:tr>
    </w:tbl>
    <w:p w14:paraId="1923D9CB" w14:textId="77777777" w:rsidR="00FF229A" w:rsidRPr="00CD31FF" w:rsidRDefault="00FF229A" w:rsidP="00FF229A">
      <w:pPr>
        <w:rPr>
          <w:b/>
          <w:bCs/>
          <w:rtl/>
        </w:rPr>
      </w:pPr>
    </w:p>
    <w:p w14:paraId="0F670443" w14:textId="77777777" w:rsidR="00FF229A" w:rsidRPr="00CD31FF" w:rsidRDefault="00FF229A" w:rsidP="00FF229A">
      <w:pPr>
        <w:rPr>
          <w:b/>
          <w:bCs/>
          <w:caps/>
          <w:szCs w:val="32"/>
          <w:lang w:val="x-none" w:eastAsia="x-none"/>
        </w:rPr>
      </w:pPr>
      <w:r w:rsidRPr="00CD31FF">
        <w:br w:type="page"/>
      </w:r>
    </w:p>
    <w:p w14:paraId="7E1B24B3" w14:textId="77777777" w:rsidR="00FF229A" w:rsidRPr="00CD31FF" w:rsidRDefault="00FF229A" w:rsidP="00FF229A">
      <w:pPr>
        <w:pStyle w:val="Heading1"/>
        <w:spacing w:before="0" w:after="0"/>
        <w:rPr>
          <w:rtl/>
        </w:rPr>
      </w:pPr>
      <w:r w:rsidRPr="00CD31FF">
        <w:lastRenderedPageBreak/>
        <w:t>Part III. Professional Dispositions</w:t>
      </w:r>
    </w:p>
    <w:p w14:paraId="725BE73A" w14:textId="77777777" w:rsidR="00FF229A" w:rsidRPr="00CD31FF" w:rsidRDefault="00FF229A" w:rsidP="00FF229A">
      <w:pPr>
        <w:rPr>
          <w:lang w:eastAsia="zh-CN"/>
        </w:rPr>
      </w:pPr>
      <w:r w:rsidRPr="00CD31FF">
        <w:rPr>
          <w:bCs/>
          <w:sz w:val="20"/>
          <w:szCs w:val="20"/>
          <w:rtl/>
        </w:rPr>
        <w:t xml:space="preserve">الجزء الثالث : التوجهات المهنية  :                       </w:t>
      </w:r>
    </w:p>
    <w:p w14:paraId="4AC2942E" w14:textId="77777777" w:rsidR="00FF229A" w:rsidRPr="00CD31FF" w:rsidRDefault="00FF229A" w:rsidP="00FF229A">
      <w:pPr>
        <w:rPr>
          <w:b/>
          <w:bCs/>
          <w:sz w:val="20"/>
        </w:rPr>
      </w:pPr>
    </w:p>
    <w:tbl>
      <w:tblPr>
        <w:tblW w:w="4974" w:type="pct"/>
        <w:tblBorders>
          <w:top w:val="single" w:sz="4" w:space="0" w:color="7F7F7F"/>
          <w:left w:val="single" w:sz="4" w:space="0" w:color="7F7F7F"/>
          <w:bottom w:val="single" w:sz="4" w:space="0" w:color="7F7F7F"/>
          <w:right w:val="single" w:sz="4" w:space="0" w:color="7F7F7F"/>
          <w:insideH w:val="single" w:sz="4" w:space="0" w:color="7F7F7F"/>
          <w:insideV w:val="single" w:sz="4" w:space="0" w:color="7F7F7F"/>
        </w:tblBorders>
        <w:tblLayout w:type="fixed"/>
        <w:tblLook w:val="01E0" w:firstRow="1" w:lastRow="1" w:firstColumn="1" w:lastColumn="1" w:noHBand="0" w:noVBand="0"/>
      </w:tblPr>
      <w:tblGrid>
        <w:gridCol w:w="4851"/>
        <w:gridCol w:w="21"/>
        <w:gridCol w:w="13"/>
        <w:gridCol w:w="407"/>
        <w:gridCol w:w="405"/>
        <w:gridCol w:w="510"/>
        <w:gridCol w:w="382"/>
        <w:gridCol w:w="36"/>
        <w:gridCol w:w="10"/>
        <w:gridCol w:w="2831"/>
        <w:gridCol w:w="27"/>
        <w:gridCol w:w="57"/>
      </w:tblGrid>
      <w:tr w:rsidR="00FF229A" w:rsidRPr="00CD31FF" w14:paraId="26892184" w14:textId="77777777" w:rsidTr="00E468F5">
        <w:tc>
          <w:tcPr>
            <w:tcW w:w="5000" w:type="pct"/>
            <w:gridSpan w:val="12"/>
            <w:shd w:val="clear" w:color="auto" w:fill="A6A6A6"/>
          </w:tcPr>
          <w:p w14:paraId="25BB8925" w14:textId="77777777" w:rsidR="00FF229A" w:rsidRPr="00CD31FF" w:rsidRDefault="00FF229A" w:rsidP="00E468F5">
            <w:pPr>
              <w:rPr>
                <w:b/>
                <w:bCs/>
                <w:sz w:val="20"/>
              </w:rPr>
            </w:pPr>
            <w:r w:rsidRPr="00CD31FF">
              <w:rPr>
                <w:b/>
                <w:bCs/>
                <w:sz w:val="20"/>
              </w:rPr>
              <w:t xml:space="preserve">Teaching </w:t>
            </w:r>
            <w:r w:rsidRPr="00CD31FF">
              <w:rPr>
                <w:b/>
                <w:bCs/>
                <w:sz w:val="20"/>
                <w:rtl/>
              </w:rPr>
              <w:t xml:space="preserve"> التدريس</w:t>
            </w:r>
          </w:p>
        </w:tc>
      </w:tr>
      <w:tr w:rsidR="00FF229A" w:rsidRPr="00CD31FF" w14:paraId="236D1FCF" w14:textId="77777777" w:rsidTr="00E468F5">
        <w:trPr>
          <w:trHeight w:val="1358"/>
        </w:trPr>
        <w:tc>
          <w:tcPr>
            <w:tcW w:w="2551" w:type="pct"/>
            <w:gridSpan w:val="2"/>
            <w:shd w:val="clear" w:color="auto" w:fill="auto"/>
            <w:vAlign w:val="center"/>
          </w:tcPr>
          <w:p w14:paraId="75D78CF5" w14:textId="77777777" w:rsidR="00FF229A" w:rsidRPr="00CD31FF" w:rsidRDefault="00FF229A" w:rsidP="00FF229A">
            <w:pPr>
              <w:numPr>
                <w:ilvl w:val="0"/>
                <w:numId w:val="57"/>
              </w:numPr>
              <w:spacing w:line="240" w:lineRule="atLeast"/>
              <w:ind w:left="360"/>
              <w:rPr>
                <w:sz w:val="20"/>
                <w:szCs w:val="20"/>
              </w:rPr>
            </w:pPr>
            <w:r w:rsidRPr="00CD31FF">
              <w:rPr>
                <w:sz w:val="20"/>
                <w:szCs w:val="20"/>
              </w:rPr>
              <w:t>Content: Upholds high standards for content knowledge for all students.</w:t>
            </w:r>
          </w:p>
          <w:p w14:paraId="69478232" w14:textId="77777777" w:rsidR="00FF229A" w:rsidRPr="00CD31FF" w:rsidRDefault="00FF229A" w:rsidP="00E468F5">
            <w:pPr>
              <w:bidi/>
              <w:spacing w:line="240" w:lineRule="atLeast"/>
              <w:rPr>
                <w:sz w:val="20"/>
                <w:szCs w:val="20"/>
              </w:rPr>
            </w:pPr>
            <w:r w:rsidRPr="00CD31FF">
              <w:rPr>
                <w:rtl/>
              </w:rPr>
              <w:t>المحتوى : يحافظ على معايير مرتفعة لمعرفة المحتوى لدى جميع الأطفال</w:t>
            </w:r>
          </w:p>
        </w:tc>
        <w:tc>
          <w:tcPr>
            <w:tcW w:w="220" w:type="pct"/>
            <w:gridSpan w:val="2"/>
            <w:shd w:val="clear" w:color="auto" w:fill="auto"/>
            <w:vAlign w:val="center"/>
          </w:tcPr>
          <w:p w14:paraId="775AA748"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1</w:t>
            </w:r>
          </w:p>
        </w:tc>
        <w:tc>
          <w:tcPr>
            <w:tcW w:w="212" w:type="pct"/>
            <w:shd w:val="clear" w:color="auto" w:fill="auto"/>
            <w:vAlign w:val="center"/>
          </w:tcPr>
          <w:p w14:paraId="6BD05D4E"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2</w:t>
            </w:r>
          </w:p>
        </w:tc>
        <w:tc>
          <w:tcPr>
            <w:tcW w:w="267" w:type="pct"/>
            <w:shd w:val="clear" w:color="auto" w:fill="auto"/>
            <w:vAlign w:val="center"/>
          </w:tcPr>
          <w:p w14:paraId="339865C2"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3</w:t>
            </w:r>
          </w:p>
        </w:tc>
        <w:tc>
          <w:tcPr>
            <w:tcW w:w="200" w:type="pct"/>
            <w:vAlign w:val="center"/>
          </w:tcPr>
          <w:p w14:paraId="78849705"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4</w:t>
            </w:r>
          </w:p>
        </w:tc>
        <w:tc>
          <w:tcPr>
            <w:tcW w:w="1550" w:type="pct"/>
            <w:gridSpan w:val="5"/>
            <w:shd w:val="clear" w:color="auto" w:fill="auto"/>
            <w:vAlign w:val="center"/>
          </w:tcPr>
          <w:p w14:paraId="11A288F7" w14:textId="77777777" w:rsidR="00FF229A" w:rsidRPr="00CD31FF" w:rsidRDefault="00FF229A" w:rsidP="00E468F5">
            <w:pPr>
              <w:tabs>
                <w:tab w:val="left" w:pos="2040"/>
              </w:tabs>
              <w:jc w:val="center"/>
              <w:rPr>
                <w:rFonts w:eastAsia="Calibri"/>
                <w:sz w:val="20"/>
                <w:szCs w:val="20"/>
              </w:rPr>
            </w:pPr>
          </w:p>
        </w:tc>
      </w:tr>
      <w:tr w:rsidR="00FF229A" w:rsidRPr="00CD31FF" w14:paraId="4F544B23" w14:textId="77777777" w:rsidTr="00E468F5">
        <w:tc>
          <w:tcPr>
            <w:tcW w:w="2551" w:type="pct"/>
            <w:gridSpan w:val="2"/>
            <w:shd w:val="clear" w:color="auto" w:fill="auto"/>
            <w:vAlign w:val="center"/>
          </w:tcPr>
          <w:p w14:paraId="2C6A04E5" w14:textId="77777777" w:rsidR="00FF229A" w:rsidRPr="00CD31FF" w:rsidRDefault="00FF229A" w:rsidP="00FF229A">
            <w:pPr>
              <w:numPr>
                <w:ilvl w:val="0"/>
                <w:numId w:val="57"/>
              </w:numPr>
              <w:spacing w:line="240" w:lineRule="atLeast"/>
              <w:ind w:left="360"/>
              <w:rPr>
                <w:sz w:val="20"/>
                <w:szCs w:val="20"/>
              </w:rPr>
            </w:pPr>
            <w:r w:rsidRPr="00CD31FF">
              <w:rPr>
                <w:sz w:val="20"/>
                <w:szCs w:val="20"/>
              </w:rPr>
              <w:t>Pedagogy: Makes decisions consistent with the belief that all students can learn.</w:t>
            </w:r>
          </w:p>
          <w:p w14:paraId="7A4A7D9C" w14:textId="77777777" w:rsidR="00FF229A" w:rsidRPr="00CD31FF" w:rsidRDefault="00FF229A" w:rsidP="00E468F5">
            <w:pPr>
              <w:bidi/>
              <w:spacing w:line="240" w:lineRule="atLeast"/>
              <w:rPr>
                <w:sz w:val="20"/>
                <w:szCs w:val="20"/>
              </w:rPr>
            </w:pPr>
            <w:r w:rsidRPr="00CD31FF">
              <w:rPr>
                <w:rtl/>
              </w:rPr>
              <w:t>التدريس : يتخذ قرارات  بما يتفق مع الاعتقاد أن كل طفل لديه القدرة على التعلم .</w:t>
            </w:r>
          </w:p>
        </w:tc>
        <w:tc>
          <w:tcPr>
            <w:tcW w:w="220" w:type="pct"/>
            <w:gridSpan w:val="2"/>
            <w:shd w:val="clear" w:color="auto" w:fill="auto"/>
            <w:vAlign w:val="center"/>
          </w:tcPr>
          <w:p w14:paraId="16C1C143"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1</w:t>
            </w:r>
          </w:p>
        </w:tc>
        <w:tc>
          <w:tcPr>
            <w:tcW w:w="212" w:type="pct"/>
            <w:shd w:val="clear" w:color="auto" w:fill="auto"/>
            <w:vAlign w:val="center"/>
          </w:tcPr>
          <w:p w14:paraId="221FD6EC"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2</w:t>
            </w:r>
          </w:p>
        </w:tc>
        <w:tc>
          <w:tcPr>
            <w:tcW w:w="267" w:type="pct"/>
            <w:shd w:val="clear" w:color="auto" w:fill="auto"/>
            <w:vAlign w:val="center"/>
          </w:tcPr>
          <w:p w14:paraId="3A84DC53"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3</w:t>
            </w:r>
          </w:p>
        </w:tc>
        <w:tc>
          <w:tcPr>
            <w:tcW w:w="200" w:type="pct"/>
            <w:vAlign w:val="center"/>
          </w:tcPr>
          <w:p w14:paraId="160525A9" w14:textId="77777777" w:rsidR="00FF229A" w:rsidRPr="00CD31FF" w:rsidRDefault="00FF229A" w:rsidP="00E468F5">
            <w:pPr>
              <w:jc w:val="center"/>
              <w:rPr>
                <w:sz w:val="20"/>
                <w:szCs w:val="20"/>
              </w:rPr>
            </w:pPr>
            <w:r w:rsidRPr="00CD31FF">
              <w:rPr>
                <w:rFonts w:eastAsia="Calibri"/>
                <w:sz w:val="20"/>
                <w:szCs w:val="20"/>
              </w:rPr>
              <w:t>4</w:t>
            </w:r>
          </w:p>
        </w:tc>
        <w:tc>
          <w:tcPr>
            <w:tcW w:w="1550" w:type="pct"/>
            <w:gridSpan w:val="5"/>
            <w:shd w:val="clear" w:color="auto" w:fill="auto"/>
            <w:vAlign w:val="center"/>
          </w:tcPr>
          <w:p w14:paraId="5E827F23" w14:textId="77777777" w:rsidR="00FF229A" w:rsidRPr="00CD31FF" w:rsidRDefault="00FF229A" w:rsidP="00E468F5">
            <w:pPr>
              <w:tabs>
                <w:tab w:val="left" w:pos="2040"/>
              </w:tabs>
              <w:jc w:val="center"/>
              <w:rPr>
                <w:rFonts w:eastAsia="Calibri"/>
                <w:sz w:val="20"/>
                <w:szCs w:val="20"/>
              </w:rPr>
            </w:pPr>
          </w:p>
        </w:tc>
      </w:tr>
      <w:tr w:rsidR="00FF229A" w:rsidRPr="00CD31FF" w14:paraId="5E88C166" w14:textId="77777777" w:rsidTr="00E468F5">
        <w:tc>
          <w:tcPr>
            <w:tcW w:w="2551" w:type="pct"/>
            <w:gridSpan w:val="2"/>
            <w:shd w:val="clear" w:color="auto" w:fill="auto"/>
            <w:vAlign w:val="center"/>
          </w:tcPr>
          <w:p w14:paraId="6FD36D5B" w14:textId="77777777" w:rsidR="00FF229A" w:rsidRPr="00CD31FF" w:rsidRDefault="00FF229A" w:rsidP="00FF229A">
            <w:pPr>
              <w:numPr>
                <w:ilvl w:val="0"/>
                <w:numId w:val="57"/>
              </w:numPr>
              <w:spacing w:line="240" w:lineRule="atLeast"/>
              <w:ind w:left="360"/>
              <w:rPr>
                <w:sz w:val="20"/>
                <w:szCs w:val="20"/>
              </w:rPr>
            </w:pPr>
            <w:r w:rsidRPr="00CD31FF">
              <w:rPr>
                <w:sz w:val="20"/>
                <w:szCs w:val="20"/>
              </w:rPr>
              <w:t>Diversity: Validates students’ unique strengths and ways of learning.</w:t>
            </w:r>
          </w:p>
          <w:p w14:paraId="1D172EA0" w14:textId="77777777" w:rsidR="00FF229A" w:rsidRPr="00CD31FF" w:rsidRDefault="00FF229A" w:rsidP="00E468F5">
            <w:pPr>
              <w:bidi/>
              <w:spacing w:line="240" w:lineRule="atLeast"/>
              <w:rPr>
                <w:sz w:val="20"/>
                <w:szCs w:val="20"/>
              </w:rPr>
            </w:pPr>
            <w:r w:rsidRPr="00CD31FF">
              <w:rPr>
                <w:rtl/>
              </w:rPr>
              <w:t>التنوع : يتأكد من نقاط القوة الفريدة وطرق التعلم لدى الأطفال</w:t>
            </w:r>
          </w:p>
        </w:tc>
        <w:tc>
          <w:tcPr>
            <w:tcW w:w="220" w:type="pct"/>
            <w:gridSpan w:val="2"/>
            <w:shd w:val="clear" w:color="auto" w:fill="auto"/>
            <w:vAlign w:val="center"/>
          </w:tcPr>
          <w:p w14:paraId="1D647FA0"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1</w:t>
            </w:r>
          </w:p>
        </w:tc>
        <w:tc>
          <w:tcPr>
            <w:tcW w:w="212" w:type="pct"/>
            <w:shd w:val="clear" w:color="auto" w:fill="auto"/>
            <w:vAlign w:val="center"/>
          </w:tcPr>
          <w:p w14:paraId="3380EC40"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2</w:t>
            </w:r>
          </w:p>
        </w:tc>
        <w:tc>
          <w:tcPr>
            <w:tcW w:w="267" w:type="pct"/>
            <w:shd w:val="clear" w:color="auto" w:fill="auto"/>
            <w:vAlign w:val="center"/>
          </w:tcPr>
          <w:p w14:paraId="73F425E5"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3</w:t>
            </w:r>
          </w:p>
        </w:tc>
        <w:tc>
          <w:tcPr>
            <w:tcW w:w="200" w:type="pct"/>
            <w:vAlign w:val="center"/>
          </w:tcPr>
          <w:p w14:paraId="785EA971" w14:textId="77777777" w:rsidR="00FF229A" w:rsidRPr="00CD31FF" w:rsidRDefault="00FF229A" w:rsidP="00E468F5">
            <w:pPr>
              <w:jc w:val="center"/>
              <w:rPr>
                <w:sz w:val="20"/>
                <w:szCs w:val="20"/>
              </w:rPr>
            </w:pPr>
            <w:r w:rsidRPr="00CD31FF">
              <w:rPr>
                <w:rFonts w:eastAsia="Calibri"/>
                <w:sz w:val="20"/>
                <w:szCs w:val="20"/>
              </w:rPr>
              <w:t>4</w:t>
            </w:r>
          </w:p>
        </w:tc>
        <w:tc>
          <w:tcPr>
            <w:tcW w:w="1550" w:type="pct"/>
            <w:gridSpan w:val="5"/>
            <w:shd w:val="clear" w:color="auto" w:fill="auto"/>
            <w:vAlign w:val="center"/>
          </w:tcPr>
          <w:p w14:paraId="62973994" w14:textId="77777777" w:rsidR="00FF229A" w:rsidRPr="00CD31FF" w:rsidRDefault="00FF229A" w:rsidP="00E468F5">
            <w:pPr>
              <w:tabs>
                <w:tab w:val="left" w:pos="2040"/>
              </w:tabs>
              <w:jc w:val="center"/>
              <w:rPr>
                <w:rFonts w:eastAsia="Calibri"/>
                <w:sz w:val="20"/>
                <w:szCs w:val="20"/>
              </w:rPr>
            </w:pPr>
          </w:p>
        </w:tc>
      </w:tr>
      <w:tr w:rsidR="00FF229A" w:rsidRPr="00CD31FF" w14:paraId="2F4B7CD6" w14:textId="77777777" w:rsidTr="00E468F5">
        <w:tc>
          <w:tcPr>
            <w:tcW w:w="2551" w:type="pct"/>
            <w:gridSpan w:val="2"/>
            <w:shd w:val="clear" w:color="auto" w:fill="auto"/>
            <w:vAlign w:val="center"/>
          </w:tcPr>
          <w:p w14:paraId="3F704FB4" w14:textId="77777777" w:rsidR="00FF229A" w:rsidRPr="00CD31FF" w:rsidRDefault="00FF229A" w:rsidP="00FF229A">
            <w:pPr>
              <w:numPr>
                <w:ilvl w:val="0"/>
                <w:numId w:val="57"/>
              </w:numPr>
              <w:spacing w:line="240" w:lineRule="atLeast"/>
              <w:ind w:left="360"/>
              <w:rPr>
                <w:sz w:val="20"/>
                <w:szCs w:val="20"/>
              </w:rPr>
            </w:pPr>
            <w:r w:rsidRPr="00CD31FF">
              <w:rPr>
                <w:sz w:val="20"/>
                <w:szCs w:val="20"/>
              </w:rPr>
              <w:t>Technology: Demonstrates willingness to adopt the most appropriate learning resources, including ICT resources.</w:t>
            </w:r>
          </w:p>
          <w:p w14:paraId="52AE8A93" w14:textId="77777777" w:rsidR="00FF229A" w:rsidRPr="00CD31FF" w:rsidRDefault="00FF229A" w:rsidP="00E468F5">
            <w:pPr>
              <w:bidi/>
              <w:spacing w:line="240" w:lineRule="atLeast"/>
              <w:rPr>
                <w:sz w:val="20"/>
                <w:szCs w:val="20"/>
              </w:rPr>
            </w:pPr>
            <w:r w:rsidRPr="00CD31FF">
              <w:rPr>
                <w:rtl/>
              </w:rPr>
              <w:t>التكنولوجيا: يظهر رغبة في تبني معظم مصادر التعلم المناسبة، بما في ذلك مصادر تكنولوجيا المعلومات .</w:t>
            </w:r>
          </w:p>
        </w:tc>
        <w:tc>
          <w:tcPr>
            <w:tcW w:w="220" w:type="pct"/>
            <w:gridSpan w:val="2"/>
            <w:shd w:val="clear" w:color="auto" w:fill="auto"/>
            <w:vAlign w:val="center"/>
          </w:tcPr>
          <w:p w14:paraId="0D070F9C"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1</w:t>
            </w:r>
          </w:p>
        </w:tc>
        <w:tc>
          <w:tcPr>
            <w:tcW w:w="212" w:type="pct"/>
            <w:shd w:val="clear" w:color="auto" w:fill="auto"/>
            <w:vAlign w:val="center"/>
          </w:tcPr>
          <w:p w14:paraId="62EE7DDB"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2</w:t>
            </w:r>
          </w:p>
        </w:tc>
        <w:tc>
          <w:tcPr>
            <w:tcW w:w="267" w:type="pct"/>
            <w:shd w:val="clear" w:color="auto" w:fill="auto"/>
            <w:vAlign w:val="center"/>
          </w:tcPr>
          <w:p w14:paraId="725F1E83"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3</w:t>
            </w:r>
          </w:p>
        </w:tc>
        <w:tc>
          <w:tcPr>
            <w:tcW w:w="200" w:type="pct"/>
            <w:vAlign w:val="center"/>
          </w:tcPr>
          <w:p w14:paraId="46226D44"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4</w:t>
            </w:r>
          </w:p>
        </w:tc>
        <w:tc>
          <w:tcPr>
            <w:tcW w:w="1550" w:type="pct"/>
            <w:gridSpan w:val="5"/>
            <w:shd w:val="clear" w:color="auto" w:fill="auto"/>
            <w:vAlign w:val="center"/>
          </w:tcPr>
          <w:p w14:paraId="31C6B647" w14:textId="77777777" w:rsidR="00FF229A" w:rsidRPr="00CD31FF" w:rsidRDefault="00FF229A" w:rsidP="00E468F5">
            <w:pPr>
              <w:tabs>
                <w:tab w:val="left" w:pos="2040"/>
              </w:tabs>
              <w:jc w:val="center"/>
              <w:rPr>
                <w:rFonts w:eastAsia="Calibri"/>
                <w:sz w:val="20"/>
                <w:szCs w:val="20"/>
              </w:rPr>
            </w:pPr>
          </w:p>
        </w:tc>
      </w:tr>
      <w:tr w:rsidR="00FF229A" w:rsidRPr="00CD31FF" w14:paraId="06EA5803" w14:textId="77777777" w:rsidTr="00E468F5">
        <w:trPr>
          <w:gridAfter w:val="1"/>
          <w:wAfter w:w="30" w:type="pct"/>
        </w:trPr>
        <w:tc>
          <w:tcPr>
            <w:tcW w:w="4970" w:type="pct"/>
            <w:gridSpan w:val="11"/>
            <w:shd w:val="clear" w:color="auto" w:fill="A6A6A6"/>
          </w:tcPr>
          <w:p w14:paraId="7E00FCAC" w14:textId="77777777" w:rsidR="00FF229A" w:rsidRPr="00CD31FF" w:rsidRDefault="00FF229A" w:rsidP="00E468F5">
            <w:pPr>
              <w:rPr>
                <w:b/>
                <w:bCs/>
                <w:sz w:val="20"/>
                <w:szCs w:val="20"/>
              </w:rPr>
            </w:pPr>
            <w:r w:rsidRPr="00CD31FF">
              <w:rPr>
                <w:b/>
                <w:bCs/>
                <w:sz w:val="20"/>
                <w:szCs w:val="20"/>
              </w:rPr>
              <w:t xml:space="preserve">Scholarship </w:t>
            </w:r>
            <w:r w:rsidRPr="00CD31FF">
              <w:rPr>
                <w:b/>
                <w:bCs/>
                <w:sz w:val="20"/>
                <w:szCs w:val="20"/>
                <w:rtl/>
              </w:rPr>
              <w:t>البحث العلمي</w:t>
            </w:r>
          </w:p>
        </w:tc>
      </w:tr>
      <w:tr w:rsidR="00FF229A" w:rsidRPr="00CD31FF" w14:paraId="6AE131F8" w14:textId="77777777" w:rsidTr="00E468F5">
        <w:trPr>
          <w:gridAfter w:val="1"/>
          <w:wAfter w:w="30" w:type="pct"/>
        </w:trPr>
        <w:tc>
          <w:tcPr>
            <w:tcW w:w="2540" w:type="pct"/>
            <w:shd w:val="clear" w:color="auto" w:fill="auto"/>
            <w:vAlign w:val="center"/>
          </w:tcPr>
          <w:p w14:paraId="673F1293" w14:textId="77777777" w:rsidR="00FF229A" w:rsidRPr="00CD31FF" w:rsidRDefault="00FF229A" w:rsidP="00FF229A">
            <w:pPr>
              <w:numPr>
                <w:ilvl w:val="0"/>
                <w:numId w:val="57"/>
              </w:numPr>
              <w:spacing w:line="240" w:lineRule="atLeast"/>
              <w:ind w:left="360"/>
              <w:rPr>
                <w:sz w:val="20"/>
                <w:szCs w:val="20"/>
              </w:rPr>
            </w:pPr>
            <w:r w:rsidRPr="00CD31FF">
              <w:rPr>
                <w:sz w:val="20"/>
                <w:szCs w:val="20"/>
              </w:rPr>
              <w:t>Problem Solving: Recognizes the importance of and uses a systematic approach to problem solving and decision-making.</w:t>
            </w:r>
          </w:p>
          <w:p w14:paraId="79B88709" w14:textId="77777777" w:rsidR="00FF229A" w:rsidRPr="00CD31FF" w:rsidRDefault="00FF229A" w:rsidP="00E468F5">
            <w:pPr>
              <w:bidi/>
              <w:spacing w:line="240" w:lineRule="atLeast"/>
              <w:rPr>
                <w:sz w:val="20"/>
                <w:szCs w:val="20"/>
              </w:rPr>
            </w:pPr>
            <w:r w:rsidRPr="00CD31FF">
              <w:rPr>
                <w:rtl/>
              </w:rPr>
              <w:t>حل المشكلات: يدرك أهمية المنهج المنظم ويستخدمه لحل المشكلات واتخاذ القرارات .</w:t>
            </w:r>
          </w:p>
        </w:tc>
        <w:tc>
          <w:tcPr>
            <w:tcW w:w="231" w:type="pct"/>
            <w:gridSpan w:val="3"/>
            <w:shd w:val="clear" w:color="auto" w:fill="auto"/>
            <w:vAlign w:val="center"/>
          </w:tcPr>
          <w:p w14:paraId="37216B37"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1</w:t>
            </w:r>
          </w:p>
        </w:tc>
        <w:tc>
          <w:tcPr>
            <w:tcW w:w="212" w:type="pct"/>
            <w:shd w:val="clear" w:color="auto" w:fill="auto"/>
            <w:vAlign w:val="center"/>
          </w:tcPr>
          <w:p w14:paraId="181AFC11"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2</w:t>
            </w:r>
          </w:p>
        </w:tc>
        <w:tc>
          <w:tcPr>
            <w:tcW w:w="267" w:type="pct"/>
            <w:shd w:val="clear" w:color="auto" w:fill="auto"/>
            <w:vAlign w:val="center"/>
          </w:tcPr>
          <w:p w14:paraId="5E44DEE8"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3</w:t>
            </w:r>
          </w:p>
        </w:tc>
        <w:tc>
          <w:tcPr>
            <w:tcW w:w="224" w:type="pct"/>
            <w:gridSpan w:val="3"/>
            <w:vAlign w:val="center"/>
          </w:tcPr>
          <w:p w14:paraId="1328561B"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4</w:t>
            </w:r>
          </w:p>
        </w:tc>
        <w:tc>
          <w:tcPr>
            <w:tcW w:w="1496" w:type="pct"/>
            <w:gridSpan w:val="2"/>
            <w:shd w:val="clear" w:color="auto" w:fill="auto"/>
            <w:vAlign w:val="center"/>
          </w:tcPr>
          <w:p w14:paraId="0D7C0BE6" w14:textId="77777777" w:rsidR="00FF229A" w:rsidRPr="00CD31FF" w:rsidRDefault="00FF229A" w:rsidP="00E468F5">
            <w:pPr>
              <w:tabs>
                <w:tab w:val="left" w:pos="2040"/>
              </w:tabs>
              <w:jc w:val="center"/>
              <w:rPr>
                <w:rFonts w:eastAsia="Calibri"/>
                <w:sz w:val="20"/>
                <w:szCs w:val="20"/>
              </w:rPr>
            </w:pPr>
          </w:p>
        </w:tc>
      </w:tr>
      <w:tr w:rsidR="00FF229A" w:rsidRPr="00CD31FF" w14:paraId="4C5C1A06" w14:textId="77777777" w:rsidTr="00E468F5">
        <w:trPr>
          <w:gridAfter w:val="1"/>
          <w:wAfter w:w="30" w:type="pct"/>
        </w:trPr>
        <w:tc>
          <w:tcPr>
            <w:tcW w:w="2540" w:type="pct"/>
            <w:shd w:val="clear" w:color="auto" w:fill="auto"/>
            <w:vAlign w:val="center"/>
          </w:tcPr>
          <w:p w14:paraId="5C46F8DE" w14:textId="77777777" w:rsidR="00FF229A" w:rsidRPr="00CD31FF" w:rsidRDefault="00FF229A" w:rsidP="00FF229A">
            <w:pPr>
              <w:numPr>
                <w:ilvl w:val="0"/>
                <w:numId w:val="57"/>
              </w:numPr>
              <w:spacing w:line="240" w:lineRule="atLeast"/>
              <w:ind w:left="360"/>
              <w:rPr>
                <w:sz w:val="20"/>
                <w:szCs w:val="20"/>
              </w:rPr>
            </w:pPr>
            <w:r w:rsidRPr="00CD31FF">
              <w:rPr>
                <w:sz w:val="20"/>
                <w:szCs w:val="20"/>
              </w:rPr>
              <w:t>Scholarly Inquiry: Reflects on personal beliefs and practices about teaching and learning.</w:t>
            </w:r>
          </w:p>
          <w:p w14:paraId="29C64D91" w14:textId="77777777" w:rsidR="00FF229A" w:rsidRPr="00CD31FF" w:rsidRDefault="00FF229A" w:rsidP="00E468F5">
            <w:pPr>
              <w:bidi/>
              <w:spacing w:line="240" w:lineRule="atLeast"/>
              <w:rPr>
                <w:sz w:val="20"/>
                <w:szCs w:val="20"/>
              </w:rPr>
            </w:pPr>
            <w:r w:rsidRPr="00CD31FF">
              <w:rPr>
                <w:rtl/>
              </w:rPr>
              <w:t>الاستقصاء البحثي : يتفكر في معتقداته الشخصية وفي ممارسات التدريس والتعلم.</w:t>
            </w:r>
          </w:p>
        </w:tc>
        <w:tc>
          <w:tcPr>
            <w:tcW w:w="231" w:type="pct"/>
            <w:gridSpan w:val="3"/>
            <w:shd w:val="clear" w:color="auto" w:fill="auto"/>
            <w:vAlign w:val="center"/>
          </w:tcPr>
          <w:p w14:paraId="379A8340"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1</w:t>
            </w:r>
          </w:p>
        </w:tc>
        <w:tc>
          <w:tcPr>
            <w:tcW w:w="212" w:type="pct"/>
            <w:shd w:val="clear" w:color="auto" w:fill="auto"/>
            <w:vAlign w:val="center"/>
          </w:tcPr>
          <w:p w14:paraId="3DAA0458"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2</w:t>
            </w:r>
          </w:p>
        </w:tc>
        <w:tc>
          <w:tcPr>
            <w:tcW w:w="267" w:type="pct"/>
            <w:shd w:val="clear" w:color="auto" w:fill="auto"/>
            <w:vAlign w:val="center"/>
          </w:tcPr>
          <w:p w14:paraId="3E75727E"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3</w:t>
            </w:r>
          </w:p>
        </w:tc>
        <w:tc>
          <w:tcPr>
            <w:tcW w:w="224" w:type="pct"/>
            <w:gridSpan w:val="3"/>
            <w:vAlign w:val="center"/>
          </w:tcPr>
          <w:p w14:paraId="3AB63366" w14:textId="77777777" w:rsidR="00FF229A" w:rsidRPr="00CD31FF" w:rsidRDefault="00FF229A" w:rsidP="00E468F5">
            <w:pPr>
              <w:jc w:val="center"/>
              <w:rPr>
                <w:sz w:val="20"/>
                <w:szCs w:val="20"/>
              </w:rPr>
            </w:pPr>
            <w:r w:rsidRPr="00CD31FF">
              <w:rPr>
                <w:rFonts w:eastAsia="Calibri"/>
                <w:sz w:val="20"/>
                <w:szCs w:val="20"/>
              </w:rPr>
              <w:t>4</w:t>
            </w:r>
          </w:p>
        </w:tc>
        <w:tc>
          <w:tcPr>
            <w:tcW w:w="1496" w:type="pct"/>
            <w:gridSpan w:val="2"/>
            <w:shd w:val="clear" w:color="auto" w:fill="auto"/>
            <w:vAlign w:val="center"/>
          </w:tcPr>
          <w:p w14:paraId="7ADEB1E8" w14:textId="77777777" w:rsidR="00FF229A" w:rsidRPr="00CD31FF" w:rsidRDefault="00FF229A" w:rsidP="00E468F5">
            <w:pPr>
              <w:tabs>
                <w:tab w:val="left" w:pos="2040"/>
              </w:tabs>
              <w:jc w:val="center"/>
              <w:rPr>
                <w:rFonts w:eastAsia="Calibri"/>
                <w:sz w:val="20"/>
                <w:szCs w:val="20"/>
              </w:rPr>
            </w:pPr>
          </w:p>
        </w:tc>
      </w:tr>
      <w:tr w:rsidR="00FF229A" w:rsidRPr="00CD31FF" w14:paraId="55E8DAA3" w14:textId="77777777" w:rsidTr="00E468F5">
        <w:trPr>
          <w:gridAfter w:val="1"/>
          <w:wAfter w:w="30" w:type="pct"/>
        </w:trPr>
        <w:tc>
          <w:tcPr>
            <w:tcW w:w="4970" w:type="pct"/>
            <w:gridSpan w:val="11"/>
            <w:shd w:val="clear" w:color="auto" w:fill="A6A6A6"/>
          </w:tcPr>
          <w:p w14:paraId="045F450E" w14:textId="77777777" w:rsidR="00FF229A" w:rsidRPr="00CD31FF" w:rsidRDefault="00FF229A" w:rsidP="00E468F5">
            <w:pPr>
              <w:rPr>
                <w:b/>
                <w:bCs/>
                <w:sz w:val="20"/>
                <w:szCs w:val="20"/>
              </w:rPr>
            </w:pPr>
            <w:r w:rsidRPr="00CD31FF">
              <w:rPr>
                <w:b/>
                <w:bCs/>
                <w:sz w:val="20"/>
                <w:szCs w:val="20"/>
              </w:rPr>
              <w:t xml:space="preserve">Leadership </w:t>
            </w:r>
            <w:r w:rsidRPr="00CD31FF">
              <w:rPr>
                <w:b/>
                <w:bCs/>
                <w:sz w:val="20"/>
                <w:szCs w:val="20"/>
                <w:rtl/>
              </w:rPr>
              <w:t xml:space="preserve"> القيادة</w:t>
            </w:r>
          </w:p>
        </w:tc>
      </w:tr>
      <w:tr w:rsidR="00FF229A" w:rsidRPr="00CD31FF" w14:paraId="1F9F03C4" w14:textId="77777777" w:rsidTr="00E468F5">
        <w:trPr>
          <w:gridAfter w:val="1"/>
          <w:wAfter w:w="30" w:type="pct"/>
        </w:trPr>
        <w:tc>
          <w:tcPr>
            <w:tcW w:w="2558" w:type="pct"/>
            <w:gridSpan w:val="3"/>
            <w:shd w:val="clear" w:color="auto" w:fill="auto"/>
            <w:vAlign w:val="center"/>
          </w:tcPr>
          <w:p w14:paraId="61189407" w14:textId="77777777" w:rsidR="00FF229A" w:rsidRPr="00CD31FF" w:rsidRDefault="00FF229A" w:rsidP="00FF229A">
            <w:pPr>
              <w:numPr>
                <w:ilvl w:val="0"/>
                <w:numId w:val="57"/>
              </w:numPr>
              <w:spacing w:line="240" w:lineRule="atLeast"/>
              <w:ind w:left="270"/>
              <w:rPr>
                <w:sz w:val="20"/>
                <w:szCs w:val="20"/>
              </w:rPr>
            </w:pPr>
            <w:r w:rsidRPr="00CD31FF">
              <w:rPr>
                <w:sz w:val="20"/>
                <w:szCs w:val="20"/>
              </w:rPr>
              <w:t>Ethical Values: Treats all students, parents, and colleagues with fairness and dignity.</w:t>
            </w:r>
          </w:p>
          <w:p w14:paraId="06F3B134" w14:textId="77777777" w:rsidR="00FF229A" w:rsidRPr="00CD31FF" w:rsidRDefault="00FF229A" w:rsidP="00E468F5">
            <w:pPr>
              <w:bidi/>
              <w:spacing w:line="240" w:lineRule="atLeast"/>
              <w:ind w:left="-90"/>
              <w:rPr>
                <w:sz w:val="20"/>
                <w:szCs w:val="20"/>
              </w:rPr>
            </w:pPr>
            <w:r w:rsidRPr="00CD31FF">
              <w:rPr>
                <w:rtl/>
              </w:rPr>
              <w:t xml:space="preserve">القيم الاخلاقية : يعامل جميع الأطفال وأولياء الامور وزملاءه بإنصاف ونزاهة  </w:t>
            </w:r>
          </w:p>
        </w:tc>
        <w:tc>
          <w:tcPr>
            <w:tcW w:w="213" w:type="pct"/>
            <w:shd w:val="clear" w:color="auto" w:fill="auto"/>
            <w:vAlign w:val="center"/>
          </w:tcPr>
          <w:p w14:paraId="4DE1D781"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1</w:t>
            </w:r>
          </w:p>
        </w:tc>
        <w:tc>
          <w:tcPr>
            <w:tcW w:w="212" w:type="pct"/>
            <w:shd w:val="clear" w:color="auto" w:fill="auto"/>
            <w:vAlign w:val="center"/>
          </w:tcPr>
          <w:p w14:paraId="6C1551DE"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2</w:t>
            </w:r>
          </w:p>
        </w:tc>
        <w:tc>
          <w:tcPr>
            <w:tcW w:w="267" w:type="pct"/>
            <w:shd w:val="clear" w:color="auto" w:fill="auto"/>
            <w:vAlign w:val="center"/>
          </w:tcPr>
          <w:p w14:paraId="08F2A1F8"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3</w:t>
            </w:r>
          </w:p>
        </w:tc>
        <w:tc>
          <w:tcPr>
            <w:tcW w:w="219" w:type="pct"/>
            <w:gridSpan w:val="2"/>
            <w:vAlign w:val="center"/>
          </w:tcPr>
          <w:p w14:paraId="5F3C655C"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4</w:t>
            </w:r>
          </w:p>
        </w:tc>
        <w:tc>
          <w:tcPr>
            <w:tcW w:w="1501" w:type="pct"/>
            <w:gridSpan w:val="3"/>
            <w:shd w:val="clear" w:color="auto" w:fill="auto"/>
            <w:vAlign w:val="center"/>
          </w:tcPr>
          <w:p w14:paraId="2B095217" w14:textId="77777777" w:rsidR="00FF229A" w:rsidRPr="00CD31FF" w:rsidRDefault="00FF229A" w:rsidP="00E468F5">
            <w:pPr>
              <w:tabs>
                <w:tab w:val="left" w:pos="2040"/>
              </w:tabs>
              <w:jc w:val="center"/>
              <w:rPr>
                <w:rFonts w:eastAsia="Calibri"/>
                <w:sz w:val="20"/>
                <w:szCs w:val="20"/>
              </w:rPr>
            </w:pPr>
          </w:p>
        </w:tc>
      </w:tr>
      <w:tr w:rsidR="00FF229A" w:rsidRPr="00CD31FF" w14:paraId="67EF179A" w14:textId="77777777" w:rsidTr="00E468F5">
        <w:trPr>
          <w:gridAfter w:val="1"/>
          <w:wAfter w:w="30" w:type="pct"/>
        </w:trPr>
        <w:tc>
          <w:tcPr>
            <w:tcW w:w="2558" w:type="pct"/>
            <w:gridSpan w:val="3"/>
            <w:shd w:val="clear" w:color="auto" w:fill="auto"/>
            <w:vAlign w:val="center"/>
          </w:tcPr>
          <w:p w14:paraId="32602DA7" w14:textId="77777777" w:rsidR="00FF229A" w:rsidRPr="00CD31FF" w:rsidRDefault="00FF229A" w:rsidP="00FF229A">
            <w:pPr>
              <w:numPr>
                <w:ilvl w:val="0"/>
                <w:numId w:val="57"/>
              </w:numPr>
              <w:spacing w:line="240" w:lineRule="atLeast"/>
              <w:ind w:left="270"/>
              <w:rPr>
                <w:sz w:val="20"/>
                <w:szCs w:val="20"/>
              </w:rPr>
            </w:pPr>
            <w:r w:rsidRPr="00CD31FF">
              <w:rPr>
                <w:sz w:val="20"/>
                <w:szCs w:val="20"/>
              </w:rPr>
              <w:t>Readily engages with new opportunities and tasks.</w:t>
            </w:r>
          </w:p>
          <w:p w14:paraId="2EC42308" w14:textId="77777777" w:rsidR="00FF229A" w:rsidRPr="00CD31FF" w:rsidRDefault="00FF229A" w:rsidP="00E468F5">
            <w:pPr>
              <w:bidi/>
              <w:spacing w:line="240" w:lineRule="atLeast"/>
              <w:ind w:left="-90"/>
              <w:rPr>
                <w:sz w:val="20"/>
                <w:szCs w:val="20"/>
              </w:rPr>
            </w:pPr>
            <w:r w:rsidRPr="00CD31FF">
              <w:rPr>
                <w:rtl/>
              </w:rPr>
              <w:t>يشترك طواعية في فرص ومهام جديدة</w:t>
            </w:r>
          </w:p>
        </w:tc>
        <w:tc>
          <w:tcPr>
            <w:tcW w:w="213" w:type="pct"/>
            <w:shd w:val="clear" w:color="auto" w:fill="auto"/>
            <w:vAlign w:val="center"/>
          </w:tcPr>
          <w:p w14:paraId="3580A8B2"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1</w:t>
            </w:r>
          </w:p>
        </w:tc>
        <w:tc>
          <w:tcPr>
            <w:tcW w:w="212" w:type="pct"/>
            <w:shd w:val="clear" w:color="auto" w:fill="auto"/>
            <w:vAlign w:val="center"/>
          </w:tcPr>
          <w:p w14:paraId="23D496BF"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2</w:t>
            </w:r>
          </w:p>
        </w:tc>
        <w:tc>
          <w:tcPr>
            <w:tcW w:w="267" w:type="pct"/>
            <w:shd w:val="clear" w:color="auto" w:fill="auto"/>
            <w:vAlign w:val="center"/>
          </w:tcPr>
          <w:p w14:paraId="2DA7EE50" w14:textId="77777777" w:rsidR="00FF229A" w:rsidRPr="00CD31FF" w:rsidRDefault="00FF229A" w:rsidP="00E468F5">
            <w:pPr>
              <w:tabs>
                <w:tab w:val="left" w:pos="2040"/>
              </w:tabs>
              <w:jc w:val="center"/>
              <w:rPr>
                <w:rFonts w:eastAsia="Calibri"/>
                <w:sz w:val="20"/>
                <w:szCs w:val="20"/>
              </w:rPr>
            </w:pPr>
            <w:r w:rsidRPr="00CD31FF">
              <w:rPr>
                <w:rFonts w:eastAsia="Calibri"/>
                <w:sz w:val="20"/>
                <w:szCs w:val="20"/>
              </w:rPr>
              <w:t>3</w:t>
            </w:r>
          </w:p>
        </w:tc>
        <w:tc>
          <w:tcPr>
            <w:tcW w:w="219" w:type="pct"/>
            <w:gridSpan w:val="2"/>
            <w:vAlign w:val="center"/>
          </w:tcPr>
          <w:p w14:paraId="1E6E2D22" w14:textId="77777777" w:rsidR="00FF229A" w:rsidRPr="00CD31FF" w:rsidRDefault="00FF229A" w:rsidP="00E468F5">
            <w:pPr>
              <w:jc w:val="center"/>
              <w:rPr>
                <w:sz w:val="20"/>
                <w:szCs w:val="20"/>
              </w:rPr>
            </w:pPr>
            <w:r w:rsidRPr="00CD31FF">
              <w:rPr>
                <w:rFonts w:eastAsia="Calibri"/>
                <w:sz w:val="20"/>
                <w:szCs w:val="20"/>
              </w:rPr>
              <w:t>4</w:t>
            </w:r>
          </w:p>
        </w:tc>
        <w:tc>
          <w:tcPr>
            <w:tcW w:w="1501" w:type="pct"/>
            <w:gridSpan w:val="3"/>
            <w:shd w:val="clear" w:color="auto" w:fill="auto"/>
            <w:vAlign w:val="center"/>
          </w:tcPr>
          <w:p w14:paraId="03C6426E" w14:textId="77777777" w:rsidR="00FF229A" w:rsidRPr="00CD31FF" w:rsidRDefault="00FF229A" w:rsidP="00E468F5">
            <w:pPr>
              <w:tabs>
                <w:tab w:val="left" w:pos="2040"/>
              </w:tabs>
              <w:jc w:val="center"/>
              <w:rPr>
                <w:rFonts w:eastAsia="Calibri"/>
                <w:sz w:val="20"/>
                <w:szCs w:val="20"/>
              </w:rPr>
            </w:pPr>
          </w:p>
        </w:tc>
      </w:tr>
      <w:tr w:rsidR="00FF229A" w:rsidRPr="00CD31FF" w14:paraId="0C95FA88" w14:textId="77777777" w:rsidTr="00E468F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gridAfter w:val="2"/>
          <w:wAfter w:w="44" w:type="pct"/>
          <w:trHeight w:val="395"/>
        </w:trPr>
        <w:tc>
          <w:tcPr>
            <w:tcW w:w="4956" w:type="pct"/>
            <w:gridSpan w:val="10"/>
            <w:shd w:val="clear" w:color="auto" w:fill="CCFFCC"/>
          </w:tcPr>
          <w:p w14:paraId="5A695E23" w14:textId="77777777" w:rsidR="00FF229A" w:rsidRPr="00CD31FF" w:rsidRDefault="00FF229A" w:rsidP="00E468F5">
            <w:pPr>
              <w:tabs>
                <w:tab w:val="left" w:pos="2040"/>
              </w:tabs>
              <w:rPr>
                <w:rtl/>
              </w:rPr>
            </w:pPr>
            <w:r w:rsidRPr="00CD31FF">
              <w:t>Total points for this section (</w:t>
            </w:r>
            <w:r w:rsidRPr="00CD31FF">
              <w:rPr>
                <w:rtl/>
              </w:rPr>
              <w:t>32</w:t>
            </w:r>
            <w:r w:rsidRPr="00CD31FF">
              <w:t xml:space="preserve"> possible):</w:t>
            </w:r>
          </w:p>
          <w:p w14:paraId="174D53D6" w14:textId="77777777" w:rsidR="00FF229A" w:rsidRPr="00CD31FF" w:rsidRDefault="00FF229A" w:rsidP="00E468F5">
            <w:pPr>
              <w:tabs>
                <w:tab w:val="left" w:pos="2040"/>
              </w:tabs>
            </w:pPr>
            <w:r w:rsidRPr="00CD31FF">
              <w:rPr>
                <w:rtl/>
              </w:rPr>
              <w:t>مجموع الدرجة الكلية على هذا القسم (32)</w:t>
            </w:r>
          </w:p>
        </w:tc>
      </w:tr>
      <w:tr w:rsidR="00FF229A" w:rsidRPr="00CD31FF" w14:paraId="7DBE6F6B" w14:textId="77777777" w:rsidTr="00E468F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gridAfter w:val="2"/>
          <w:wAfter w:w="44" w:type="pct"/>
          <w:trHeight w:val="395"/>
        </w:trPr>
        <w:tc>
          <w:tcPr>
            <w:tcW w:w="4956" w:type="pct"/>
            <w:gridSpan w:val="10"/>
            <w:shd w:val="clear" w:color="auto" w:fill="CCFFCC"/>
          </w:tcPr>
          <w:p w14:paraId="70B8F950" w14:textId="77777777" w:rsidR="00FF229A" w:rsidRPr="00CD31FF" w:rsidRDefault="00FF229A" w:rsidP="00E468F5">
            <w:pPr>
              <w:tabs>
                <w:tab w:val="left" w:pos="2040"/>
              </w:tabs>
              <w:rPr>
                <w:rtl/>
              </w:rPr>
            </w:pPr>
            <w:r w:rsidRPr="00CD31FF">
              <w:t xml:space="preserve">Average for this section: (Total score divided by </w:t>
            </w:r>
            <w:r w:rsidRPr="00CD31FF">
              <w:rPr>
                <w:rtl/>
              </w:rPr>
              <w:t>8</w:t>
            </w:r>
            <w:r w:rsidRPr="00CD31FF">
              <w:t>)</w:t>
            </w:r>
          </w:p>
          <w:p w14:paraId="03415DF7" w14:textId="77777777" w:rsidR="00FF229A" w:rsidRPr="00CD31FF" w:rsidRDefault="00FF229A" w:rsidP="00E468F5">
            <w:pPr>
              <w:tabs>
                <w:tab w:val="left" w:pos="2040"/>
              </w:tabs>
            </w:pPr>
            <w:r w:rsidRPr="00CD31FF">
              <w:rPr>
                <w:rtl/>
              </w:rPr>
              <w:t>معدل الدرجة على هذا القسم (الدرجة الكلية مقسومة على 8)</w:t>
            </w:r>
          </w:p>
        </w:tc>
      </w:tr>
    </w:tbl>
    <w:p w14:paraId="0DC55FE7" w14:textId="77777777" w:rsidR="00FF229A" w:rsidRPr="00CD31FF" w:rsidRDefault="00FF229A" w:rsidP="00FF229A">
      <w:pPr>
        <w:rPr>
          <w:sz w:val="20"/>
          <w:szCs w:val="20"/>
        </w:rPr>
      </w:pPr>
    </w:p>
    <w:p w14:paraId="67FCC70E" w14:textId="77777777" w:rsidR="00FF229A" w:rsidRPr="00CD31FF" w:rsidRDefault="00FF229A" w:rsidP="00FF229A">
      <w:pPr>
        <w:tabs>
          <w:tab w:val="left" w:pos="2040"/>
        </w:tabs>
        <w:rPr>
          <w:b/>
          <w:bCs/>
        </w:rPr>
      </w:pPr>
      <w:r w:rsidRPr="00CD31FF">
        <w:rPr>
          <w:b/>
          <w:bCs/>
        </w:rPr>
        <w:t>Comments (</w:t>
      </w:r>
      <w:r w:rsidRPr="00CD31FF">
        <w:rPr>
          <w:b/>
          <w:bCs/>
          <w:rtl/>
        </w:rPr>
        <w:t>ملاحظات</w:t>
      </w:r>
      <w:r w:rsidRPr="00CD31FF">
        <w:rPr>
          <w:b/>
          <w:bCs/>
        </w:rPr>
        <w:t>):</w:t>
      </w:r>
      <w:r w:rsidRPr="00CD31FF">
        <w:rPr>
          <w:b/>
          <w:bCs/>
          <w:rtl/>
        </w:rPr>
        <w:t xml:space="preserve">                                                                                                                </w:t>
      </w:r>
    </w:p>
    <w:p w14:paraId="676D4F62" w14:textId="77777777" w:rsidR="00FF229A" w:rsidRPr="00CD31FF" w:rsidRDefault="00FF229A" w:rsidP="00FF229A">
      <w:pPr>
        <w:tabs>
          <w:tab w:val="left" w:pos="2040"/>
        </w:tabs>
        <w:rPr>
          <w:b/>
          <w:bCs/>
        </w:rPr>
      </w:pPr>
    </w:p>
    <w:p w14:paraId="678B40A2" w14:textId="77777777" w:rsidR="00FF229A" w:rsidRPr="00CD31FF" w:rsidRDefault="00FF229A" w:rsidP="00FF229A">
      <w:pPr>
        <w:tabs>
          <w:tab w:val="left" w:pos="2040"/>
        </w:tabs>
        <w:rPr>
          <w:b/>
          <w:bCs/>
        </w:rPr>
      </w:pPr>
      <w:r w:rsidRPr="00CD31FF">
        <w:t>Strengths (</w:t>
      </w:r>
      <w:r w:rsidRPr="00CD31FF">
        <w:rPr>
          <w:rtl/>
        </w:rPr>
        <w:t>نقاط القوة</w:t>
      </w:r>
      <w:r w:rsidRPr="00CD31FF">
        <w:t>):</w:t>
      </w:r>
    </w:p>
    <w:p w14:paraId="643B857A" w14:textId="77777777" w:rsidR="00FF229A" w:rsidRPr="00CD31FF" w:rsidRDefault="00FF229A" w:rsidP="00FF229A">
      <w:pPr>
        <w:tabs>
          <w:tab w:val="left" w:pos="2040"/>
        </w:tabs>
        <w:rPr>
          <w:b/>
          <w:bCs/>
        </w:rPr>
      </w:pPr>
    </w:p>
    <w:p w14:paraId="00213A9F" w14:textId="77777777" w:rsidR="00FF229A" w:rsidRPr="00CD31FF" w:rsidRDefault="00FF229A" w:rsidP="00FF229A">
      <w:pPr>
        <w:tabs>
          <w:tab w:val="left" w:pos="2040"/>
        </w:tabs>
        <w:rPr>
          <w:b/>
          <w:bCs/>
        </w:rPr>
      </w:pPr>
      <w:r w:rsidRPr="00CD31FF">
        <w:t>Areas for improvement (</w:t>
      </w:r>
      <w:r w:rsidRPr="00CD31FF">
        <w:rPr>
          <w:rtl/>
        </w:rPr>
        <w:t>المجالات التحسين</w:t>
      </w:r>
      <w:r w:rsidRPr="00CD31FF">
        <w:t>):</w:t>
      </w:r>
      <w:r w:rsidRPr="00CD31FF">
        <w:rPr>
          <w:b/>
          <w:bCs/>
          <w:rtl/>
        </w:rPr>
        <w:t xml:space="preserve">                                                                                                                                     </w:t>
      </w:r>
    </w:p>
    <w:p w14:paraId="48C9A7CD" w14:textId="77777777" w:rsidR="00FF229A" w:rsidRPr="00CD31FF" w:rsidRDefault="00FF229A" w:rsidP="00FF229A">
      <w:pPr>
        <w:tabs>
          <w:tab w:val="left" w:pos="2040"/>
        </w:tabs>
        <w:rPr>
          <w:b/>
          <w:bCs/>
        </w:rPr>
      </w:pPr>
    </w:p>
    <w:p w14:paraId="7B374DA0" w14:textId="77777777" w:rsidR="00FF229A" w:rsidRPr="00CD31FF" w:rsidRDefault="00FF229A" w:rsidP="00FF229A">
      <w:pPr>
        <w:tabs>
          <w:tab w:val="left" w:pos="2040"/>
        </w:tabs>
        <w:rPr>
          <w:b/>
          <w:bCs/>
        </w:rPr>
      </w:pPr>
      <w:r w:rsidRPr="00CD31FF">
        <w:t>Summary (</w:t>
      </w:r>
      <w:r w:rsidRPr="00CD31FF">
        <w:rPr>
          <w:rtl/>
        </w:rPr>
        <w:t>الخلاصة</w:t>
      </w:r>
      <w:r w:rsidRPr="00CD31FF">
        <w:t>)</w:t>
      </w:r>
    </w:p>
    <w:p w14:paraId="13A9E398" w14:textId="77777777" w:rsidR="00FF229A" w:rsidRPr="00CD31FF" w:rsidRDefault="00FF229A" w:rsidP="00FF229A">
      <w:pPr>
        <w:tabs>
          <w:tab w:val="left" w:pos="2040"/>
        </w:tabs>
        <w:rPr>
          <w:b/>
          <w:bCs/>
          <w:rtl/>
        </w:rPr>
      </w:pPr>
    </w:p>
    <w:p w14:paraId="778D0A6B" w14:textId="77777777" w:rsidR="00FF229A" w:rsidRPr="00CD31FF" w:rsidRDefault="00FF229A" w:rsidP="00FF229A">
      <w:pPr>
        <w:tabs>
          <w:tab w:val="left" w:pos="2040"/>
        </w:tabs>
        <w:rPr>
          <w:b/>
          <w:bCs/>
          <w:rtl/>
        </w:rPr>
      </w:pPr>
    </w:p>
    <w:p w14:paraId="78D5A0A8" w14:textId="77777777" w:rsidR="00FF229A" w:rsidRPr="00CD31FF" w:rsidRDefault="00FF229A" w:rsidP="00FF229A">
      <w:pPr>
        <w:tabs>
          <w:tab w:val="left" w:pos="2040"/>
        </w:tabs>
        <w:rPr>
          <w:b/>
          <w:bCs/>
        </w:rPr>
      </w:pPr>
    </w:p>
    <w:p w14:paraId="36813B8D" w14:textId="77777777" w:rsidR="00FF229A" w:rsidRPr="00CD31FF" w:rsidRDefault="00FF229A" w:rsidP="00FF229A">
      <w:pPr>
        <w:tabs>
          <w:tab w:val="left" w:pos="3240"/>
          <w:tab w:val="right" w:pos="6660"/>
          <w:tab w:val="left" w:pos="6840"/>
          <w:tab w:val="right" w:pos="9180"/>
        </w:tabs>
      </w:pPr>
      <w:r w:rsidRPr="00CD31FF">
        <w:t>Intern Signature (</w:t>
      </w:r>
      <w:r w:rsidRPr="00CD31FF">
        <w:rPr>
          <w:rtl/>
        </w:rPr>
        <w:t>توقيع المتدرب</w:t>
      </w:r>
      <w:r w:rsidRPr="00CD31FF">
        <w:t xml:space="preserve">): </w:t>
      </w:r>
      <w:r w:rsidRPr="00CD31FF">
        <w:rPr>
          <w:u w:val="single"/>
        </w:rPr>
        <w:tab/>
      </w:r>
      <w:r w:rsidRPr="00CD31FF">
        <w:rPr>
          <w:u w:val="single"/>
        </w:rPr>
        <w:tab/>
      </w:r>
      <w:r w:rsidRPr="00CD31FF">
        <w:tab/>
        <w:t>Date (</w:t>
      </w:r>
      <w:r w:rsidRPr="00CD31FF">
        <w:rPr>
          <w:rtl/>
        </w:rPr>
        <w:t>التاريخ</w:t>
      </w:r>
      <w:r w:rsidRPr="00CD31FF">
        <w:t xml:space="preserve">): </w:t>
      </w:r>
      <w:r w:rsidRPr="00CD31FF">
        <w:rPr>
          <w:u w:val="single"/>
        </w:rPr>
        <w:tab/>
      </w:r>
    </w:p>
    <w:p w14:paraId="16D66711" w14:textId="77777777" w:rsidR="00FF229A" w:rsidRPr="00CD31FF" w:rsidRDefault="00FF229A" w:rsidP="00FF229A">
      <w:pPr>
        <w:tabs>
          <w:tab w:val="left" w:pos="3240"/>
          <w:tab w:val="right" w:pos="6660"/>
          <w:tab w:val="left" w:pos="6840"/>
          <w:tab w:val="right" w:pos="9180"/>
        </w:tabs>
        <w:rPr>
          <w:rtl/>
        </w:rPr>
      </w:pPr>
    </w:p>
    <w:p w14:paraId="3A3CBEA8" w14:textId="77777777" w:rsidR="00FF229A" w:rsidRPr="00CD31FF" w:rsidRDefault="00FF229A" w:rsidP="00FF229A">
      <w:pPr>
        <w:tabs>
          <w:tab w:val="left" w:pos="3240"/>
          <w:tab w:val="right" w:pos="6660"/>
          <w:tab w:val="left" w:pos="6840"/>
          <w:tab w:val="right" w:pos="9180"/>
        </w:tabs>
        <w:rPr>
          <w:rtl/>
          <w:lang w:bidi="ar-QA"/>
        </w:rPr>
      </w:pPr>
      <w:r w:rsidRPr="00CD31FF">
        <w:t>Observer Signature (</w:t>
      </w:r>
      <w:r w:rsidRPr="00CD31FF">
        <w:rPr>
          <w:rtl/>
        </w:rPr>
        <w:t>توقيع الملاحظ</w:t>
      </w:r>
      <w:r w:rsidRPr="00CD31FF">
        <w:t xml:space="preserve">): </w:t>
      </w:r>
      <w:r w:rsidRPr="00CD31FF">
        <w:rPr>
          <w:u w:val="single"/>
        </w:rPr>
        <w:tab/>
      </w:r>
      <w:r w:rsidRPr="00CD31FF">
        <w:rPr>
          <w:u w:val="single"/>
        </w:rPr>
        <w:tab/>
      </w:r>
      <w:r w:rsidRPr="00CD31FF">
        <w:tab/>
        <w:t>Date (</w:t>
      </w:r>
      <w:proofErr w:type="spellStart"/>
      <w:r w:rsidRPr="00CD31FF">
        <w:rPr>
          <w:rtl/>
        </w:rPr>
        <w:t>التاري</w:t>
      </w:r>
      <w:proofErr w:type="spellEnd"/>
      <w:r w:rsidRPr="00CD31FF">
        <w:rPr>
          <w:rtl/>
          <w:lang w:bidi="ar-QA"/>
        </w:rPr>
        <w:t>خ</w:t>
      </w:r>
    </w:p>
    <w:p w14:paraId="700BF6EE" w14:textId="27B14E13" w:rsidR="00AB3E79" w:rsidRDefault="00AB3E79" w:rsidP="00FF229A">
      <w:pPr>
        <w:sectPr w:rsidR="00AB3E79">
          <w:headerReference w:type="even" r:id="rId37"/>
          <w:headerReference w:type="default" r:id="rId38"/>
          <w:footerReference w:type="default" r:id="rId39"/>
          <w:headerReference w:type="first" r:id="rId40"/>
          <w:pgSz w:w="11904" w:h="16834"/>
          <w:pgMar w:top="1080" w:right="1080" w:bottom="720" w:left="1440" w:header="720" w:footer="720" w:gutter="0"/>
          <w:cols w:space="720"/>
          <w:docGrid w:linePitch="360"/>
        </w:sectPr>
      </w:pPr>
    </w:p>
    <w:p w14:paraId="226135EF" w14:textId="4850B702" w:rsidR="00AB3E79" w:rsidRDefault="00AB3E79"/>
    <w:p w14:paraId="065ED257" w14:textId="547B5C59" w:rsidR="00AB3E79" w:rsidRPr="005C3AEB" w:rsidRDefault="00AB3E79" w:rsidP="008C7BFE">
      <w:pPr>
        <w:pStyle w:val="Heading2"/>
      </w:pPr>
      <w:bookmarkStart w:id="84" w:name="_Toc284668749"/>
      <w:bookmarkStart w:id="85" w:name="_Toc284676408"/>
      <w:bookmarkStart w:id="86" w:name="_Toc284676993"/>
      <w:bookmarkStart w:id="87" w:name="_Toc284683912"/>
      <w:r w:rsidRPr="005C3AEB">
        <w:t xml:space="preserve">Parent </w:t>
      </w:r>
      <w:r w:rsidR="005C3AEB" w:rsidRPr="008C7BFE">
        <w:t xml:space="preserve">Contact </w:t>
      </w:r>
      <w:r w:rsidRPr="005C3AEB">
        <w:t>Report Form</w:t>
      </w:r>
      <w:bookmarkEnd w:id="84"/>
      <w:bookmarkEnd w:id="85"/>
      <w:bookmarkEnd w:id="86"/>
      <w:bookmarkEnd w:id="87"/>
    </w:p>
    <w:p w14:paraId="7EB81623" w14:textId="77777777" w:rsidR="00AB3E79" w:rsidRDefault="00AB3E79" w:rsidP="00AB3E79">
      <w:pPr>
        <w:tabs>
          <w:tab w:val="right" w:pos="6120"/>
          <w:tab w:val="left" w:pos="6307"/>
          <w:tab w:val="right" w:pos="9187"/>
        </w:tabs>
      </w:pPr>
    </w:p>
    <w:p w14:paraId="7736484E" w14:textId="39476059" w:rsidR="00AB3E79" w:rsidRPr="00107547" w:rsidRDefault="00107547" w:rsidP="00AB3E79">
      <w:pPr>
        <w:tabs>
          <w:tab w:val="right" w:pos="6120"/>
          <w:tab w:val="left" w:pos="6307"/>
          <w:tab w:val="right" w:pos="9360"/>
        </w:tabs>
        <w:spacing w:line="360" w:lineRule="auto"/>
        <w:rPr>
          <w:u w:val="single"/>
        </w:rPr>
      </w:pPr>
      <w:r w:rsidRPr="00107547">
        <w:rPr>
          <w:sz w:val="20"/>
        </w:rPr>
        <w:t>Student Teacher’s</w:t>
      </w:r>
      <w:r w:rsidRPr="00107547">
        <w:t xml:space="preserve"> </w:t>
      </w:r>
      <w:r w:rsidR="00AB3E79" w:rsidRPr="00107547">
        <w:t xml:space="preserve">Name: </w:t>
      </w:r>
      <w:r w:rsidR="00AB3E79" w:rsidRPr="00107547">
        <w:rPr>
          <w:u w:val="single"/>
        </w:rPr>
        <w:tab/>
      </w:r>
      <w:r w:rsidR="00AB3E79" w:rsidRPr="00107547">
        <w:tab/>
        <w:t xml:space="preserve">Date: </w:t>
      </w:r>
      <w:r w:rsidR="00AB3E79" w:rsidRPr="00107547">
        <w:rPr>
          <w:u w:val="single"/>
        </w:rPr>
        <w:tab/>
      </w:r>
    </w:p>
    <w:p w14:paraId="7880C175" w14:textId="77777777" w:rsidR="00AB3E79" w:rsidRPr="00800D2F" w:rsidRDefault="00AB3E79" w:rsidP="00AB3E79">
      <w:pPr>
        <w:tabs>
          <w:tab w:val="right" w:pos="4680"/>
          <w:tab w:val="left" w:pos="5040"/>
          <w:tab w:val="right" w:pos="9360"/>
        </w:tabs>
        <w:spacing w:line="360" w:lineRule="auto"/>
      </w:pPr>
      <w:r w:rsidRPr="00800D2F">
        <w:t>Student's Initials</w:t>
      </w:r>
      <w:r w:rsidR="008C334A">
        <w:t xml:space="preserve"> (K-12)</w:t>
      </w:r>
      <w:r w:rsidRPr="00800D2F">
        <w:t>:</w:t>
      </w:r>
      <w:r>
        <w:t xml:space="preserve"> </w:t>
      </w:r>
      <w:r w:rsidRPr="009B5273">
        <w:rPr>
          <w:u w:val="single"/>
        </w:rPr>
        <w:tab/>
      </w:r>
      <w:r>
        <w:tab/>
      </w:r>
      <w:r w:rsidRPr="00800D2F">
        <w:t>Gender:</w:t>
      </w:r>
      <w:r>
        <w:t xml:space="preserve"> </w:t>
      </w:r>
      <w:r>
        <w:rPr>
          <w:u w:val="single"/>
        </w:rPr>
        <w:tab/>
      </w:r>
    </w:p>
    <w:p w14:paraId="7E8A9FB5" w14:textId="77777777" w:rsidR="00AB3E79" w:rsidRPr="00800D2F" w:rsidRDefault="00AB3E79" w:rsidP="00AB3E79">
      <w:pPr>
        <w:tabs>
          <w:tab w:val="right" w:pos="4680"/>
          <w:tab w:val="left" w:pos="5040"/>
          <w:tab w:val="right" w:pos="9360"/>
        </w:tabs>
        <w:spacing w:line="360" w:lineRule="auto"/>
      </w:pPr>
      <w:r w:rsidRPr="00800D2F">
        <w:t>Age:</w:t>
      </w:r>
      <w:r>
        <w:t xml:space="preserve"> </w:t>
      </w:r>
      <w:r w:rsidRPr="009B5273">
        <w:rPr>
          <w:u w:val="single"/>
        </w:rPr>
        <w:tab/>
      </w:r>
      <w:r w:rsidRPr="009B5273">
        <w:tab/>
      </w:r>
      <w:r w:rsidRPr="00800D2F">
        <w:t>Grade:</w:t>
      </w:r>
      <w:r>
        <w:t xml:space="preserve"> </w:t>
      </w:r>
      <w:r w:rsidRPr="00683BEE">
        <w:rPr>
          <w:u w:val="single"/>
        </w:rPr>
        <w:tab/>
      </w:r>
    </w:p>
    <w:p w14:paraId="271DECD9" w14:textId="77777777" w:rsidR="00AB3E79" w:rsidRDefault="00AB3E79" w:rsidP="00AB3E79">
      <w:pPr>
        <w:tabs>
          <w:tab w:val="left" w:pos="5040"/>
          <w:tab w:val="right" w:pos="9180"/>
        </w:tabs>
      </w:pPr>
    </w:p>
    <w:p w14:paraId="421411AE" w14:textId="6FD31B56" w:rsidR="00AB3E79" w:rsidRPr="00024761" w:rsidRDefault="00AB3E79" w:rsidP="00AB3E79">
      <w:pPr>
        <w:tabs>
          <w:tab w:val="left" w:pos="5040"/>
          <w:tab w:val="right" w:pos="9180"/>
        </w:tabs>
      </w:pPr>
      <w:r w:rsidRPr="00024761">
        <w:rPr>
          <w:b/>
        </w:rPr>
        <w:t xml:space="preserve">Note for </w:t>
      </w:r>
      <w:r w:rsidR="00567FBB">
        <w:rPr>
          <w:b/>
        </w:rPr>
        <w:t>Student teacher</w:t>
      </w:r>
      <w:r w:rsidRPr="00024761">
        <w:rPr>
          <w:b/>
        </w:rPr>
        <w:t>s:</w:t>
      </w:r>
      <w:r>
        <w:rPr>
          <w:b/>
        </w:rPr>
        <w:t xml:space="preserve"> </w:t>
      </w:r>
      <w:r>
        <w:t xml:space="preserve">Complete this form after your </w:t>
      </w:r>
      <w:r w:rsidR="0094373C">
        <w:t>contact with parents</w:t>
      </w:r>
      <w:r>
        <w:t>.</w:t>
      </w:r>
    </w:p>
    <w:p w14:paraId="16F719AE" w14:textId="77777777" w:rsidR="00AB3E79" w:rsidRDefault="00AB3E79" w:rsidP="00AB3E79">
      <w:pPr>
        <w:tabs>
          <w:tab w:val="left" w:pos="5040"/>
          <w:tab w:val="right" w:pos="9180"/>
        </w:tabs>
      </w:pPr>
    </w:p>
    <w:p w14:paraId="20A0D70B" w14:textId="77777777" w:rsidR="00AB3E79" w:rsidRPr="00800D2F" w:rsidRDefault="00AB3E79" w:rsidP="00AB3E79">
      <w:pPr>
        <w:tabs>
          <w:tab w:val="left" w:pos="5040"/>
          <w:tab w:val="right" w:pos="9180"/>
        </w:tabs>
      </w:pPr>
      <w:r w:rsidRPr="00800D2F">
        <w:t>Topic of Discussion during Conference:</w:t>
      </w:r>
    </w:p>
    <w:p w14:paraId="556688A0" w14:textId="77777777" w:rsidR="00AB3E79" w:rsidRDefault="00AB3E79" w:rsidP="00AB3E79">
      <w:pPr>
        <w:tabs>
          <w:tab w:val="left" w:pos="5040"/>
          <w:tab w:val="right" w:pos="9180"/>
        </w:tabs>
      </w:pPr>
    </w:p>
    <w:p w14:paraId="599454D7" w14:textId="77777777" w:rsidR="00AB3E79" w:rsidRDefault="00AB3E79" w:rsidP="00AB3E79">
      <w:pPr>
        <w:tabs>
          <w:tab w:val="left" w:pos="5040"/>
          <w:tab w:val="right" w:pos="9180"/>
        </w:tabs>
      </w:pPr>
    </w:p>
    <w:p w14:paraId="2A879978" w14:textId="77777777" w:rsidR="00AB3E79" w:rsidRDefault="00AB3E79" w:rsidP="00AB3E79">
      <w:pPr>
        <w:tabs>
          <w:tab w:val="left" w:pos="5040"/>
          <w:tab w:val="right" w:pos="9180"/>
        </w:tabs>
      </w:pPr>
    </w:p>
    <w:p w14:paraId="2F175082" w14:textId="77777777" w:rsidR="00AB3E79" w:rsidRDefault="00AB3E79" w:rsidP="00AB3E79">
      <w:pPr>
        <w:tabs>
          <w:tab w:val="left" w:pos="5040"/>
          <w:tab w:val="right" w:pos="9180"/>
        </w:tabs>
      </w:pPr>
    </w:p>
    <w:p w14:paraId="2C7862BF" w14:textId="77777777" w:rsidR="00AB3E79" w:rsidRDefault="00AB3E79" w:rsidP="00AB3E79">
      <w:pPr>
        <w:tabs>
          <w:tab w:val="left" w:pos="5040"/>
          <w:tab w:val="right" w:pos="9180"/>
        </w:tabs>
      </w:pPr>
    </w:p>
    <w:p w14:paraId="2170F2DC" w14:textId="77777777" w:rsidR="00AB3E79" w:rsidRDefault="00AB3E79" w:rsidP="00AB3E79">
      <w:pPr>
        <w:tabs>
          <w:tab w:val="left" w:pos="5040"/>
          <w:tab w:val="right" w:pos="9180"/>
        </w:tabs>
      </w:pPr>
    </w:p>
    <w:p w14:paraId="0521A19D" w14:textId="77777777" w:rsidR="00AB3E79" w:rsidRDefault="00AB3E79" w:rsidP="00AB3E79">
      <w:pPr>
        <w:tabs>
          <w:tab w:val="left" w:pos="5040"/>
          <w:tab w:val="right" w:pos="9180"/>
        </w:tabs>
      </w:pPr>
    </w:p>
    <w:p w14:paraId="7641C6A5" w14:textId="77777777" w:rsidR="00AB3E79" w:rsidRDefault="00AB3E79" w:rsidP="00AB3E79">
      <w:pPr>
        <w:tabs>
          <w:tab w:val="left" w:pos="5040"/>
          <w:tab w:val="right" w:pos="9180"/>
        </w:tabs>
      </w:pPr>
    </w:p>
    <w:p w14:paraId="546E9423" w14:textId="77777777" w:rsidR="00AB3E79" w:rsidRDefault="00AB3E79" w:rsidP="00AB3E79">
      <w:pPr>
        <w:tabs>
          <w:tab w:val="left" w:pos="5040"/>
          <w:tab w:val="right" w:pos="9180"/>
        </w:tabs>
      </w:pPr>
    </w:p>
    <w:p w14:paraId="3135E7A5" w14:textId="771B8FB6" w:rsidR="00AB3E79" w:rsidRPr="00800D2F" w:rsidRDefault="00AB3E79" w:rsidP="00AB3E79">
      <w:pPr>
        <w:tabs>
          <w:tab w:val="left" w:pos="5040"/>
          <w:tab w:val="right" w:pos="9180"/>
        </w:tabs>
      </w:pPr>
      <w:r>
        <w:t>Parent Comments:</w:t>
      </w:r>
      <w:r w:rsidR="0094373C">
        <w:t xml:space="preserve"> (What was the parent’s perspective?)</w:t>
      </w:r>
    </w:p>
    <w:p w14:paraId="7C04721D" w14:textId="77777777" w:rsidR="00AB3E79" w:rsidRDefault="00AB3E79" w:rsidP="00AB3E79">
      <w:pPr>
        <w:tabs>
          <w:tab w:val="left" w:pos="5040"/>
          <w:tab w:val="right" w:pos="9180"/>
        </w:tabs>
      </w:pPr>
    </w:p>
    <w:p w14:paraId="519AC62F" w14:textId="77777777" w:rsidR="00AB3E79" w:rsidRDefault="00AB3E79" w:rsidP="00AB3E79">
      <w:pPr>
        <w:tabs>
          <w:tab w:val="left" w:pos="5040"/>
          <w:tab w:val="right" w:pos="9180"/>
        </w:tabs>
      </w:pPr>
    </w:p>
    <w:p w14:paraId="39B1D875" w14:textId="77777777" w:rsidR="00AB3E79" w:rsidRDefault="00AB3E79" w:rsidP="00AB3E79">
      <w:pPr>
        <w:tabs>
          <w:tab w:val="left" w:pos="5040"/>
          <w:tab w:val="right" w:pos="9180"/>
        </w:tabs>
      </w:pPr>
    </w:p>
    <w:p w14:paraId="76C9E31B" w14:textId="77777777" w:rsidR="00AB3E79" w:rsidRDefault="00AB3E79" w:rsidP="00AB3E79">
      <w:pPr>
        <w:tabs>
          <w:tab w:val="left" w:pos="5040"/>
          <w:tab w:val="right" w:pos="9180"/>
        </w:tabs>
      </w:pPr>
    </w:p>
    <w:p w14:paraId="3A1A8483" w14:textId="77777777" w:rsidR="00AB3E79" w:rsidRDefault="00AB3E79" w:rsidP="00AB3E79">
      <w:pPr>
        <w:tabs>
          <w:tab w:val="left" w:pos="5040"/>
          <w:tab w:val="right" w:pos="9180"/>
        </w:tabs>
      </w:pPr>
    </w:p>
    <w:p w14:paraId="265A5941" w14:textId="77777777" w:rsidR="00AB3E79" w:rsidRDefault="00AB3E79" w:rsidP="00AB3E79">
      <w:pPr>
        <w:tabs>
          <w:tab w:val="left" w:pos="5040"/>
          <w:tab w:val="right" w:pos="9180"/>
        </w:tabs>
      </w:pPr>
    </w:p>
    <w:p w14:paraId="731EC6E9" w14:textId="77777777" w:rsidR="00AB3E79" w:rsidRDefault="00AB3E79" w:rsidP="00AB3E79">
      <w:pPr>
        <w:tabs>
          <w:tab w:val="left" w:pos="5040"/>
          <w:tab w:val="right" w:pos="9180"/>
        </w:tabs>
      </w:pPr>
    </w:p>
    <w:p w14:paraId="7EC1D09A" w14:textId="77777777" w:rsidR="00AB3E79" w:rsidRDefault="00AB3E79" w:rsidP="00AB3E79">
      <w:pPr>
        <w:tabs>
          <w:tab w:val="left" w:pos="5040"/>
          <w:tab w:val="right" w:pos="9180"/>
        </w:tabs>
      </w:pPr>
    </w:p>
    <w:p w14:paraId="6C6C9CCD" w14:textId="13E7ABF2" w:rsidR="00AB3E79" w:rsidRPr="00800D2F" w:rsidRDefault="00107547" w:rsidP="00AB3E79">
      <w:pPr>
        <w:tabs>
          <w:tab w:val="left" w:pos="5040"/>
          <w:tab w:val="right" w:pos="9180"/>
        </w:tabs>
      </w:pPr>
      <w:r w:rsidRPr="00107547">
        <w:rPr>
          <w:sz w:val="20"/>
        </w:rPr>
        <w:t>Student Teacher’s</w:t>
      </w:r>
      <w:r w:rsidRPr="00107547">
        <w:t xml:space="preserve"> </w:t>
      </w:r>
      <w:r w:rsidR="00AB3E79">
        <w:t>Feedback:</w:t>
      </w:r>
      <w:r w:rsidR="0094373C">
        <w:t xml:space="preserve"> (What, if anything, did you say to the parent about their child?)</w:t>
      </w:r>
    </w:p>
    <w:p w14:paraId="1DC8643A" w14:textId="77777777" w:rsidR="00AB3E79" w:rsidRDefault="00AB3E79" w:rsidP="00AB3E79">
      <w:pPr>
        <w:tabs>
          <w:tab w:val="left" w:pos="5040"/>
          <w:tab w:val="right" w:pos="9180"/>
        </w:tabs>
      </w:pPr>
    </w:p>
    <w:p w14:paraId="2BB9D35F" w14:textId="77777777" w:rsidR="00AB3E79" w:rsidRDefault="00AB3E79" w:rsidP="00AB3E79">
      <w:pPr>
        <w:tabs>
          <w:tab w:val="left" w:pos="5040"/>
          <w:tab w:val="right" w:pos="9180"/>
        </w:tabs>
      </w:pPr>
    </w:p>
    <w:p w14:paraId="12EEB63C" w14:textId="77777777" w:rsidR="00AB3E79" w:rsidRDefault="00AB3E79" w:rsidP="00AB3E79">
      <w:pPr>
        <w:tabs>
          <w:tab w:val="left" w:pos="5040"/>
          <w:tab w:val="right" w:pos="9180"/>
        </w:tabs>
      </w:pPr>
    </w:p>
    <w:p w14:paraId="6AD1E3A7" w14:textId="77777777" w:rsidR="00AB3E79" w:rsidRDefault="00AB3E79" w:rsidP="00AB3E79">
      <w:pPr>
        <w:tabs>
          <w:tab w:val="left" w:pos="5040"/>
          <w:tab w:val="right" w:pos="9180"/>
        </w:tabs>
      </w:pPr>
    </w:p>
    <w:p w14:paraId="11175EEE" w14:textId="77777777" w:rsidR="00AB3E79" w:rsidRDefault="00AB3E79" w:rsidP="00AB3E79">
      <w:pPr>
        <w:tabs>
          <w:tab w:val="left" w:pos="5040"/>
          <w:tab w:val="right" w:pos="9180"/>
        </w:tabs>
      </w:pPr>
    </w:p>
    <w:p w14:paraId="48A17B3F" w14:textId="77777777" w:rsidR="00AB3E79" w:rsidRDefault="00AB3E79" w:rsidP="00AB3E79">
      <w:pPr>
        <w:tabs>
          <w:tab w:val="left" w:pos="5040"/>
          <w:tab w:val="right" w:pos="9180"/>
        </w:tabs>
      </w:pPr>
    </w:p>
    <w:p w14:paraId="7601EEDC" w14:textId="77777777" w:rsidR="00AB3E79" w:rsidRDefault="00AB3E79" w:rsidP="00AB3E79">
      <w:pPr>
        <w:tabs>
          <w:tab w:val="left" w:pos="5040"/>
          <w:tab w:val="right" w:pos="9180"/>
        </w:tabs>
      </w:pPr>
    </w:p>
    <w:p w14:paraId="433558FF" w14:textId="77777777" w:rsidR="00AB3E79" w:rsidRDefault="00AB3E79" w:rsidP="00AB3E79">
      <w:pPr>
        <w:tabs>
          <w:tab w:val="left" w:pos="5040"/>
          <w:tab w:val="right" w:pos="9180"/>
        </w:tabs>
      </w:pPr>
    </w:p>
    <w:p w14:paraId="70A3F7D7" w14:textId="7FF5E906" w:rsidR="00AB3E79" w:rsidRPr="00800D2F" w:rsidRDefault="00107547" w:rsidP="00AB3E79">
      <w:pPr>
        <w:tabs>
          <w:tab w:val="left" w:pos="5040"/>
          <w:tab w:val="right" w:pos="9180"/>
        </w:tabs>
      </w:pPr>
      <w:r w:rsidRPr="00107547">
        <w:rPr>
          <w:sz w:val="20"/>
        </w:rPr>
        <w:t>Student Teacher’s</w:t>
      </w:r>
      <w:r w:rsidRPr="00107547">
        <w:t xml:space="preserve"> </w:t>
      </w:r>
      <w:r w:rsidR="00AB3E79">
        <w:t>Reflections</w:t>
      </w:r>
      <w:r w:rsidR="00AB3E79" w:rsidRPr="00800D2F">
        <w:t>:</w:t>
      </w:r>
      <w:r w:rsidR="0094373C">
        <w:t xml:space="preserve"> (What do you think was accomplished – or not – by the meeting?)</w:t>
      </w:r>
    </w:p>
    <w:p w14:paraId="5D67DEB3" w14:textId="77777777" w:rsidR="00AB3E79" w:rsidRPr="00800D2F" w:rsidRDefault="00AB3E79" w:rsidP="00AB3E79">
      <w:pPr>
        <w:tabs>
          <w:tab w:val="left" w:pos="5040"/>
          <w:tab w:val="right" w:pos="9180"/>
        </w:tabs>
      </w:pPr>
    </w:p>
    <w:p w14:paraId="74D772EF" w14:textId="77777777" w:rsidR="00AB3E79" w:rsidRPr="00800D2F" w:rsidRDefault="00AB3E79" w:rsidP="00AB3E79">
      <w:pPr>
        <w:tabs>
          <w:tab w:val="left" w:pos="5040"/>
          <w:tab w:val="right" w:pos="9180"/>
        </w:tabs>
      </w:pPr>
    </w:p>
    <w:p w14:paraId="086128F9" w14:textId="77777777" w:rsidR="00AB3E79" w:rsidRPr="00800D2F" w:rsidRDefault="00AB3E79" w:rsidP="00AB3E79">
      <w:pPr>
        <w:tabs>
          <w:tab w:val="left" w:pos="5040"/>
          <w:tab w:val="right" w:pos="9180"/>
        </w:tabs>
      </w:pPr>
    </w:p>
    <w:p w14:paraId="126D8C89" w14:textId="77777777" w:rsidR="00AB3E79" w:rsidRPr="00800D2F" w:rsidRDefault="00AB3E79" w:rsidP="00AB3E79">
      <w:pPr>
        <w:tabs>
          <w:tab w:val="left" w:pos="5040"/>
          <w:tab w:val="right" w:pos="9180"/>
        </w:tabs>
      </w:pPr>
    </w:p>
    <w:p w14:paraId="0FB52077" w14:textId="77777777" w:rsidR="00AB3E79" w:rsidRDefault="00AB3E79" w:rsidP="00AB3E79">
      <w:pPr>
        <w:tabs>
          <w:tab w:val="left" w:pos="4680"/>
          <w:tab w:val="left" w:pos="5040"/>
          <w:tab w:val="right" w:pos="9180"/>
        </w:tabs>
        <w:rPr>
          <w:u w:val="single"/>
        </w:rPr>
      </w:pPr>
    </w:p>
    <w:p w14:paraId="32AB2DA7" w14:textId="77777777" w:rsidR="00AB3E79" w:rsidRDefault="00AB3E79" w:rsidP="00AB3E79">
      <w:pPr>
        <w:tabs>
          <w:tab w:val="left" w:pos="4680"/>
          <w:tab w:val="left" w:pos="5040"/>
          <w:tab w:val="right" w:pos="9180"/>
        </w:tabs>
        <w:rPr>
          <w:u w:val="single"/>
        </w:rPr>
      </w:pPr>
    </w:p>
    <w:p w14:paraId="6C0330E3" w14:textId="77777777" w:rsidR="00AB3E79" w:rsidRDefault="00AB3E79" w:rsidP="00AB3E79">
      <w:pPr>
        <w:tabs>
          <w:tab w:val="left" w:pos="4680"/>
          <w:tab w:val="left" w:pos="5040"/>
          <w:tab w:val="right" w:pos="9180"/>
        </w:tabs>
        <w:rPr>
          <w:u w:val="single"/>
        </w:rPr>
      </w:pPr>
    </w:p>
    <w:p w14:paraId="517770C5" w14:textId="77777777" w:rsidR="00AB3E79" w:rsidRDefault="00AB3E79" w:rsidP="00AB3E79">
      <w:pPr>
        <w:tabs>
          <w:tab w:val="left" w:pos="4680"/>
          <w:tab w:val="left" w:pos="5040"/>
          <w:tab w:val="right" w:pos="9180"/>
        </w:tabs>
        <w:rPr>
          <w:u w:val="single"/>
        </w:rPr>
      </w:pPr>
    </w:p>
    <w:p w14:paraId="6E2E1C97" w14:textId="77777777" w:rsidR="00AB3E79" w:rsidRDefault="00AB3E79" w:rsidP="00AB3E79">
      <w:pPr>
        <w:tabs>
          <w:tab w:val="left" w:pos="4680"/>
          <w:tab w:val="left" w:pos="5040"/>
          <w:tab w:val="right" w:pos="9180"/>
        </w:tabs>
        <w:rPr>
          <w:u w:val="single"/>
        </w:rPr>
      </w:pPr>
    </w:p>
    <w:p w14:paraId="7A0BC3B0" w14:textId="77777777" w:rsidR="00AB3E79" w:rsidRDefault="00AB3E79" w:rsidP="00AB3E79">
      <w:pPr>
        <w:tabs>
          <w:tab w:val="left" w:pos="4680"/>
          <w:tab w:val="left" w:pos="5040"/>
          <w:tab w:val="right" w:pos="9180"/>
        </w:tabs>
        <w:rPr>
          <w:u w:val="single"/>
        </w:rPr>
      </w:pPr>
    </w:p>
    <w:p w14:paraId="305F3A70" w14:textId="77777777" w:rsidR="00AB3E79" w:rsidRDefault="00AB3E79" w:rsidP="00AB3E79">
      <w:pPr>
        <w:tabs>
          <w:tab w:val="left" w:pos="4680"/>
          <w:tab w:val="left" w:pos="5040"/>
          <w:tab w:val="right" w:pos="9180"/>
        </w:tabs>
        <w:rPr>
          <w:u w:val="single"/>
        </w:rPr>
      </w:pPr>
    </w:p>
    <w:p w14:paraId="5051AC22" w14:textId="77777777" w:rsidR="00AB3E79" w:rsidRDefault="00AB3E79" w:rsidP="00AB3E79">
      <w:pPr>
        <w:tabs>
          <w:tab w:val="left" w:pos="4680"/>
          <w:tab w:val="left" w:pos="5040"/>
          <w:tab w:val="right" w:pos="9180"/>
        </w:tabs>
        <w:rPr>
          <w:u w:val="single"/>
        </w:rPr>
      </w:pPr>
    </w:p>
    <w:p w14:paraId="68457F32" w14:textId="77777777" w:rsidR="00AB3E79" w:rsidRDefault="00AB3E79" w:rsidP="00AB3E79">
      <w:pPr>
        <w:tabs>
          <w:tab w:val="left" w:pos="4680"/>
          <w:tab w:val="left" w:pos="5040"/>
          <w:tab w:val="right" w:pos="9180"/>
        </w:tabs>
        <w:rPr>
          <w:u w:val="single"/>
        </w:rPr>
      </w:pPr>
    </w:p>
    <w:p w14:paraId="4D2DA21D" w14:textId="589F0037" w:rsidR="00AB3E79" w:rsidRDefault="00107547" w:rsidP="00AB3E79">
      <w:pPr>
        <w:tabs>
          <w:tab w:val="left" w:pos="4680"/>
          <w:tab w:val="left" w:pos="5040"/>
          <w:tab w:val="right" w:pos="9180"/>
        </w:tabs>
        <w:rPr>
          <w:u w:val="single"/>
        </w:rPr>
      </w:pPr>
      <w:r w:rsidRPr="00107547">
        <w:rPr>
          <w:sz w:val="20"/>
        </w:rPr>
        <w:t>Student Teacher’s</w:t>
      </w:r>
      <w:r w:rsidR="00AB3E79" w:rsidRPr="008725DB">
        <w:rPr>
          <w:u w:val="single"/>
        </w:rPr>
        <w:tab/>
      </w:r>
      <w:r w:rsidR="00AB3E79">
        <w:t xml:space="preserve"> Mentor </w:t>
      </w:r>
      <w:r w:rsidR="00AB3E79" w:rsidRPr="008725DB">
        <w:rPr>
          <w:u w:val="single"/>
        </w:rPr>
        <w:tab/>
      </w:r>
    </w:p>
    <w:p w14:paraId="6AB12386" w14:textId="77777777" w:rsidR="00AB3E79" w:rsidRDefault="00AB3E79" w:rsidP="00AB3E79">
      <w:pPr>
        <w:tabs>
          <w:tab w:val="left" w:pos="4680"/>
          <w:tab w:val="left" w:pos="5040"/>
          <w:tab w:val="right" w:pos="9180"/>
        </w:tabs>
        <w:rPr>
          <w:u w:val="single"/>
        </w:rPr>
        <w:sectPr w:rsidR="00AB3E79" w:rsidSect="00AB3E79">
          <w:headerReference w:type="even" r:id="rId41"/>
          <w:headerReference w:type="default" r:id="rId42"/>
          <w:headerReference w:type="first" r:id="rId43"/>
          <w:pgSz w:w="11899" w:h="16840"/>
          <w:pgMar w:top="1440" w:right="1080" w:bottom="1080" w:left="1080" w:header="720" w:footer="720" w:gutter="0"/>
          <w:cols w:space="720"/>
          <w:docGrid w:linePitch="360"/>
        </w:sectPr>
      </w:pPr>
    </w:p>
    <w:p w14:paraId="28ACC896" w14:textId="629AE1BF" w:rsidR="00AB3E79" w:rsidRPr="005C3AEB" w:rsidRDefault="008C7BFE" w:rsidP="008C7BFE">
      <w:pPr>
        <w:pStyle w:val="Heading2"/>
      </w:pPr>
      <w:bookmarkStart w:id="88" w:name="_Toc284676409"/>
      <w:bookmarkStart w:id="89" w:name="_Toc284676994"/>
      <w:bookmarkStart w:id="90" w:name="_Toc284683913"/>
      <w:r>
        <w:lastRenderedPageBreak/>
        <w:t>Parent Contact Log</w:t>
      </w:r>
      <w:bookmarkEnd w:id="88"/>
      <w:bookmarkEnd w:id="89"/>
      <w:bookmarkEnd w:id="90"/>
    </w:p>
    <w:p w14:paraId="0797F478" w14:textId="77777777" w:rsidR="00AB3E79" w:rsidRDefault="00AB3E79" w:rsidP="00AB3E79">
      <w:pPr>
        <w:tabs>
          <w:tab w:val="left" w:pos="4680"/>
          <w:tab w:val="left" w:pos="5040"/>
          <w:tab w:val="right" w:pos="9180"/>
        </w:tabs>
      </w:pPr>
    </w:p>
    <w:tbl>
      <w:tblPr>
        <w:tblW w:w="4084" w:type="pct"/>
        <w:tblInd w:w="800" w:type="dxa"/>
        <w:tblCellMar>
          <w:left w:w="80" w:type="dxa"/>
          <w:right w:w="80" w:type="dxa"/>
        </w:tblCellMar>
        <w:tblLook w:val="0000" w:firstRow="0" w:lastRow="0" w:firstColumn="0" w:lastColumn="0" w:noHBand="0" w:noVBand="0"/>
      </w:tblPr>
      <w:tblGrid>
        <w:gridCol w:w="1170"/>
        <w:gridCol w:w="1443"/>
        <w:gridCol w:w="1708"/>
        <w:gridCol w:w="2970"/>
        <w:gridCol w:w="1089"/>
      </w:tblGrid>
      <w:tr w:rsidR="00AA69E3" w:rsidRPr="00800D2F" w14:paraId="5E5B0E52" w14:textId="77777777" w:rsidTr="00AA69E3">
        <w:trPr>
          <w:cantSplit/>
        </w:trPr>
        <w:tc>
          <w:tcPr>
            <w:tcW w:w="698" w:type="pct"/>
            <w:tcBorders>
              <w:top w:val="single" w:sz="4" w:space="0" w:color="auto"/>
              <w:left w:val="single" w:sz="4" w:space="0" w:color="auto"/>
              <w:bottom w:val="single" w:sz="4" w:space="0" w:color="auto"/>
              <w:right w:val="single" w:sz="4" w:space="0" w:color="auto"/>
            </w:tcBorders>
            <w:vAlign w:val="center"/>
          </w:tcPr>
          <w:p w14:paraId="6B8A4821" w14:textId="77777777" w:rsidR="00AB3E79" w:rsidRPr="00800D2F" w:rsidRDefault="00AB3E79" w:rsidP="00AB3E79">
            <w:pPr>
              <w:jc w:val="center"/>
              <w:rPr>
                <w:b/>
              </w:rPr>
            </w:pPr>
            <w:r w:rsidRPr="00800D2F">
              <w:rPr>
                <w:b/>
              </w:rPr>
              <w:t>Date/Time</w:t>
            </w:r>
          </w:p>
        </w:tc>
        <w:tc>
          <w:tcPr>
            <w:tcW w:w="861" w:type="pct"/>
            <w:tcBorders>
              <w:top w:val="single" w:sz="4" w:space="0" w:color="auto"/>
              <w:left w:val="single" w:sz="4" w:space="0" w:color="auto"/>
              <w:bottom w:val="single" w:sz="4" w:space="0" w:color="auto"/>
              <w:right w:val="single" w:sz="4" w:space="0" w:color="auto"/>
            </w:tcBorders>
            <w:vAlign w:val="center"/>
          </w:tcPr>
          <w:p w14:paraId="32FDFE18" w14:textId="0CFFACD5" w:rsidR="00AB3E79" w:rsidRPr="00800D2F" w:rsidRDefault="00AB3E79" w:rsidP="00CC5F6A">
            <w:pPr>
              <w:jc w:val="center"/>
              <w:rPr>
                <w:b/>
              </w:rPr>
            </w:pPr>
            <w:r w:rsidRPr="00800D2F">
              <w:rPr>
                <w:b/>
              </w:rPr>
              <w:t>Parent</w:t>
            </w:r>
            <w:r>
              <w:rPr>
                <w:b/>
              </w:rPr>
              <w:t>’s</w:t>
            </w:r>
            <w:r w:rsidRPr="00800D2F">
              <w:rPr>
                <w:b/>
              </w:rPr>
              <w:t xml:space="preserve"> Name</w:t>
            </w:r>
            <w:r w:rsidR="00CC5F6A">
              <w:rPr>
                <w:b/>
              </w:rPr>
              <w:t>/ Student’s Name</w:t>
            </w:r>
          </w:p>
        </w:tc>
        <w:tc>
          <w:tcPr>
            <w:tcW w:w="1019" w:type="pct"/>
            <w:tcBorders>
              <w:top w:val="single" w:sz="4" w:space="0" w:color="auto"/>
              <w:left w:val="single" w:sz="4" w:space="0" w:color="auto"/>
              <w:bottom w:val="single" w:sz="4" w:space="0" w:color="auto"/>
              <w:right w:val="single" w:sz="4" w:space="0" w:color="auto"/>
            </w:tcBorders>
            <w:vAlign w:val="center"/>
          </w:tcPr>
          <w:p w14:paraId="5509ABF8" w14:textId="77777777" w:rsidR="00AB3E79" w:rsidRPr="00800D2F" w:rsidRDefault="00AB3E79" w:rsidP="00AB3E79">
            <w:pPr>
              <w:jc w:val="center"/>
              <w:rPr>
                <w:b/>
              </w:rPr>
            </w:pPr>
            <w:r w:rsidRPr="00800D2F">
              <w:rPr>
                <w:b/>
              </w:rPr>
              <w:t>Type of</w:t>
            </w:r>
          </w:p>
          <w:p w14:paraId="6F172D58" w14:textId="77777777" w:rsidR="00AB3E79" w:rsidRPr="00800D2F" w:rsidRDefault="00AB3E79" w:rsidP="00AB3E79">
            <w:pPr>
              <w:jc w:val="center"/>
              <w:rPr>
                <w:b/>
              </w:rPr>
            </w:pPr>
            <w:r>
              <w:rPr>
                <w:b/>
              </w:rPr>
              <w:t>Contact / Details</w:t>
            </w:r>
          </w:p>
        </w:tc>
        <w:tc>
          <w:tcPr>
            <w:tcW w:w="1772" w:type="pct"/>
            <w:tcBorders>
              <w:top w:val="single" w:sz="4" w:space="0" w:color="auto"/>
              <w:left w:val="single" w:sz="4" w:space="0" w:color="auto"/>
              <w:bottom w:val="single" w:sz="4" w:space="0" w:color="auto"/>
              <w:right w:val="single" w:sz="4" w:space="0" w:color="auto"/>
            </w:tcBorders>
            <w:vAlign w:val="center"/>
          </w:tcPr>
          <w:p w14:paraId="67338A85" w14:textId="77777777" w:rsidR="00AB3E79" w:rsidRPr="00800D2F" w:rsidRDefault="00AB3E79" w:rsidP="00AB3E79">
            <w:pPr>
              <w:jc w:val="center"/>
              <w:rPr>
                <w:b/>
              </w:rPr>
            </w:pPr>
            <w:r>
              <w:rPr>
                <w:b/>
              </w:rPr>
              <w:t>Notes</w:t>
            </w:r>
          </w:p>
        </w:tc>
        <w:tc>
          <w:tcPr>
            <w:tcW w:w="650" w:type="pct"/>
            <w:tcBorders>
              <w:top w:val="single" w:sz="6" w:space="0" w:color="auto"/>
              <w:left w:val="single" w:sz="4" w:space="0" w:color="auto"/>
              <w:bottom w:val="single" w:sz="6" w:space="0" w:color="auto"/>
              <w:right w:val="single" w:sz="6" w:space="0" w:color="auto"/>
            </w:tcBorders>
            <w:vAlign w:val="center"/>
          </w:tcPr>
          <w:p w14:paraId="3F55EC67" w14:textId="77777777" w:rsidR="00AB3E79" w:rsidRPr="00800D2F" w:rsidRDefault="00AB3E79" w:rsidP="00AB3E79">
            <w:pPr>
              <w:jc w:val="center"/>
              <w:rPr>
                <w:b/>
              </w:rPr>
            </w:pPr>
            <w:r>
              <w:rPr>
                <w:b/>
              </w:rPr>
              <w:t xml:space="preserve">Mentor Teacher’s </w:t>
            </w:r>
            <w:r w:rsidRPr="00800D2F">
              <w:rPr>
                <w:b/>
              </w:rPr>
              <w:t>Initials</w:t>
            </w:r>
          </w:p>
        </w:tc>
      </w:tr>
      <w:tr w:rsidR="00AA69E3" w:rsidRPr="00800D2F" w14:paraId="455B6845" w14:textId="77777777" w:rsidTr="00AA69E3">
        <w:trPr>
          <w:cantSplit/>
          <w:trHeight w:val="714"/>
        </w:trPr>
        <w:tc>
          <w:tcPr>
            <w:tcW w:w="698" w:type="pct"/>
            <w:tcBorders>
              <w:top w:val="single" w:sz="4" w:space="0" w:color="auto"/>
              <w:left w:val="single" w:sz="4" w:space="0" w:color="auto"/>
              <w:bottom w:val="single" w:sz="4" w:space="0" w:color="auto"/>
              <w:right w:val="single" w:sz="4" w:space="0" w:color="auto"/>
            </w:tcBorders>
          </w:tcPr>
          <w:p w14:paraId="664156FF" w14:textId="77777777" w:rsidR="00AB3E79" w:rsidRPr="00800D2F" w:rsidRDefault="00AB3E79" w:rsidP="00AB3E79"/>
        </w:tc>
        <w:tc>
          <w:tcPr>
            <w:tcW w:w="861" w:type="pct"/>
            <w:tcBorders>
              <w:top w:val="single" w:sz="4" w:space="0" w:color="auto"/>
              <w:left w:val="single" w:sz="4" w:space="0" w:color="auto"/>
              <w:bottom w:val="single" w:sz="4" w:space="0" w:color="auto"/>
              <w:right w:val="single" w:sz="4" w:space="0" w:color="auto"/>
            </w:tcBorders>
          </w:tcPr>
          <w:p w14:paraId="73B37476" w14:textId="77777777" w:rsidR="00AB3E79" w:rsidRPr="00800D2F" w:rsidRDefault="00AB3E79" w:rsidP="00AB3E79"/>
        </w:tc>
        <w:tc>
          <w:tcPr>
            <w:tcW w:w="1019" w:type="pct"/>
            <w:tcBorders>
              <w:top w:val="single" w:sz="4" w:space="0" w:color="auto"/>
              <w:left w:val="single" w:sz="4" w:space="0" w:color="auto"/>
              <w:bottom w:val="single" w:sz="4" w:space="0" w:color="auto"/>
              <w:right w:val="single" w:sz="4" w:space="0" w:color="auto"/>
            </w:tcBorders>
          </w:tcPr>
          <w:p w14:paraId="4687CE6D" w14:textId="77777777" w:rsidR="00AB3E79" w:rsidRPr="00800D2F" w:rsidRDefault="00AB3E79" w:rsidP="00AB3E79"/>
        </w:tc>
        <w:tc>
          <w:tcPr>
            <w:tcW w:w="1772" w:type="pct"/>
            <w:tcBorders>
              <w:top w:val="single" w:sz="4" w:space="0" w:color="auto"/>
              <w:left w:val="single" w:sz="4" w:space="0" w:color="auto"/>
              <w:bottom w:val="single" w:sz="4" w:space="0" w:color="auto"/>
              <w:right w:val="single" w:sz="4" w:space="0" w:color="auto"/>
            </w:tcBorders>
          </w:tcPr>
          <w:p w14:paraId="6306F34D" w14:textId="77777777" w:rsidR="00AB3E79" w:rsidRPr="00800D2F" w:rsidRDefault="00AB3E79" w:rsidP="00AB3E79"/>
        </w:tc>
        <w:tc>
          <w:tcPr>
            <w:tcW w:w="650" w:type="pct"/>
            <w:tcBorders>
              <w:top w:val="single" w:sz="4" w:space="0" w:color="auto"/>
              <w:left w:val="single" w:sz="4" w:space="0" w:color="auto"/>
              <w:bottom w:val="single" w:sz="4" w:space="0" w:color="auto"/>
              <w:right w:val="single" w:sz="4" w:space="0" w:color="auto"/>
            </w:tcBorders>
          </w:tcPr>
          <w:p w14:paraId="1CB0CAA9" w14:textId="77777777" w:rsidR="00AB3E79" w:rsidRPr="00800D2F" w:rsidRDefault="00AB3E79" w:rsidP="00AB3E79"/>
        </w:tc>
      </w:tr>
      <w:tr w:rsidR="00AA69E3" w:rsidRPr="00800D2F" w14:paraId="0E2A74CA" w14:textId="77777777" w:rsidTr="00AA69E3">
        <w:trPr>
          <w:cantSplit/>
          <w:trHeight w:val="710"/>
        </w:trPr>
        <w:tc>
          <w:tcPr>
            <w:tcW w:w="698" w:type="pct"/>
            <w:tcBorders>
              <w:top w:val="single" w:sz="4" w:space="0" w:color="auto"/>
              <w:left w:val="single" w:sz="4" w:space="0" w:color="auto"/>
              <w:bottom w:val="single" w:sz="4" w:space="0" w:color="auto"/>
              <w:right w:val="single" w:sz="4" w:space="0" w:color="auto"/>
            </w:tcBorders>
          </w:tcPr>
          <w:p w14:paraId="5EBC05B7" w14:textId="77777777" w:rsidR="00AB3E79" w:rsidRPr="00800D2F" w:rsidRDefault="00AB3E79" w:rsidP="00AB3E79"/>
        </w:tc>
        <w:tc>
          <w:tcPr>
            <w:tcW w:w="861" w:type="pct"/>
            <w:tcBorders>
              <w:top w:val="single" w:sz="4" w:space="0" w:color="auto"/>
              <w:left w:val="single" w:sz="4" w:space="0" w:color="auto"/>
              <w:bottom w:val="single" w:sz="4" w:space="0" w:color="auto"/>
              <w:right w:val="single" w:sz="4" w:space="0" w:color="auto"/>
            </w:tcBorders>
          </w:tcPr>
          <w:p w14:paraId="6E3437D6" w14:textId="77777777" w:rsidR="00AB3E79" w:rsidRPr="00800D2F" w:rsidRDefault="00AB3E79" w:rsidP="00AB3E79"/>
        </w:tc>
        <w:tc>
          <w:tcPr>
            <w:tcW w:w="1019" w:type="pct"/>
            <w:tcBorders>
              <w:top w:val="single" w:sz="4" w:space="0" w:color="auto"/>
              <w:left w:val="single" w:sz="4" w:space="0" w:color="auto"/>
              <w:bottom w:val="single" w:sz="4" w:space="0" w:color="auto"/>
              <w:right w:val="single" w:sz="4" w:space="0" w:color="auto"/>
            </w:tcBorders>
          </w:tcPr>
          <w:p w14:paraId="644EFE55" w14:textId="77777777" w:rsidR="00AB3E79" w:rsidRPr="00800D2F" w:rsidRDefault="00AB3E79" w:rsidP="00AB3E79"/>
        </w:tc>
        <w:tc>
          <w:tcPr>
            <w:tcW w:w="1772" w:type="pct"/>
            <w:tcBorders>
              <w:top w:val="single" w:sz="4" w:space="0" w:color="auto"/>
              <w:left w:val="single" w:sz="4" w:space="0" w:color="auto"/>
              <w:bottom w:val="single" w:sz="4" w:space="0" w:color="auto"/>
              <w:right w:val="single" w:sz="4" w:space="0" w:color="auto"/>
            </w:tcBorders>
          </w:tcPr>
          <w:p w14:paraId="457FEACE" w14:textId="77777777" w:rsidR="00AB3E79" w:rsidRPr="00800D2F" w:rsidRDefault="00AB3E79" w:rsidP="00AB3E79"/>
        </w:tc>
        <w:tc>
          <w:tcPr>
            <w:tcW w:w="650" w:type="pct"/>
            <w:tcBorders>
              <w:top w:val="single" w:sz="4" w:space="0" w:color="auto"/>
              <w:left w:val="single" w:sz="4" w:space="0" w:color="auto"/>
              <w:bottom w:val="single" w:sz="4" w:space="0" w:color="auto"/>
              <w:right w:val="single" w:sz="4" w:space="0" w:color="auto"/>
            </w:tcBorders>
          </w:tcPr>
          <w:p w14:paraId="575FB834" w14:textId="77777777" w:rsidR="00AB3E79" w:rsidRPr="00800D2F" w:rsidRDefault="00AB3E79" w:rsidP="00AB3E79"/>
        </w:tc>
      </w:tr>
      <w:tr w:rsidR="00AA69E3" w:rsidRPr="00800D2F" w14:paraId="6DE0AD20" w14:textId="77777777" w:rsidTr="00AA69E3">
        <w:trPr>
          <w:cantSplit/>
          <w:trHeight w:val="710"/>
        </w:trPr>
        <w:tc>
          <w:tcPr>
            <w:tcW w:w="698" w:type="pct"/>
            <w:tcBorders>
              <w:top w:val="single" w:sz="4" w:space="0" w:color="auto"/>
              <w:left w:val="single" w:sz="4" w:space="0" w:color="auto"/>
              <w:bottom w:val="single" w:sz="4" w:space="0" w:color="auto"/>
              <w:right w:val="single" w:sz="4" w:space="0" w:color="auto"/>
            </w:tcBorders>
          </w:tcPr>
          <w:p w14:paraId="0DCF3151" w14:textId="77777777" w:rsidR="00AB3E79" w:rsidRPr="00800D2F" w:rsidRDefault="00AB3E79" w:rsidP="00AB3E79"/>
        </w:tc>
        <w:tc>
          <w:tcPr>
            <w:tcW w:w="861" w:type="pct"/>
            <w:tcBorders>
              <w:top w:val="single" w:sz="4" w:space="0" w:color="auto"/>
              <w:left w:val="single" w:sz="4" w:space="0" w:color="auto"/>
              <w:bottom w:val="single" w:sz="4" w:space="0" w:color="auto"/>
              <w:right w:val="single" w:sz="4" w:space="0" w:color="auto"/>
            </w:tcBorders>
          </w:tcPr>
          <w:p w14:paraId="60A3B249" w14:textId="77777777" w:rsidR="00AB3E79" w:rsidRPr="00800D2F" w:rsidRDefault="00AB3E79" w:rsidP="00AB3E79"/>
        </w:tc>
        <w:tc>
          <w:tcPr>
            <w:tcW w:w="1019" w:type="pct"/>
            <w:tcBorders>
              <w:top w:val="single" w:sz="4" w:space="0" w:color="auto"/>
              <w:left w:val="single" w:sz="4" w:space="0" w:color="auto"/>
              <w:bottom w:val="single" w:sz="4" w:space="0" w:color="auto"/>
              <w:right w:val="single" w:sz="4" w:space="0" w:color="auto"/>
            </w:tcBorders>
          </w:tcPr>
          <w:p w14:paraId="02FB8DC3" w14:textId="77777777" w:rsidR="00AB3E79" w:rsidRPr="00800D2F" w:rsidRDefault="00AB3E79" w:rsidP="00AB3E79"/>
        </w:tc>
        <w:tc>
          <w:tcPr>
            <w:tcW w:w="1772" w:type="pct"/>
            <w:tcBorders>
              <w:top w:val="single" w:sz="4" w:space="0" w:color="auto"/>
              <w:left w:val="single" w:sz="4" w:space="0" w:color="auto"/>
              <w:bottom w:val="single" w:sz="4" w:space="0" w:color="auto"/>
              <w:right w:val="single" w:sz="4" w:space="0" w:color="auto"/>
            </w:tcBorders>
          </w:tcPr>
          <w:p w14:paraId="077A3342" w14:textId="77777777" w:rsidR="00AB3E79" w:rsidRPr="00800D2F" w:rsidRDefault="00AB3E79" w:rsidP="00AB3E79"/>
        </w:tc>
        <w:tc>
          <w:tcPr>
            <w:tcW w:w="650" w:type="pct"/>
            <w:tcBorders>
              <w:top w:val="single" w:sz="4" w:space="0" w:color="auto"/>
              <w:left w:val="single" w:sz="4" w:space="0" w:color="auto"/>
              <w:bottom w:val="single" w:sz="4" w:space="0" w:color="auto"/>
              <w:right w:val="single" w:sz="4" w:space="0" w:color="auto"/>
            </w:tcBorders>
          </w:tcPr>
          <w:p w14:paraId="760D0E0B" w14:textId="77777777" w:rsidR="00AB3E79" w:rsidRPr="00800D2F" w:rsidRDefault="00AB3E79" w:rsidP="00AB3E79"/>
        </w:tc>
      </w:tr>
      <w:tr w:rsidR="00AA69E3" w:rsidRPr="00800D2F" w14:paraId="13C76641" w14:textId="77777777" w:rsidTr="00AA69E3">
        <w:trPr>
          <w:cantSplit/>
          <w:trHeight w:val="710"/>
        </w:trPr>
        <w:tc>
          <w:tcPr>
            <w:tcW w:w="698" w:type="pct"/>
            <w:tcBorders>
              <w:top w:val="single" w:sz="4" w:space="0" w:color="auto"/>
              <w:left w:val="single" w:sz="4" w:space="0" w:color="auto"/>
              <w:bottom w:val="single" w:sz="4" w:space="0" w:color="auto"/>
              <w:right w:val="single" w:sz="4" w:space="0" w:color="auto"/>
            </w:tcBorders>
          </w:tcPr>
          <w:p w14:paraId="5F5EA054" w14:textId="77777777" w:rsidR="00AB3E79" w:rsidRPr="00800D2F" w:rsidRDefault="00AB3E79" w:rsidP="00AB3E79"/>
        </w:tc>
        <w:tc>
          <w:tcPr>
            <w:tcW w:w="861" w:type="pct"/>
            <w:tcBorders>
              <w:top w:val="single" w:sz="4" w:space="0" w:color="auto"/>
              <w:left w:val="single" w:sz="4" w:space="0" w:color="auto"/>
              <w:bottom w:val="single" w:sz="4" w:space="0" w:color="auto"/>
              <w:right w:val="single" w:sz="4" w:space="0" w:color="auto"/>
            </w:tcBorders>
          </w:tcPr>
          <w:p w14:paraId="4C39B286" w14:textId="77777777" w:rsidR="00AB3E79" w:rsidRPr="00800D2F" w:rsidRDefault="00AB3E79" w:rsidP="00AB3E79"/>
        </w:tc>
        <w:tc>
          <w:tcPr>
            <w:tcW w:w="1019" w:type="pct"/>
            <w:tcBorders>
              <w:top w:val="single" w:sz="4" w:space="0" w:color="auto"/>
              <w:left w:val="single" w:sz="4" w:space="0" w:color="auto"/>
              <w:bottom w:val="single" w:sz="4" w:space="0" w:color="auto"/>
              <w:right w:val="single" w:sz="4" w:space="0" w:color="auto"/>
            </w:tcBorders>
          </w:tcPr>
          <w:p w14:paraId="5C8289C2" w14:textId="77777777" w:rsidR="00AB3E79" w:rsidRPr="00800D2F" w:rsidRDefault="00AB3E79" w:rsidP="00AB3E79"/>
        </w:tc>
        <w:tc>
          <w:tcPr>
            <w:tcW w:w="1772" w:type="pct"/>
            <w:tcBorders>
              <w:top w:val="single" w:sz="4" w:space="0" w:color="auto"/>
              <w:left w:val="single" w:sz="4" w:space="0" w:color="auto"/>
              <w:bottom w:val="single" w:sz="4" w:space="0" w:color="auto"/>
              <w:right w:val="single" w:sz="4" w:space="0" w:color="auto"/>
            </w:tcBorders>
          </w:tcPr>
          <w:p w14:paraId="16EBB178" w14:textId="77777777" w:rsidR="00AB3E79" w:rsidRPr="00800D2F" w:rsidRDefault="00AB3E79" w:rsidP="00AB3E79"/>
        </w:tc>
        <w:tc>
          <w:tcPr>
            <w:tcW w:w="650" w:type="pct"/>
            <w:tcBorders>
              <w:top w:val="single" w:sz="4" w:space="0" w:color="auto"/>
              <w:left w:val="single" w:sz="4" w:space="0" w:color="auto"/>
              <w:bottom w:val="single" w:sz="4" w:space="0" w:color="auto"/>
              <w:right w:val="single" w:sz="4" w:space="0" w:color="auto"/>
            </w:tcBorders>
          </w:tcPr>
          <w:p w14:paraId="6B0401D6" w14:textId="77777777" w:rsidR="00AB3E79" w:rsidRPr="00800D2F" w:rsidRDefault="00AB3E79" w:rsidP="00AB3E79"/>
        </w:tc>
      </w:tr>
      <w:tr w:rsidR="00AA69E3" w:rsidRPr="00800D2F" w14:paraId="232AAEDF" w14:textId="77777777" w:rsidTr="00AA69E3">
        <w:trPr>
          <w:cantSplit/>
          <w:trHeight w:val="710"/>
        </w:trPr>
        <w:tc>
          <w:tcPr>
            <w:tcW w:w="698" w:type="pct"/>
            <w:tcBorders>
              <w:top w:val="single" w:sz="4" w:space="0" w:color="auto"/>
              <w:left w:val="single" w:sz="4" w:space="0" w:color="auto"/>
              <w:bottom w:val="single" w:sz="4" w:space="0" w:color="auto"/>
              <w:right w:val="single" w:sz="4" w:space="0" w:color="auto"/>
            </w:tcBorders>
          </w:tcPr>
          <w:p w14:paraId="63AA9AA9" w14:textId="77777777" w:rsidR="00AB3E79" w:rsidRPr="00800D2F" w:rsidRDefault="00AB3E79" w:rsidP="00AB3E79"/>
        </w:tc>
        <w:tc>
          <w:tcPr>
            <w:tcW w:w="861" w:type="pct"/>
            <w:tcBorders>
              <w:top w:val="single" w:sz="4" w:space="0" w:color="auto"/>
              <w:left w:val="single" w:sz="4" w:space="0" w:color="auto"/>
              <w:bottom w:val="single" w:sz="4" w:space="0" w:color="auto"/>
              <w:right w:val="single" w:sz="4" w:space="0" w:color="auto"/>
            </w:tcBorders>
          </w:tcPr>
          <w:p w14:paraId="22FC3770" w14:textId="77777777" w:rsidR="00AB3E79" w:rsidRPr="00800D2F" w:rsidRDefault="00AB3E79" w:rsidP="00AB3E79"/>
        </w:tc>
        <w:tc>
          <w:tcPr>
            <w:tcW w:w="1019" w:type="pct"/>
            <w:tcBorders>
              <w:top w:val="single" w:sz="4" w:space="0" w:color="auto"/>
              <w:left w:val="single" w:sz="4" w:space="0" w:color="auto"/>
              <w:bottom w:val="single" w:sz="4" w:space="0" w:color="auto"/>
              <w:right w:val="single" w:sz="4" w:space="0" w:color="auto"/>
            </w:tcBorders>
          </w:tcPr>
          <w:p w14:paraId="40E788B2" w14:textId="77777777" w:rsidR="00AB3E79" w:rsidRPr="00800D2F" w:rsidRDefault="00AB3E79" w:rsidP="00AB3E79"/>
        </w:tc>
        <w:tc>
          <w:tcPr>
            <w:tcW w:w="1772" w:type="pct"/>
            <w:tcBorders>
              <w:top w:val="single" w:sz="4" w:space="0" w:color="auto"/>
              <w:left w:val="single" w:sz="4" w:space="0" w:color="auto"/>
              <w:bottom w:val="single" w:sz="4" w:space="0" w:color="auto"/>
              <w:right w:val="single" w:sz="4" w:space="0" w:color="auto"/>
            </w:tcBorders>
          </w:tcPr>
          <w:p w14:paraId="0D73F9AC" w14:textId="77777777" w:rsidR="00AB3E79" w:rsidRPr="00800D2F" w:rsidRDefault="00AB3E79" w:rsidP="00AB3E79"/>
        </w:tc>
        <w:tc>
          <w:tcPr>
            <w:tcW w:w="650" w:type="pct"/>
            <w:tcBorders>
              <w:top w:val="single" w:sz="4" w:space="0" w:color="auto"/>
              <w:left w:val="single" w:sz="4" w:space="0" w:color="auto"/>
              <w:bottom w:val="single" w:sz="4" w:space="0" w:color="auto"/>
              <w:right w:val="single" w:sz="4" w:space="0" w:color="auto"/>
            </w:tcBorders>
          </w:tcPr>
          <w:p w14:paraId="353DE944" w14:textId="77777777" w:rsidR="00AB3E79" w:rsidRPr="00800D2F" w:rsidRDefault="00AB3E79" w:rsidP="00AB3E79"/>
        </w:tc>
      </w:tr>
      <w:tr w:rsidR="00AA69E3" w:rsidRPr="00800D2F" w14:paraId="6D211B2B" w14:textId="77777777" w:rsidTr="00AA69E3">
        <w:trPr>
          <w:cantSplit/>
          <w:trHeight w:val="710"/>
        </w:trPr>
        <w:tc>
          <w:tcPr>
            <w:tcW w:w="698" w:type="pct"/>
            <w:tcBorders>
              <w:top w:val="single" w:sz="4" w:space="0" w:color="auto"/>
              <w:left w:val="single" w:sz="4" w:space="0" w:color="auto"/>
              <w:bottom w:val="single" w:sz="4" w:space="0" w:color="auto"/>
              <w:right w:val="single" w:sz="4" w:space="0" w:color="auto"/>
            </w:tcBorders>
          </w:tcPr>
          <w:p w14:paraId="37835A55" w14:textId="77777777" w:rsidR="00AB3E79" w:rsidRPr="00800D2F" w:rsidRDefault="00AB3E79" w:rsidP="00AB3E79"/>
        </w:tc>
        <w:tc>
          <w:tcPr>
            <w:tcW w:w="861" w:type="pct"/>
            <w:tcBorders>
              <w:top w:val="single" w:sz="4" w:space="0" w:color="auto"/>
              <w:left w:val="single" w:sz="4" w:space="0" w:color="auto"/>
              <w:bottom w:val="single" w:sz="4" w:space="0" w:color="auto"/>
              <w:right w:val="single" w:sz="4" w:space="0" w:color="auto"/>
            </w:tcBorders>
          </w:tcPr>
          <w:p w14:paraId="452D46FF" w14:textId="77777777" w:rsidR="00AB3E79" w:rsidRPr="00800D2F" w:rsidRDefault="00AB3E79" w:rsidP="00AB3E79"/>
        </w:tc>
        <w:tc>
          <w:tcPr>
            <w:tcW w:w="1019" w:type="pct"/>
            <w:tcBorders>
              <w:top w:val="single" w:sz="4" w:space="0" w:color="auto"/>
              <w:left w:val="single" w:sz="4" w:space="0" w:color="auto"/>
              <w:bottom w:val="single" w:sz="4" w:space="0" w:color="auto"/>
              <w:right w:val="single" w:sz="4" w:space="0" w:color="auto"/>
            </w:tcBorders>
          </w:tcPr>
          <w:p w14:paraId="75096F7D" w14:textId="77777777" w:rsidR="00AB3E79" w:rsidRPr="00800D2F" w:rsidRDefault="00AB3E79" w:rsidP="00AB3E79"/>
        </w:tc>
        <w:tc>
          <w:tcPr>
            <w:tcW w:w="1772" w:type="pct"/>
            <w:tcBorders>
              <w:top w:val="single" w:sz="4" w:space="0" w:color="auto"/>
              <w:left w:val="single" w:sz="4" w:space="0" w:color="auto"/>
              <w:bottom w:val="single" w:sz="4" w:space="0" w:color="auto"/>
              <w:right w:val="single" w:sz="4" w:space="0" w:color="auto"/>
            </w:tcBorders>
          </w:tcPr>
          <w:p w14:paraId="0606F9DC" w14:textId="77777777" w:rsidR="00AB3E79" w:rsidRPr="00800D2F" w:rsidRDefault="00AB3E79" w:rsidP="00AB3E79"/>
        </w:tc>
        <w:tc>
          <w:tcPr>
            <w:tcW w:w="650" w:type="pct"/>
            <w:tcBorders>
              <w:top w:val="single" w:sz="4" w:space="0" w:color="auto"/>
              <w:left w:val="single" w:sz="4" w:space="0" w:color="auto"/>
              <w:bottom w:val="single" w:sz="4" w:space="0" w:color="auto"/>
              <w:right w:val="single" w:sz="4" w:space="0" w:color="auto"/>
            </w:tcBorders>
          </w:tcPr>
          <w:p w14:paraId="54AC32AE" w14:textId="77777777" w:rsidR="00AB3E79" w:rsidRPr="00800D2F" w:rsidRDefault="00AB3E79" w:rsidP="00AB3E79"/>
        </w:tc>
      </w:tr>
      <w:tr w:rsidR="00AA69E3" w:rsidRPr="00800D2F" w14:paraId="049FF862" w14:textId="77777777" w:rsidTr="00AA69E3">
        <w:trPr>
          <w:cantSplit/>
          <w:trHeight w:val="710"/>
        </w:trPr>
        <w:tc>
          <w:tcPr>
            <w:tcW w:w="698" w:type="pct"/>
            <w:tcBorders>
              <w:top w:val="single" w:sz="4" w:space="0" w:color="auto"/>
              <w:left w:val="single" w:sz="4" w:space="0" w:color="auto"/>
              <w:bottom w:val="single" w:sz="4" w:space="0" w:color="auto"/>
              <w:right w:val="single" w:sz="4" w:space="0" w:color="auto"/>
            </w:tcBorders>
          </w:tcPr>
          <w:p w14:paraId="2A1C3849" w14:textId="77777777" w:rsidR="00AB3E79" w:rsidRPr="00800D2F" w:rsidRDefault="00AB3E79" w:rsidP="00AB3E79"/>
        </w:tc>
        <w:tc>
          <w:tcPr>
            <w:tcW w:w="861" w:type="pct"/>
            <w:tcBorders>
              <w:top w:val="single" w:sz="4" w:space="0" w:color="auto"/>
              <w:left w:val="single" w:sz="4" w:space="0" w:color="auto"/>
              <w:bottom w:val="single" w:sz="4" w:space="0" w:color="auto"/>
              <w:right w:val="single" w:sz="4" w:space="0" w:color="auto"/>
            </w:tcBorders>
          </w:tcPr>
          <w:p w14:paraId="17A7FF25" w14:textId="77777777" w:rsidR="00AB3E79" w:rsidRPr="00800D2F" w:rsidRDefault="00AB3E79" w:rsidP="00AB3E79"/>
        </w:tc>
        <w:tc>
          <w:tcPr>
            <w:tcW w:w="1019" w:type="pct"/>
            <w:tcBorders>
              <w:top w:val="single" w:sz="4" w:space="0" w:color="auto"/>
              <w:left w:val="single" w:sz="4" w:space="0" w:color="auto"/>
              <w:bottom w:val="single" w:sz="4" w:space="0" w:color="auto"/>
              <w:right w:val="single" w:sz="4" w:space="0" w:color="auto"/>
            </w:tcBorders>
          </w:tcPr>
          <w:p w14:paraId="22F3F1E1" w14:textId="77777777" w:rsidR="00AB3E79" w:rsidRPr="00800D2F" w:rsidRDefault="00AB3E79" w:rsidP="00AB3E79"/>
        </w:tc>
        <w:tc>
          <w:tcPr>
            <w:tcW w:w="1772" w:type="pct"/>
            <w:tcBorders>
              <w:top w:val="single" w:sz="4" w:space="0" w:color="auto"/>
              <w:left w:val="single" w:sz="4" w:space="0" w:color="auto"/>
              <w:bottom w:val="single" w:sz="4" w:space="0" w:color="auto"/>
              <w:right w:val="single" w:sz="4" w:space="0" w:color="auto"/>
            </w:tcBorders>
          </w:tcPr>
          <w:p w14:paraId="03930A80" w14:textId="77777777" w:rsidR="00AB3E79" w:rsidRPr="00800D2F" w:rsidRDefault="00AB3E79" w:rsidP="00AB3E79"/>
        </w:tc>
        <w:tc>
          <w:tcPr>
            <w:tcW w:w="650" w:type="pct"/>
            <w:tcBorders>
              <w:top w:val="single" w:sz="4" w:space="0" w:color="auto"/>
              <w:left w:val="single" w:sz="4" w:space="0" w:color="auto"/>
              <w:bottom w:val="single" w:sz="4" w:space="0" w:color="auto"/>
              <w:right w:val="single" w:sz="4" w:space="0" w:color="auto"/>
            </w:tcBorders>
          </w:tcPr>
          <w:p w14:paraId="3B068819" w14:textId="77777777" w:rsidR="00AB3E79" w:rsidRPr="00800D2F" w:rsidRDefault="00AB3E79" w:rsidP="00AB3E79"/>
        </w:tc>
      </w:tr>
      <w:tr w:rsidR="00AA69E3" w:rsidRPr="00800D2F" w14:paraId="5B914DAF" w14:textId="77777777" w:rsidTr="00AA69E3">
        <w:trPr>
          <w:cantSplit/>
          <w:trHeight w:val="710"/>
        </w:trPr>
        <w:tc>
          <w:tcPr>
            <w:tcW w:w="698" w:type="pct"/>
            <w:tcBorders>
              <w:top w:val="single" w:sz="4" w:space="0" w:color="auto"/>
              <w:left w:val="single" w:sz="4" w:space="0" w:color="auto"/>
              <w:bottom w:val="single" w:sz="4" w:space="0" w:color="auto"/>
              <w:right w:val="single" w:sz="4" w:space="0" w:color="auto"/>
            </w:tcBorders>
          </w:tcPr>
          <w:p w14:paraId="08087E27" w14:textId="77777777" w:rsidR="00AB3E79" w:rsidRPr="00800D2F" w:rsidRDefault="00AB3E79" w:rsidP="00AB3E79"/>
        </w:tc>
        <w:tc>
          <w:tcPr>
            <w:tcW w:w="861" w:type="pct"/>
            <w:tcBorders>
              <w:top w:val="single" w:sz="4" w:space="0" w:color="auto"/>
              <w:left w:val="single" w:sz="4" w:space="0" w:color="auto"/>
              <w:bottom w:val="single" w:sz="4" w:space="0" w:color="auto"/>
              <w:right w:val="single" w:sz="4" w:space="0" w:color="auto"/>
            </w:tcBorders>
          </w:tcPr>
          <w:p w14:paraId="48DC5AA3" w14:textId="77777777" w:rsidR="00AB3E79" w:rsidRPr="00800D2F" w:rsidRDefault="00AB3E79" w:rsidP="00AB3E79"/>
        </w:tc>
        <w:tc>
          <w:tcPr>
            <w:tcW w:w="1019" w:type="pct"/>
            <w:tcBorders>
              <w:top w:val="single" w:sz="4" w:space="0" w:color="auto"/>
              <w:left w:val="single" w:sz="4" w:space="0" w:color="auto"/>
              <w:bottom w:val="single" w:sz="4" w:space="0" w:color="auto"/>
              <w:right w:val="single" w:sz="4" w:space="0" w:color="auto"/>
            </w:tcBorders>
          </w:tcPr>
          <w:p w14:paraId="488DE918" w14:textId="77777777" w:rsidR="00AB3E79" w:rsidRPr="00800D2F" w:rsidRDefault="00AB3E79" w:rsidP="00AB3E79"/>
        </w:tc>
        <w:tc>
          <w:tcPr>
            <w:tcW w:w="1772" w:type="pct"/>
            <w:tcBorders>
              <w:top w:val="single" w:sz="4" w:space="0" w:color="auto"/>
              <w:left w:val="single" w:sz="4" w:space="0" w:color="auto"/>
              <w:bottom w:val="single" w:sz="4" w:space="0" w:color="auto"/>
              <w:right w:val="single" w:sz="4" w:space="0" w:color="auto"/>
            </w:tcBorders>
          </w:tcPr>
          <w:p w14:paraId="07341B4F" w14:textId="77777777" w:rsidR="00AB3E79" w:rsidRPr="00800D2F" w:rsidRDefault="00AB3E79" w:rsidP="00AB3E79"/>
        </w:tc>
        <w:tc>
          <w:tcPr>
            <w:tcW w:w="650" w:type="pct"/>
            <w:tcBorders>
              <w:top w:val="single" w:sz="4" w:space="0" w:color="auto"/>
              <w:left w:val="single" w:sz="4" w:space="0" w:color="auto"/>
              <w:bottom w:val="single" w:sz="4" w:space="0" w:color="auto"/>
              <w:right w:val="single" w:sz="4" w:space="0" w:color="auto"/>
            </w:tcBorders>
          </w:tcPr>
          <w:p w14:paraId="75085427" w14:textId="77777777" w:rsidR="00AB3E79" w:rsidRPr="00800D2F" w:rsidRDefault="00AB3E79" w:rsidP="00AB3E79"/>
        </w:tc>
      </w:tr>
      <w:tr w:rsidR="00AA69E3" w:rsidRPr="00800D2F" w14:paraId="7C8902A2" w14:textId="77777777" w:rsidTr="00AA69E3">
        <w:trPr>
          <w:cantSplit/>
          <w:trHeight w:val="710"/>
        </w:trPr>
        <w:tc>
          <w:tcPr>
            <w:tcW w:w="698" w:type="pct"/>
            <w:tcBorders>
              <w:top w:val="single" w:sz="4" w:space="0" w:color="auto"/>
              <w:left w:val="single" w:sz="4" w:space="0" w:color="auto"/>
              <w:bottom w:val="single" w:sz="4" w:space="0" w:color="auto"/>
              <w:right w:val="single" w:sz="4" w:space="0" w:color="auto"/>
            </w:tcBorders>
          </w:tcPr>
          <w:p w14:paraId="705E139B" w14:textId="77777777" w:rsidR="00AB3E79" w:rsidRPr="00800D2F" w:rsidRDefault="00AB3E79" w:rsidP="00AB3E79"/>
        </w:tc>
        <w:tc>
          <w:tcPr>
            <w:tcW w:w="861" w:type="pct"/>
            <w:tcBorders>
              <w:top w:val="single" w:sz="4" w:space="0" w:color="auto"/>
              <w:left w:val="single" w:sz="4" w:space="0" w:color="auto"/>
              <w:bottom w:val="single" w:sz="4" w:space="0" w:color="auto"/>
              <w:right w:val="single" w:sz="4" w:space="0" w:color="auto"/>
            </w:tcBorders>
          </w:tcPr>
          <w:p w14:paraId="642303C3" w14:textId="77777777" w:rsidR="00AB3E79" w:rsidRPr="00800D2F" w:rsidRDefault="00AB3E79" w:rsidP="00AB3E79"/>
        </w:tc>
        <w:tc>
          <w:tcPr>
            <w:tcW w:w="1019" w:type="pct"/>
            <w:tcBorders>
              <w:top w:val="single" w:sz="4" w:space="0" w:color="auto"/>
              <w:left w:val="single" w:sz="4" w:space="0" w:color="auto"/>
              <w:bottom w:val="single" w:sz="4" w:space="0" w:color="auto"/>
              <w:right w:val="single" w:sz="4" w:space="0" w:color="auto"/>
            </w:tcBorders>
          </w:tcPr>
          <w:p w14:paraId="2E5443C1" w14:textId="77777777" w:rsidR="00AB3E79" w:rsidRPr="00800D2F" w:rsidRDefault="00AB3E79" w:rsidP="00AB3E79"/>
        </w:tc>
        <w:tc>
          <w:tcPr>
            <w:tcW w:w="1772" w:type="pct"/>
            <w:tcBorders>
              <w:top w:val="single" w:sz="4" w:space="0" w:color="auto"/>
              <w:left w:val="single" w:sz="4" w:space="0" w:color="auto"/>
              <w:bottom w:val="single" w:sz="4" w:space="0" w:color="auto"/>
              <w:right w:val="single" w:sz="4" w:space="0" w:color="auto"/>
            </w:tcBorders>
          </w:tcPr>
          <w:p w14:paraId="71B81CE0" w14:textId="77777777" w:rsidR="00AB3E79" w:rsidRPr="00800D2F" w:rsidRDefault="00AB3E79" w:rsidP="00AB3E79"/>
        </w:tc>
        <w:tc>
          <w:tcPr>
            <w:tcW w:w="650" w:type="pct"/>
            <w:tcBorders>
              <w:top w:val="single" w:sz="4" w:space="0" w:color="auto"/>
              <w:left w:val="single" w:sz="4" w:space="0" w:color="auto"/>
              <w:bottom w:val="single" w:sz="4" w:space="0" w:color="auto"/>
              <w:right w:val="single" w:sz="4" w:space="0" w:color="auto"/>
            </w:tcBorders>
          </w:tcPr>
          <w:p w14:paraId="3F38AE71" w14:textId="77777777" w:rsidR="00AB3E79" w:rsidRPr="00800D2F" w:rsidRDefault="00AB3E79" w:rsidP="00AB3E79"/>
        </w:tc>
      </w:tr>
      <w:tr w:rsidR="00AA69E3" w:rsidRPr="00800D2F" w14:paraId="275B8804" w14:textId="77777777" w:rsidTr="00AA69E3">
        <w:trPr>
          <w:cantSplit/>
          <w:trHeight w:val="710"/>
        </w:trPr>
        <w:tc>
          <w:tcPr>
            <w:tcW w:w="698" w:type="pct"/>
            <w:tcBorders>
              <w:top w:val="single" w:sz="4" w:space="0" w:color="auto"/>
              <w:left w:val="single" w:sz="4" w:space="0" w:color="auto"/>
              <w:bottom w:val="single" w:sz="4" w:space="0" w:color="auto"/>
              <w:right w:val="single" w:sz="4" w:space="0" w:color="auto"/>
            </w:tcBorders>
          </w:tcPr>
          <w:p w14:paraId="2F36FC09" w14:textId="77777777" w:rsidR="00AB3E79" w:rsidRPr="00800D2F" w:rsidRDefault="00AB3E79" w:rsidP="00AB3E79"/>
        </w:tc>
        <w:tc>
          <w:tcPr>
            <w:tcW w:w="861" w:type="pct"/>
            <w:tcBorders>
              <w:top w:val="single" w:sz="4" w:space="0" w:color="auto"/>
              <w:left w:val="single" w:sz="4" w:space="0" w:color="auto"/>
              <w:bottom w:val="single" w:sz="4" w:space="0" w:color="auto"/>
              <w:right w:val="single" w:sz="4" w:space="0" w:color="auto"/>
            </w:tcBorders>
          </w:tcPr>
          <w:p w14:paraId="6B6FB06C" w14:textId="77777777" w:rsidR="00AB3E79" w:rsidRPr="00800D2F" w:rsidRDefault="00AB3E79" w:rsidP="00AB3E79"/>
        </w:tc>
        <w:tc>
          <w:tcPr>
            <w:tcW w:w="1019" w:type="pct"/>
            <w:tcBorders>
              <w:top w:val="single" w:sz="4" w:space="0" w:color="auto"/>
              <w:left w:val="single" w:sz="4" w:space="0" w:color="auto"/>
              <w:bottom w:val="single" w:sz="4" w:space="0" w:color="auto"/>
              <w:right w:val="single" w:sz="4" w:space="0" w:color="auto"/>
            </w:tcBorders>
          </w:tcPr>
          <w:p w14:paraId="36D00031" w14:textId="77777777" w:rsidR="00AB3E79" w:rsidRPr="00800D2F" w:rsidRDefault="00AB3E79" w:rsidP="00AB3E79"/>
        </w:tc>
        <w:tc>
          <w:tcPr>
            <w:tcW w:w="1772" w:type="pct"/>
            <w:tcBorders>
              <w:top w:val="single" w:sz="4" w:space="0" w:color="auto"/>
              <w:left w:val="single" w:sz="4" w:space="0" w:color="auto"/>
              <w:bottom w:val="single" w:sz="4" w:space="0" w:color="auto"/>
              <w:right w:val="single" w:sz="4" w:space="0" w:color="auto"/>
            </w:tcBorders>
          </w:tcPr>
          <w:p w14:paraId="64A43370" w14:textId="77777777" w:rsidR="00AB3E79" w:rsidRPr="00800D2F" w:rsidRDefault="00AB3E79" w:rsidP="00AB3E79"/>
        </w:tc>
        <w:tc>
          <w:tcPr>
            <w:tcW w:w="650" w:type="pct"/>
            <w:tcBorders>
              <w:top w:val="single" w:sz="4" w:space="0" w:color="auto"/>
              <w:left w:val="single" w:sz="4" w:space="0" w:color="auto"/>
              <w:bottom w:val="single" w:sz="4" w:space="0" w:color="auto"/>
              <w:right w:val="single" w:sz="4" w:space="0" w:color="auto"/>
            </w:tcBorders>
          </w:tcPr>
          <w:p w14:paraId="0A562F26" w14:textId="77777777" w:rsidR="00AB3E79" w:rsidRPr="00800D2F" w:rsidRDefault="00AB3E79" w:rsidP="00AB3E79"/>
        </w:tc>
      </w:tr>
    </w:tbl>
    <w:p w14:paraId="7D7DD8AB" w14:textId="77777777" w:rsidR="00AB3E79" w:rsidRDefault="00AB3E79" w:rsidP="00AB3E79">
      <w:pPr>
        <w:tabs>
          <w:tab w:val="right" w:pos="7200"/>
        </w:tabs>
      </w:pPr>
    </w:p>
    <w:p w14:paraId="5FEE0271" w14:textId="77777777" w:rsidR="00AB3E79" w:rsidRDefault="00AB3E79" w:rsidP="00AB3E79">
      <w:pPr>
        <w:tabs>
          <w:tab w:val="left" w:pos="1620"/>
          <w:tab w:val="right" w:pos="6300"/>
          <w:tab w:val="left" w:pos="6660"/>
          <w:tab w:val="right" w:pos="12960"/>
        </w:tabs>
      </w:pPr>
    </w:p>
    <w:p w14:paraId="48E09FA9" w14:textId="65DF9CDE" w:rsidR="00AB3E79" w:rsidRDefault="00080945" w:rsidP="00AA69E3">
      <w:pPr>
        <w:tabs>
          <w:tab w:val="left" w:pos="1620"/>
          <w:tab w:val="right" w:pos="5040"/>
          <w:tab w:val="left" w:pos="5220"/>
          <w:tab w:val="right" w:pos="9900"/>
        </w:tabs>
        <w:ind w:left="630"/>
      </w:pPr>
      <w:r w:rsidRPr="00107547">
        <w:rPr>
          <w:sz w:val="20"/>
        </w:rPr>
        <w:t>Student Teacher’s</w:t>
      </w:r>
      <w:r w:rsidRPr="00107547">
        <w:t xml:space="preserve"> </w:t>
      </w:r>
      <w:r w:rsidR="00AB3E79">
        <w:t>Signature</w:t>
      </w:r>
      <w:r>
        <w:t xml:space="preserve"> </w:t>
      </w:r>
      <w:r w:rsidR="00AB3E79" w:rsidRPr="00080945">
        <w:rPr>
          <w:u w:val="single"/>
        </w:rPr>
        <w:tab/>
      </w:r>
      <w:r w:rsidR="00AB3E79" w:rsidRPr="008725DB">
        <w:rPr>
          <w:u w:val="single"/>
        </w:rPr>
        <w:tab/>
      </w:r>
      <w:r w:rsidRPr="00080945">
        <w:t xml:space="preserve"> </w:t>
      </w:r>
      <w:r w:rsidR="00AB3E79">
        <w:t xml:space="preserve">Mentor Signature </w:t>
      </w:r>
      <w:r w:rsidR="00AB3E79" w:rsidRPr="008725DB">
        <w:rPr>
          <w:u w:val="single"/>
        </w:rPr>
        <w:tab/>
      </w:r>
      <w:r w:rsidR="00AB3E79" w:rsidRPr="008725DB">
        <w:tab/>
      </w:r>
      <w:r w:rsidR="00AB3E79">
        <w:tab/>
      </w:r>
      <w:r w:rsidR="00AB3E79">
        <w:tab/>
      </w:r>
    </w:p>
    <w:p w14:paraId="305E3D14" w14:textId="77777777" w:rsidR="00977922" w:rsidRDefault="00977922" w:rsidP="00CC5F6A">
      <w:pPr>
        <w:tabs>
          <w:tab w:val="left" w:pos="1620"/>
          <w:tab w:val="right" w:pos="5040"/>
          <w:tab w:val="left" w:pos="5220"/>
          <w:tab w:val="right" w:pos="9900"/>
        </w:tabs>
      </w:pPr>
    </w:p>
    <w:p w14:paraId="4789A74E" w14:textId="77777777" w:rsidR="00A623D0" w:rsidRDefault="00A623D0" w:rsidP="00CC5F6A">
      <w:pPr>
        <w:tabs>
          <w:tab w:val="left" w:pos="1620"/>
          <w:tab w:val="right" w:pos="5040"/>
          <w:tab w:val="left" w:pos="5220"/>
          <w:tab w:val="right" w:pos="9900"/>
        </w:tabs>
        <w:sectPr w:rsidR="00A623D0" w:rsidSect="00CC5F6A">
          <w:headerReference w:type="even" r:id="rId44"/>
          <w:headerReference w:type="default" r:id="rId45"/>
          <w:headerReference w:type="first" r:id="rId46"/>
          <w:pgSz w:w="11900" w:h="16820"/>
          <w:pgMar w:top="1440" w:right="1080" w:bottom="1080" w:left="720" w:header="720" w:footer="720" w:gutter="0"/>
          <w:cols w:space="720"/>
          <w:docGrid w:linePitch="360"/>
        </w:sectPr>
      </w:pPr>
    </w:p>
    <w:p w14:paraId="69036879" w14:textId="4BAD0445" w:rsidR="005D13E6" w:rsidRDefault="005D13E6" w:rsidP="00CC5F6A">
      <w:pPr>
        <w:tabs>
          <w:tab w:val="left" w:pos="1620"/>
          <w:tab w:val="right" w:pos="5040"/>
          <w:tab w:val="left" w:pos="5220"/>
          <w:tab w:val="right" w:pos="9900"/>
        </w:tabs>
      </w:pPr>
    </w:p>
    <w:p w14:paraId="4855F36C" w14:textId="77777777" w:rsidR="009B4A77" w:rsidRPr="005C3AEB" w:rsidRDefault="009B4A77" w:rsidP="009B4A77">
      <w:pPr>
        <w:pStyle w:val="Heading2"/>
      </w:pPr>
      <w:bookmarkStart w:id="91" w:name="_Toc284668752"/>
      <w:bookmarkStart w:id="92" w:name="_Toc284676411"/>
      <w:bookmarkStart w:id="93" w:name="_Toc284676996"/>
      <w:bookmarkStart w:id="94" w:name="_Toc284683914"/>
      <w:bookmarkStart w:id="95" w:name="_Toc284668751"/>
      <w:bookmarkStart w:id="96" w:name="_Toc284676410"/>
      <w:bookmarkStart w:id="97" w:name="_Toc284676995"/>
      <w:r>
        <w:t xml:space="preserve">Weekly </w:t>
      </w:r>
      <w:r w:rsidRPr="005C3AEB">
        <w:t>Journal Guidelines</w:t>
      </w:r>
      <w:bookmarkEnd w:id="91"/>
      <w:bookmarkEnd w:id="92"/>
      <w:bookmarkEnd w:id="93"/>
      <w:bookmarkEnd w:id="94"/>
    </w:p>
    <w:p w14:paraId="2468528C" w14:textId="77777777" w:rsidR="009B4A77" w:rsidRDefault="009B4A77" w:rsidP="009B4A77"/>
    <w:p w14:paraId="5133964E" w14:textId="2A84C4A8" w:rsidR="009B4A77" w:rsidRPr="000204B7" w:rsidRDefault="009B4A77" w:rsidP="009B4A77">
      <w:pPr>
        <w:pStyle w:val="DissBodytext"/>
        <w:spacing w:before="120" w:after="120" w:line="240" w:lineRule="auto"/>
        <w:ind w:firstLine="0"/>
      </w:pPr>
      <w:r w:rsidRPr="000204B7">
        <w:t>The Reflective Journal is a place for observations, reflections, and questions. It should be accessible to your college supervisor for comments on your observations to answer your questions. Your supervisor can also help you learn to examine your experiences more deeply, by offering another perspective on certain situations.</w:t>
      </w:r>
    </w:p>
    <w:p w14:paraId="431A192F" w14:textId="77777777" w:rsidR="009B4A77" w:rsidRPr="000204B7" w:rsidRDefault="009B4A77" w:rsidP="009B4A77">
      <w:pPr>
        <w:spacing w:before="60" w:after="60"/>
      </w:pPr>
      <w:r w:rsidRPr="000204B7">
        <w:t>While comments about every topic, every week are not necessary, you should be sure to address them consistently throughout the semester. The weekly journal should include comments about the following:</w:t>
      </w:r>
    </w:p>
    <w:p w14:paraId="5B44FAA9" w14:textId="77777777" w:rsidR="009B4A77" w:rsidRPr="000204B7" w:rsidRDefault="009B4A77" w:rsidP="009B4A77">
      <w:pPr>
        <w:numPr>
          <w:ilvl w:val="0"/>
          <w:numId w:val="38"/>
        </w:numPr>
        <w:spacing w:before="60" w:after="60"/>
        <w:rPr>
          <w:b/>
        </w:rPr>
      </w:pPr>
      <w:r w:rsidRPr="000204B7">
        <w:rPr>
          <w:b/>
        </w:rPr>
        <w:t>Personal thoughts, feelings, and insights about events and the educational environment</w:t>
      </w:r>
    </w:p>
    <w:p w14:paraId="00511664" w14:textId="77777777" w:rsidR="009B4A77" w:rsidRPr="000204B7" w:rsidRDefault="009B4A77" w:rsidP="009B4A77">
      <w:pPr>
        <w:spacing w:before="60" w:after="60"/>
        <w:ind w:left="360"/>
        <w:rPr>
          <w:b/>
        </w:rPr>
      </w:pPr>
      <w:r w:rsidRPr="000204B7">
        <w:rPr>
          <w:b/>
        </w:rPr>
        <w:t>Examples:</w:t>
      </w:r>
    </w:p>
    <w:p w14:paraId="41D4AA82" w14:textId="77777777" w:rsidR="009B4A77" w:rsidRPr="000204B7" w:rsidRDefault="009B4A77" w:rsidP="009B4A77">
      <w:pPr>
        <w:numPr>
          <w:ilvl w:val="1"/>
          <w:numId w:val="38"/>
        </w:numPr>
        <w:spacing w:before="60" w:after="60"/>
      </w:pPr>
      <w:r w:rsidRPr="000204B7">
        <w:t>How did you feel as you begin your student teaching?</w:t>
      </w:r>
    </w:p>
    <w:p w14:paraId="169E0F34" w14:textId="77777777" w:rsidR="009B4A77" w:rsidRPr="000204B7" w:rsidRDefault="009B4A77" w:rsidP="009B4A77">
      <w:pPr>
        <w:numPr>
          <w:ilvl w:val="1"/>
          <w:numId w:val="38"/>
        </w:numPr>
        <w:spacing w:before="60" w:after="60"/>
      </w:pPr>
      <w:r w:rsidRPr="000204B7">
        <w:t>Are you nervous even though you already have some experience teaching?</w:t>
      </w:r>
    </w:p>
    <w:p w14:paraId="48B9F4D0" w14:textId="77777777" w:rsidR="009B4A77" w:rsidRPr="000204B7" w:rsidRDefault="009B4A77" w:rsidP="009B4A77">
      <w:pPr>
        <w:numPr>
          <w:ilvl w:val="1"/>
          <w:numId w:val="38"/>
        </w:numPr>
        <w:spacing w:before="60" w:after="60"/>
      </w:pPr>
      <w:r w:rsidRPr="000204B7">
        <w:t>Were you especially please or disappointed in a particular even that happened this week?</w:t>
      </w:r>
    </w:p>
    <w:p w14:paraId="20F1AEE0" w14:textId="77777777" w:rsidR="009B4A77" w:rsidRPr="000204B7" w:rsidRDefault="009B4A77" w:rsidP="009B4A77">
      <w:pPr>
        <w:numPr>
          <w:ilvl w:val="0"/>
          <w:numId w:val="38"/>
        </w:numPr>
        <w:spacing w:before="60" w:after="60"/>
        <w:rPr>
          <w:b/>
        </w:rPr>
      </w:pPr>
      <w:r w:rsidRPr="000204B7">
        <w:rPr>
          <w:b/>
        </w:rPr>
        <w:t>A consistent, in-depth view of experiences extending throughout the semester</w:t>
      </w:r>
    </w:p>
    <w:p w14:paraId="72CE7CA5" w14:textId="77777777" w:rsidR="009B4A77" w:rsidRPr="000204B7" w:rsidRDefault="009B4A77" w:rsidP="009B4A77">
      <w:pPr>
        <w:spacing w:before="60" w:after="60"/>
        <w:ind w:left="360"/>
        <w:rPr>
          <w:b/>
        </w:rPr>
      </w:pPr>
      <w:r w:rsidRPr="000204B7">
        <w:rPr>
          <w:b/>
        </w:rPr>
        <w:t>Examples:</w:t>
      </w:r>
    </w:p>
    <w:p w14:paraId="7690CBC3" w14:textId="77777777" w:rsidR="009B4A77" w:rsidRPr="000204B7" w:rsidRDefault="009B4A77" w:rsidP="009B4A77">
      <w:pPr>
        <w:numPr>
          <w:ilvl w:val="1"/>
          <w:numId w:val="38"/>
        </w:numPr>
        <w:spacing w:before="60" w:after="60"/>
      </w:pPr>
      <w:r w:rsidRPr="000204B7">
        <w:t>What do you see as a target of your plan for improvement?</w:t>
      </w:r>
    </w:p>
    <w:p w14:paraId="2BE5E191" w14:textId="77777777" w:rsidR="009B4A77" w:rsidRPr="000204B7" w:rsidRDefault="009B4A77" w:rsidP="009B4A77">
      <w:pPr>
        <w:numPr>
          <w:ilvl w:val="1"/>
          <w:numId w:val="38"/>
        </w:numPr>
        <w:spacing w:before="60" w:after="60"/>
      </w:pPr>
      <w:r w:rsidRPr="000204B7">
        <w:t>What specific actions do you want to take or have you taken this week?</w:t>
      </w:r>
    </w:p>
    <w:p w14:paraId="2D0B368B" w14:textId="77777777" w:rsidR="009B4A77" w:rsidRPr="000204B7" w:rsidRDefault="009B4A77" w:rsidP="009B4A77">
      <w:pPr>
        <w:numPr>
          <w:ilvl w:val="1"/>
          <w:numId w:val="38"/>
        </w:numPr>
        <w:spacing w:before="60" w:after="60"/>
      </w:pPr>
      <w:r w:rsidRPr="000204B7">
        <w:t>Were there any situations with students that happened unexpectedly? How were you involved? What do you think about the situation?</w:t>
      </w:r>
    </w:p>
    <w:p w14:paraId="2238352F" w14:textId="77777777" w:rsidR="009B4A77" w:rsidRPr="000204B7" w:rsidRDefault="009B4A77" w:rsidP="009B4A77">
      <w:pPr>
        <w:numPr>
          <w:ilvl w:val="0"/>
          <w:numId w:val="38"/>
        </w:numPr>
        <w:spacing w:before="60" w:after="60"/>
        <w:rPr>
          <w:b/>
        </w:rPr>
      </w:pPr>
      <w:r w:rsidRPr="000204B7">
        <w:rPr>
          <w:b/>
        </w:rPr>
        <w:t>A range of experiences and perspectives on numerous aspects of teaching and learning</w:t>
      </w:r>
    </w:p>
    <w:p w14:paraId="615D18E0" w14:textId="77777777" w:rsidR="009B4A77" w:rsidRPr="000204B7" w:rsidRDefault="009B4A77" w:rsidP="009B4A77">
      <w:pPr>
        <w:spacing w:before="60" w:after="60"/>
        <w:ind w:left="360"/>
        <w:rPr>
          <w:b/>
        </w:rPr>
      </w:pPr>
      <w:r w:rsidRPr="000204B7">
        <w:rPr>
          <w:b/>
        </w:rPr>
        <w:t>Examples:</w:t>
      </w:r>
    </w:p>
    <w:p w14:paraId="4B902A2F" w14:textId="77777777" w:rsidR="009B4A77" w:rsidRPr="000204B7" w:rsidRDefault="009B4A77" w:rsidP="009B4A77">
      <w:pPr>
        <w:numPr>
          <w:ilvl w:val="1"/>
          <w:numId w:val="38"/>
        </w:numPr>
        <w:spacing w:before="60" w:after="60"/>
      </w:pPr>
      <w:r w:rsidRPr="000204B7">
        <w:t>Is it, or has it been, more difficult than you imagined it would be to change the habits you had before you started the BED Program?</w:t>
      </w:r>
    </w:p>
    <w:p w14:paraId="74AF1A9F" w14:textId="77777777" w:rsidR="009B4A77" w:rsidRPr="000204B7" w:rsidRDefault="009B4A77" w:rsidP="009B4A77">
      <w:pPr>
        <w:numPr>
          <w:ilvl w:val="1"/>
          <w:numId w:val="38"/>
        </w:numPr>
        <w:spacing w:before="60" w:after="60"/>
      </w:pPr>
      <w:r w:rsidRPr="000204B7">
        <w:t>What evidence of professionalism do you see in your own behavior and the behavior of your colleagues?</w:t>
      </w:r>
    </w:p>
    <w:p w14:paraId="7C9D45E3" w14:textId="77777777" w:rsidR="009B4A77" w:rsidRPr="000204B7" w:rsidRDefault="009B4A77" w:rsidP="009B4A77">
      <w:pPr>
        <w:numPr>
          <w:ilvl w:val="0"/>
          <w:numId w:val="38"/>
        </w:numPr>
        <w:spacing w:before="60" w:after="60"/>
        <w:rPr>
          <w:b/>
        </w:rPr>
      </w:pPr>
      <w:r w:rsidRPr="000204B7">
        <w:rPr>
          <w:b/>
        </w:rPr>
        <w:t>Numerous examples of confidentiality, ethics, and respect for teaching as a profession, including why these traits are necessary for a high level of professionalism</w:t>
      </w:r>
    </w:p>
    <w:p w14:paraId="388F06AF" w14:textId="77777777" w:rsidR="009B4A77" w:rsidRPr="000204B7" w:rsidRDefault="009B4A77" w:rsidP="009B4A77">
      <w:pPr>
        <w:spacing w:before="60" w:after="60"/>
        <w:ind w:left="360"/>
        <w:rPr>
          <w:b/>
        </w:rPr>
      </w:pPr>
      <w:r w:rsidRPr="000204B7">
        <w:rPr>
          <w:b/>
        </w:rPr>
        <w:t>Examples:</w:t>
      </w:r>
    </w:p>
    <w:p w14:paraId="62002CBB" w14:textId="77777777" w:rsidR="009B4A77" w:rsidRPr="000204B7" w:rsidRDefault="009B4A77" w:rsidP="009B4A77">
      <w:pPr>
        <w:numPr>
          <w:ilvl w:val="1"/>
          <w:numId w:val="38"/>
        </w:numPr>
        <w:spacing w:before="60" w:after="60"/>
      </w:pPr>
      <w:r w:rsidRPr="000204B7">
        <w:t>Did a student or colleague tell you something in confidence? How should you deal with that information?</w:t>
      </w:r>
    </w:p>
    <w:p w14:paraId="3BC0F4E0" w14:textId="77777777" w:rsidR="009B4A77" w:rsidRPr="000204B7" w:rsidRDefault="009B4A77" w:rsidP="009B4A77">
      <w:pPr>
        <w:numPr>
          <w:ilvl w:val="1"/>
          <w:numId w:val="38"/>
        </w:numPr>
        <w:spacing w:before="60" w:after="60"/>
      </w:pPr>
      <w:r w:rsidRPr="000204B7">
        <w:t>What is an example of your support for teaching as a profession?</w:t>
      </w:r>
    </w:p>
    <w:p w14:paraId="747F0146" w14:textId="77777777" w:rsidR="009B4A77" w:rsidRPr="000204B7" w:rsidRDefault="009B4A77" w:rsidP="009B4A77">
      <w:pPr>
        <w:numPr>
          <w:ilvl w:val="0"/>
          <w:numId w:val="38"/>
        </w:numPr>
        <w:spacing w:before="60" w:after="60"/>
        <w:rPr>
          <w:b/>
        </w:rPr>
      </w:pPr>
      <w:r w:rsidRPr="000204B7">
        <w:rPr>
          <w:b/>
        </w:rPr>
        <w:t>Recognition and demonstration of the need for personal growth in skill, understanding, and professionalism.</w:t>
      </w:r>
    </w:p>
    <w:p w14:paraId="4760DAB5" w14:textId="77777777" w:rsidR="009B4A77" w:rsidRPr="000204B7" w:rsidRDefault="009B4A77" w:rsidP="009B4A77">
      <w:pPr>
        <w:spacing w:before="60" w:after="60"/>
        <w:ind w:left="360"/>
        <w:rPr>
          <w:b/>
        </w:rPr>
      </w:pPr>
      <w:r w:rsidRPr="000204B7">
        <w:rPr>
          <w:b/>
        </w:rPr>
        <w:t>Examples:</w:t>
      </w:r>
    </w:p>
    <w:p w14:paraId="69B32A64" w14:textId="77777777" w:rsidR="009B4A77" w:rsidRPr="000204B7" w:rsidRDefault="009B4A77" w:rsidP="009B4A77">
      <w:pPr>
        <w:numPr>
          <w:ilvl w:val="1"/>
          <w:numId w:val="38"/>
        </w:numPr>
        <w:spacing w:before="60" w:after="60"/>
      </w:pPr>
      <w:r w:rsidRPr="000204B7">
        <w:t>Did you participate in any professional development sessions this week? What was it about?</w:t>
      </w:r>
    </w:p>
    <w:p w14:paraId="196E39F6" w14:textId="77777777" w:rsidR="009B4A77" w:rsidRPr="000204B7" w:rsidRDefault="009B4A77" w:rsidP="009B4A77">
      <w:pPr>
        <w:numPr>
          <w:ilvl w:val="1"/>
          <w:numId w:val="38"/>
        </w:numPr>
        <w:spacing w:before="60" w:after="60"/>
      </w:pPr>
      <w:r w:rsidRPr="000204B7">
        <w:t>Is there a topic in PD that you would like to learn more about? What is it?</w:t>
      </w:r>
    </w:p>
    <w:p w14:paraId="34B260F8" w14:textId="77777777" w:rsidR="009B4A77" w:rsidRPr="000204B7" w:rsidRDefault="009B4A77" w:rsidP="009B4A77">
      <w:pPr>
        <w:numPr>
          <w:ilvl w:val="1"/>
          <w:numId w:val="38"/>
        </w:numPr>
        <w:spacing w:before="60" w:after="60"/>
      </w:pPr>
      <w:r w:rsidRPr="000204B7">
        <w:t>Do your needs in PD change as you gain more experience as a teacher? Why do you think so?</w:t>
      </w:r>
    </w:p>
    <w:p w14:paraId="2669C79F" w14:textId="77777777" w:rsidR="009B4A77" w:rsidRDefault="009B4A77">
      <w:pPr>
        <w:rPr>
          <w:b/>
          <w:bCs/>
          <w:iCs/>
          <w:sz w:val="24"/>
          <w:szCs w:val="28"/>
          <w:lang w:val="x-none" w:eastAsia="x-none"/>
        </w:rPr>
      </w:pPr>
      <w:r>
        <w:br w:type="page"/>
      </w:r>
    </w:p>
    <w:p w14:paraId="798B8B87" w14:textId="7F2AC238" w:rsidR="00A623D0" w:rsidRPr="005C3AEB" w:rsidRDefault="00A623D0" w:rsidP="008C7BFE">
      <w:pPr>
        <w:pStyle w:val="Heading2"/>
      </w:pPr>
      <w:bookmarkStart w:id="98" w:name="_Toc284683915"/>
      <w:r w:rsidRPr="005C3AEB">
        <w:lastRenderedPageBreak/>
        <w:t>Mid-point and Final Evaluations</w:t>
      </w:r>
      <w:bookmarkEnd w:id="95"/>
      <w:bookmarkEnd w:id="96"/>
      <w:bookmarkEnd w:id="97"/>
      <w:bookmarkEnd w:id="98"/>
    </w:p>
    <w:p w14:paraId="50D7B3A8" w14:textId="02620DD5" w:rsidR="005C3AEB" w:rsidRPr="005C3AEB" w:rsidRDefault="005C3AEB" w:rsidP="005C3AEB">
      <w:pPr>
        <w:jc w:val="center"/>
      </w:pPr>
      <w:r>
        <w:t>(Task</w:t>
      </w:r>
      <w:r w:rsidR="005170FA">
        <w:t>St</w:t>
      </w:r>
      <w:r>
        <w:t>ream Assignment)</w:t>
      </w:r>
    </w:p>
    <w:p w14:paraId="7974BA9E" w14:textId="77777777" w:rsidR="00A623D0" w:rsidRDefault="00A623D0" w:rsidP="00A623D0">
      <w:pPr>
        <w:tabs>
          <w:tab w:val="right" w:pos="4140"/>
          <w:tab w:val="left" w:pos="4320"/>
          <w:tab w:val="right" w:pos="9540"/>
        </w:tabs>
      </w:pPr>
    </w:p>
    <w:p w14:paraId="0E2833EA" w14:textId="77777777" w:rsidR="00A623D0" w:rsidRDefault="00A623D0" w:rsidP="00A623D0">
      <w:pPr>
        <w:tabs>
          <w:tab w:val="right" w:pos="4140"/>
          <w:tab w:val="left" w:pos="4320"/>
          <w:tab w:val="right" w:pos="9540"/>
        </w:tabs>
        <w:rPr>
          <w:u w:val="single"/>
        </w:rPr>
      </w:pPr>
      <w:r w:rsidRPr="00800D2F">
        <w:t>Name:</w:t>
      </w:r>
      <w:r>
        <w:t xml:space="preserve"> </w:t>
      </w:r>
      <w:r w:rsidRPr="0063666B">
        <w:rPr>
          <w:u w:val="single"/>
        </w:rPr>
        <w:tab/>
      </w:r>
      <w:r w:rsidRPr="00800D2F">
        <w:tab/>
        <w:t>Date:</w:t>
      </w:r>
      <w:r>
        <w:t xml:space="preserve"> </w:t>
      </w:r>
      <w:r w:rsidRPr="0063666B">
        <w:rPr>
          <w:u w:val="single"/>
        </w:rPr>
        <w:tab/>
      </w:r>
    </w:p>
    <w:p w14:paraId="375C5CDE" w14:textId="77777777" w:rsidR="00A623D0" w:rsidRDefault="00A623D0" w:rsidP="00A623D0">
      <w:pPr>
        <w:tabs>
          <w:tab w:val="right" w:pos="4140"/>
          <w:tab w:val="left" w:pos="4320"/>
          <w:tab w:val="right" w:pos="9540"/>
        </w:tabs>
        <w:rPr>
          <w:u w:val="single"/>
        </w:rPr>
      </w:pPr>
    </w:p>
    <w:p w14:paraId="6D6387B6" w14:textId="77777777" w:rsidR="00A623D0" w:rsidRPr="00800D2F" w:rsidRDefault="00A623D0" w:rsidP="00A623D0">
      <w:pPr>
        <w:tabs>
          <w:tab w:val="left" w:pos="4320"/>
        </w:tabs>
      </w:pPr>
      <w:r w:rsidRPr="00800D2F">
        <w:rPr>
          <w:b/>
        </w:rPr>
        <w:t>Reflective Comments.</w:t>
      </w:r>
      <w:r>
        <w:t xml:space="preserve"> </w:t>
      </w:r>
      <w:r w:rsidRPr="00800D2F">
        <w:t xml:space="preserve">Please </w:t>
      </w:r>
      <w:r>
        <w:t>use</w:t>
      </w:r>
      <w:r w:rsidRPr="00800D2F">
        <w:t xml:space="preserve"> the following questions</w:t>
      </w:r>
      <w:r>
        <w:t xml:space="preserve"> to guide your reflection</w:t>
      </w:r>
      <w:r w:rsidRPr="00800D2F">
        <w:t>:</w:t>
      </w:r>
    </w:p>
    <w:p w14:paraId="1E5A53DF" w14:textId="77777777" w:rsidR="00A623D0" w:rsidRDefault="00A623D0" w:rsidP="00A623D0"/>
    <w:p w14:paraId="0A504424" w14:textId="77777777" w:rsidR="00A623D0" w:rsidRPr="00CC160B" w:rsidRDefault="00A623D0" w:rsidP="00B940A5">
      <w:pPr>
        <w:numPr>
          <w:ilvl w:val="0"/>
          <w:numId w:val="28"/>
        </w:numPr>
        <w:spacing w:before="120" w:after="120"/>
        <w:rPr>
          <w:b/>
        </w:rPr>
      </w:pPr>
      <w:r w:rsidRPr="00CC160B">
        <w:rPr>
          <w:b/>
        </w:rPr>
        <w:t xml:space="preserve">For Mid-point Evaluation: </w:t>
      </w:r>
    </w:p>
    <w:p w14:paraId="4452E069" w14:textId="77777777" w:rsidR="00A623D0" w:rsidRDefault="00A623D0" w:rsidP="00B940A5">
      <w:pPr>
        <w:numPr>
          <w:ilvl w:val="1"/>
          <w:numId w:val="28"/>
        </w:numPr>
        <w:spacing w:before="120" w:after="120"/>
      </w:pPr>
      <w:r>
        <w:t>What has been the biggest challenge you faced during the first half of your student teaching? Explain.</w:t>
      </w:r>
    </w:p>
    <w:p w14:paraId="3A77F2FD" w14:textId="77777777" w:rsidR="00A623D0" w:rsidRDefault="00A623D0" w:rsidP="00B940A5">
      <w:pPr>
        <w:numPr>
          <w:ilvl w:val="1"/>
          <w:numId w:val="28"/>
        </w:numPr>
        <w:spacing w:before="120" w:after="120"/>
      </w:pPr>
      <w:r>
        <w:t>What was a positive event or situation that you did not expect during the first half of your student teaching? Explain.</w:t>
      </w:r>
    </w:p>
    <w:p w14:paraId="26B19B65" w14:textId="77777777" w:rsidR="00A623D0" w:rsidRDefault="00A623D0" w:rsidP="00B940A5">
      <w:pPr>
        <w:numPr>
          <w:ilvl w:val="1"/>
          <w:numId w:val="28"/>
        </w:numPr>
        <w:spacing w:before="120" w:after="120"/>
      </w:pPr>
      <w:r>
        <w:t>What two areas that would you like to focus on for improvement during the second half of your student teaching?</w:t>
      </w:r>
    </w:p>
    <w:p w14:paraId="06A3301C" w14:textId="77777777" w:rsidR="00A623D0" w:rsidRDefault="00A623D0" w:rsidP="00B940A5">
      <w:pPr>
        <w:numPr>
          <w:ilvl w:val="2"/>
          <w:numId w:val="28"/>
        </w:numPr>
        <w:spacing w:before="120" w:after="120"/>
      </w:pPr>
      <w:r>
        <w:t>First:</w:t>
      </w:r>
    </w:p>
    <w:p w14:paraId="3D796169" w14:textId="77777777" w:rsidR="00A623D0" w:rsidRDefault="00A623D0" w:rsidP="00B940A5">
      <w:pPr>
        <w:numPr>
          <w:ilvl w:val="2"/>
          <w:numId w:val="28"/>
        </w:numPr>
        <w:spacing w:before="120" w:after="120"/>
      </w:pPr>
      <w:r>
        <w:t>Second:</w:t>
      </w:r>
    </w:p>
    <w:p w14:paraId="749ADEAB" w14:textId="77777777" w:rsidR="00A623D0" w:rsidRDefault="00A623D0" w:rsidP="00B940A5">
      <w:pPr>
        <w:numPr>
          <w:ilvl w:val="1"/>
          <w:numId w:val="28"/>
        </w:numPr>
        <w:spacing w:before="120" w:after="120"/>
      </w:pPr>
      <w:r>
        <w:t>What is</w:t>
      </w:r>
      <w:r w:rsidRPr="00CC160B">
        <w:t xml:space="preserve"> one way that you would like your </w:t>
      </w:r>
      <w:r w:rsidRPr="00AB5F6E">
        <w:rPr>
          <w:b/>
        </w:rPr>
        <w:t>mentor teacher</w:t>
      </w:r>
      <w:r w:rsidRPr="00CC160B">
        <w:t xml:space="preserve"> to help you that she/</w:t>
      </w:r>
      <w:r>
        <w:t>he has not done up to this time or that you would like her/him to help with more? Explain.</w:t>
      </w:r>
    </w:p>
    <w:p w14:paraId="745D4B0B" w14:textId="77777777" w:rsidR="00A623D0" w:rsidRPr="00CC160B" w:rsidRDefault="00A623D0" w:rsidP="00B940A5">
      <w:pPr>
        <w:numPr>
          <w:ilvl w:val="1"/>
          <w:numId w:val="28"/>
        </w:numPr>
        <w:spacing w:before="120" w:after="120"/>
      </w:pPr>
      <w:r>
        <w:t>What is</w:t>
      </w:r>
      <w:r w:rsidRPr="00CC160B">
        <w:t xml:space="preserve"> one way that you would like your </w:t>
      </w:r>
      <w:r w:rsidRPr="00AB5F6E">
        <w:rPr>
          <w:b/>
        </w:rPr>
        <w:t>college supervisor</w:t>
      </w:r>
      <w:r w:rsidRPr="00CC160B">
        <w:t xml:space="preserve"> to help you that she/</w:t>
      </w:r>
      <w:r>
        <w:t>he has not done up to this time or that you would like her/him to help with more? Explain.</w:t>
      </w:r>
    </w:p>
    <w:p w14:paraId="3A14C7D4" w14:textId="77777777" w:rsidR="00A623D0" w:rsidRDefault="00A623D0" w:rsidP="00A623D0"/>
    <w:p w14:paraId="4A42D9F8" w14:textId="77777777" w:rsidR="00A623D0" w:rsidRDefault="00A623D0" w:rsidP="00A623D0"/>
    <w:p w14:paraId="01B0E3A7" w14:textId="77777777" w:rsidR="00A623D0" w:rsidRPr="00CC160B" w:rsidRDefault="00A623D0" w:rsidP="00B940A5">
      <w:pPr>
        <w:numPr>
          <w:ilvl w:val="0"/>
          <w:numId w:val="28"/>
        </w:numPr>
        <w:spacing w:before="120" w:after="120"/>
        <w:rPr>
          <w:b/>
        </w:rPr>
      </w:pPr>
      <w:r w:rsidRPr="00CC160B">
        <w:rPr>
          <w:b/>
        </w:rPr>
        <w:t xml:space="preserve">For Final Evaluation: </w:t>
      </w:r>
    </w:p>
    <w:p w14:paraId="7A1A2800" w14:textId="77777777" w:rsidR="00A623D0" w:rsidRPr="00CC160B" w:rsidRDefault="00A623D0" w:rsidP="00B940A5">
      <w:pPr>
        <w:numPr>
          <w:ilvl w:val="1"/>
          <w:numId w:val="28"/>
        </w:numPr>
        <w:spacing w:before="120" w:after="120"/>
      </w:pPr>
      <w:r w:rsidRPr="00CC160B">
        <w:t xml:space="preserve">What was the greatest challenge </w:t>
      </w:r>
      <w:r>
        <w:t xml:space="preserve">you faced </w:t>
      </w:r>
      <w:r w:rsidRPr="00CC160B">
        <w:t xml:space="preserve">during your </w:t>
      </w:r>
      <w:r>
        <w:t>student teaching</w:t>
      </w:r>
      <w:r w:rsidRPr="00CC160B">
        <w:t>? Explain.</w:t>
      </w:r>
    </w:p>
    <w:p w14:paraId="587D79E4" w14:textId="77777777" w:rsidR="00A623D0" w:rsidRDefault="00A623D0" w:rsidP="00B940A5">
      <w:pPr>
        <w:numPr>
          <w:ilvl w:val="1"/>
          <w:numId w:val="28"/>
        </w:numPr>
        <w:spacing w:before="120" w:after="120"/>
      </w:pPr>
      <w:r w:rsidRPr="00CC160B">
        <w:t xml:space="preserve">What aspect of your </w:t>
      </w:r>
      <w:r>
        <w:t>student teaching</w:t>
      </w:r>
      <w:r w:rsidRPr="00CC160B">
        <w:t xml:space="preserve"> do you think has been the most successful? Explain.</w:t>
      </w:r>
    </w:p>
    <w:p w14:paraId="60BA1457" w14:textId="77777777" w:rsidR="00A623D0" w:rsidRPr="00CC160B" w:rsidRDefault="00A623D0" w:rsidP="00B940A5">
      <w:pPr>
        <w:numPr>
          <w:ilvl w:val="1"/>
          <w:numId w:val="28"/>
        </w:numPr>
        <w:spacing w:before="120" w:after="120"/>
      </w:pPr>
      <w:r w:rsidRPr="00CC160B">
        <w:t>How has</w:t>
      </w:r>
      <w:r>
        <w:t xml:space="preserve"> participating in</w:t>
      </w:r>
      <w:r w:rsidRPr="00CC160B">
        <w:t xml:space="preserve"> </w:t>
      </w:r>
      <w:r>
        <w:t>student teaching</w:t>
      </w:r>
      <w:r w:rsidRPr="00CC160B">
        <w:t xml:space="preserve"> changed your attitudes and skills in the following</w:t>
      </w:r>
      <w:r>
        <w:t xml:space="preserve"> areas?</w:t>
      </w:r>
    </w:p>
    <w:p w14:paraId="5DAB38C0" w14:textId="77777777" w:rsidR="00A623D0" w:rsidRPr="00CC160B" w:rsidRDefault="00A623D0" w:rsidP="00B940A5">
      <w:pPr>
        <w:numPr>
          <w:ilvl w:val="2"/>
          <w:numId w:val="28"/>
        </w:numPr>
        <w:spacing w:before="120" w:after="120"/>
      </w:pPr>
      <w:r w:rsidRPr="00CC160B">
        <w:t>Supporting learning for all students</w:t>
      </w:r>
    </w:p>
    <w:p w14:paraId="0CAD1437" w14:textId="77777777" w:rsidR="00A623D0" w:rsidRPr="00CC160B" w:rsidRDefault="00A623D0" w:rsidP="00B940A5">
      <w:pPr>
        <w:numPr>
          <w:ilvl w:val="2"/>
          <w:numId w:val="28"/>
        </w:numPr>
        <w:spacing w:before="120" w:after="120"/>
      </w:pPr>
      <w:r w:rsidRPr="00CC160B">
        <w:t>Teaching</w:t>
      </w:r>
    </w:p>
    <w:p w14:paraId="66ED3C1F" w14:textId="77777777" w:rsidR="00A623D0" w:rsidRPr="00CC160B" w:rsidRDefault="00A623D0" w:rsidP="00B940A5">
      <w:pPr>
        <w:numPr>
          <w:ilvl w:val="2"/>
          <w:numId w:val="28"/>
        </w:numPr>
        <w:spacing w:before="120" w:after="120"/>
      </w:pPr>
      <w:r w:rsidRPr="00CC160B">
        <w:t>Scholarship</w:t>
      </w:r>
    </w:p>
    <w:p w14:paraId="303D87B8" w14:textId="029BD3CE" w:rsidR="00457AC2" w:rsidRDefault="00A623D0" w:rsidP="005C3AEB">
      <w:pPr>
        <w:numPr>
          <w:ilvl w:val="2"/>
          <w:numId w:val="28"/>
        </w:numPr>
        <w:tabs>
          <w:tab w:val="clear" w:pos="1080"/>
        </w:tabs>
        <w:spacing w:before="120" w:after="120"/>
      </w:pPr>
      <w:r w:rsidRPr="00CC160B">
        <w:t>Leadership</w:t>
      </w:r>
    </w:p>
    <w:p w14:paraId="438C706A" w14:textId="77777777" w:rsidR="00457AC2" w:rsidRDefault="00457AC2" w:rsidP="00CC5F6A">
      <w:pPr>
        <w:tabs>
          <w:tab w:val="left" w:pos="1620"/>
          <w:tab w:val="right" w:pos="5040"/>
          <w:tab w:val="left" w:pos="5220"/>
          <w:tab w:val="right" w:pos="9900"/>
        </w:tabs>
      </w:pPr>
    </w:p>
    <w:p w14:paraId="61FD4F29" w14:textId="3E43C128" w:rsidR="00320274" w:rsidRDefault="00457AC2" w:rsidP="009B4A77">
      <w:pPr>
        <w:tabs>
          <w:tab w:val="left" w:pos="1620"/>
          <w:tab w:val="right" w:pos="5040"/>
          <w:tab w:val="left" w:pos="5220"/>
          <w:tab w:val="right" w:pos="9900"/>
        </w:tabs>
        <w:jc w:val="center"/>
        <w:rPr>
          <w:b/>
        </w:rPr>
      </w:pPr>
      <w:r>
        <w:t>(Rubric in Appendi</w:t>
      </w:r>
      <w:r w:rsidR="009B4A77">
        <w:t>x</w:t>
      </w:r>
    </w:p>
    <w:p w14:paraId="6DDC7A11" w14:textId="77777777" w:rsidR="009B4A77" w:rsidRDefault="009B4A77">
      <w:pPr>
        <w:rPr>
          <w:b/>
          <w:bCs/>
          <w:iCs/>
          <w:sz w:val="24"/>
          <w:szCs w:val="28"/>
          <w:lang w:val="x-none" w:eastAsia="x-none"/>
        </w:rPr>
      </w:pPr>
      <w:bookmarkStart w:id="99" w:name="_Toc284676412"/>
      <w:bookmarkStart w:id="100" w:name="_Toc284676997"/>
      <w:r>
        <w:br w:type="page"/>
      </w:r>
    </w:p>
    <w:p w14:paraId="6811F498" w14:textId="1C7D33C7" w:rsidR="00320274" w:rsidRPr="005C3AEB" w:rsidRDefault="00320274" w:rsidP="008C7BFE">
      <w:pPr>
        <w:pStyle w:val="Heading2"/>
      </w:pPr>
      <w:bookmarkStart w:id="101" w:name="_Toc284683916"/>
      <w:r w:rsidRPr="005C3AEB">
        <w:lastRenderedPageBreak/>
        <w:t>Technology for Learning</w:t>
      </w:r>
      <w:bookmarkEnd w:id="99"/>
      <w:bookmarkEnd w:id="100"/>
      <w:bookmarkEnd w:id="101"/>
    </w:p>
    <w:p w14:paraId="33ED53FC" w14:textId="58068C55" w:rsidR="00320274" w:rsidRPr="00F412CA" w:rsidRDefault="00320274" w:rsidP="00320274">
      <w:pPr>
        <w:ind w:left="450"/>
        <w:jc w:val="center"/>
      </w:pPr>
      <w:r>
        <w:rPr>
          <w:b/>
          <w:sz w:val="24"/>
        </w:rPr>
        <w:t>TaskStream Assignment</w:t>
      </w:r>
    </w:p>
    <w:p w14:paraId="4DD2B674" w14:textId="77777777" w:rsidR="00320274" w:rsidRDefault="00320274" w:rsidP="00977922">
      <w:pPr>
        <w:spacing w:after="120"/>
        <w:rPr>
          <w:b/>
        </w:rPr>
      </w:pPr>
    </w:p>
    <w:p w14:paraId="4819B71F" w14:textId="77777777" w:rsidR="00977922" w:rsidRPr="006B56ED" w:rsidRDefault="00977922" w:rsidP="00977922">
      <w:pPr>
        <w:spacing w:after="120"/>
        <w:rPr>
          <w:b/>
        </w:rPr>
      </w:pPr>
      <w:r w:rsidRPr="006B56ED">
        <w:rPr>
          <w:b/>
        </w:rPr>
        <w:t>Overview</w:t>
      </w:r>
    </w:p>
    <w:p w14:paraId="1D92F622" w14:textId="71651B16" w:rsidR="00977922" w:rsidRPr="006B56ED" w:rsidRDefault="00977922" w:rsidP="00977922">
      <w:pPr>
        <w:spacing w:before="120" w:after="120"/>
      </w:pPr>
      <w:r w:rsidRPr="006B56ED">
        <w:t xml:space="preserve">Technology provides a variety of tools to enhance teaching skills and clarify concepts. They are also valuable to students in the learning process. These two components are assessed during the </w:t>
      </w:r>
      <w:r w:rsidR="00595CD0">
        <w:t>student teaching</w:t>
      </w:r>
      <w:r w:rsidRPr="006B56ED">
        <w:t xml:space="preserve"> semester </w:t>
      </w:r>
      <w:r w:rsidR="00CD44D9">
        <w:t>in</w:t>
      </w:r>
      <w:r w:rsidRPr="006B56ED">
        <w:t xml:space="preserve"> an observed lesson.</w:t>
      </w:r>
    </w:p>
    <w:p w14:paraId="29F92FF9" w14:textId="77777777" w:rsidR="00977922" w:rsidRPr="006B56ED" w:rsidRDefault="00977922" w:rsidP="00977922">
      <w:pPr>
        <w:spacing w:before="60" w:after="60"/>
      </w:pPr>
      <w:r w:rsidRPr="006B56ED">
        <w:t>To fulfill the three requirements of the standard you must satisfactorily complete the following:</w:t>
      </w:r>
    </w:p>
    <w:p w14:paraId="57B23115" w14:textId="77777777" w:rsidR="00977922" w:rsidRPr="006B56ED" w:rsidRDefault="00977922" w:rsidP="00B940A5">
      <w:pPr>
        <w:pStyle w:val="ListParagraph"/>
        <w:numPr>
          <w:ilvl w:val="0"/>
          <w:numId w:val="39"/>
        </w:numPr>
        <w:spacing w:before="60" w:after="60" w:line="240" w:lineRule="auto"/>
        <w:ind w:left="547" w:hanging="187"/>
        <w:contextualSpacing w:val="0"/>
        <w:rPr>
          <w:rFonts w:ascii="Times New Roman" w:hAnsi="Times New Roman"/>
        </w:rPr>
      </w:pPr>
      <w:r w:rsidRPr="006B56ED">
        <w:rPr>
          <w:rFonts w:ascii="Times New Roman" w:hAnsi="Times New Roman"/>
        </w:rPr>
        <w:t>Demonstrate the appropriate use of technology in teaching.</w:t>
      </w:r>
    </w:p>
    <w:p w14:paraId="6A11D35C" w14:textId="77777777" w:rsidR="00977922" w:rsidRPr="006B56ED" w:rsidRDefault="00977922" w:rsidP="00B940A5">
      <w:pPr>
        <w:pStyle w:val="ListParagraph"/>
        <w:numPr>
          <w:ilvl w:val="0"/>
          <w:numId w:val="39"/>
        </w:numPr>
        <w:spacing w:before="60" w:after="60" w:line="240" w:lineRule="auto"/>
        <w:ind w:left="547" w:hanging="187"/>
        <w:contextualSpacing w:val="0"/>
        <w:rPr>
          <w:rFonts w:ascii="Times New Roman" w:hAnsi="Times New Roman"/>
        </w:rPr>
      </w:pPr>
      <w:r w:rsidRPr="006B56ED">
        <w:rPr>
          <w:rFonts w:ascii="Times New Roman" w:hAnsi="Times New Roman"/>
        </w:rPr>
        <w:t>Demonstrate that students use appropriate technology for learning.</w:t>
      </w:r>
    </w:p>
    <w:p w14:paraId="48E65D5E" w14:textId="77777777" w:rsidR="00977922" w:rsidRPr="006B56ED" w:rsidRDefault="00977922" w:rsidP="00B940A5">
      <w:pPr>
        <w:pStyle w:val="ListParagraph"/>
        <w:numPr>
          <w:ilvl w:val="0"/>
          <w:numId w:val="39"/>
        </w:numPr>
        <w:spacing w:before="60" w:after="60" w:line="240" w:lineRule="auto"/>
        <w:ind w:left="547" w:hanging="187"/>
        <w:contextualSpacing w:val="0"/>
        <w:rPr>
          <w:rFonts w:ascii="Times New Roman" w:hAnsi="Times New Roman"/>
        </w:rPr>
      </w:pPr>
      <w:r w:rsidRPr="006B56ED">
        <w:rPr>
          <w:rFonts w:ascii="Times New Roman" w:hAnsi="Times New Roman"/>
        </w:rPr>
        <w:t>Demonstrate an awareness of appropriate technologies to enhance learning by students with exceptionalities.</w:t>
      </w:r>
    </w:p>
    <w:p w14:paraId="4898BD09" w14:textId="77777777" w:rsidR="00977922" w:rsidRPr="006B56ED" w:rsidRDefault="00977922" w:rsidP="00977922">
      <w:pPr>
        <w:spacing w:before="120" w:after="120"/>
        <w:rPr>
          <w:b/>
        </w:rPr>
      </w:pPr>
      <w:r w:rsidRPr="006B56ED">
        <w:rPr>
          <w:b/>
        </w:rPr>
        <w:t xml:space="preserve">Assignment </w:t>
      </w:r>
    </w:p>
    <w:p w14:paraId="2698CC9A" w14:textId="77777777" w:rsidR="00977922" w:rsidRPr="006B56ED" w:rsidRDefault="00977922" w:rsidP="00B940A5">
      <w:pPr>
        <w:pStyle w:val="ListParagraph"/>
        <w:numPr>
          <w:ilvl w:val="0"/>
          <w:numId w:val="40"/>
        </w:numPr>
        <w:spacing w:before="120" w:after="120" w:line="240" w:lineRule="auto"/>
        <w:contextualSpacing w:val="0"/>
        <w:rPr>
          <w:rFonts w:ascii="Times New Roman" w:hAnsi="Times New Roman"/>
        </w:rPr>
      </w:pPr>
      <w:r w:rsidRPr="006B56ED">
        <w:rPr>
          <w:rFonts w:ascii="Times New Roman" w:hAnsi="Times New Roman"/>
        </w:rPr>
        <w:t xml:space="preserve">For one of your observed lessons, integrate a technology that is appropriate to the content, and includes interactivity for the students. </w:t>
      </w:r>
    </w:p>
    <w:p w14:paraId="4EEDEA9D" w14:textId="77777777" w:rsidR="00977922" w:rsidRPr="006B56ED" w:rsidRDefault="00977922" w:rsidP="00977922">
      <w:pPr>
        <w:pStyle w:val="DissH5"/>
        <w:spacing w:before="120" w:after="120" w:line="240" w:lineRule="auto"/>
        <w:rPr>
          <w:b/>
        </w:rPr>
      </w:pPr>
      <w:bookmarkStart w:id="102" w:name="_Toc284668753"/>
      <w:bookmarkStart w:id="103" w:name="_Toc284676413"/>
      <w:bookmarkStart w:id="104" w:name="_Toc284676998"/>
      <w:bookmarkStart w:id="105" w:name="_Toc284683917"/>
      <w:r w:rsidRPr="006B56ED">
        <w:rPr>
          <w:b/>
        </w:rPr>
        <w:t xml:space="preserve">Examples </w:t>
      </w:r>
      <w:r w:rsidRPr="006B56ED">
        <w:t xml:space="preserve">of an appropriate use of interactive technology </w:t>
      </w:r>
      <w:r w:rsidRPr="006B56ED">
        <w:rPr>
          <w:b/>
        </w:rPr>
        <w:t>to enhance teaching</w:t>
      </w:r>
      <w:r w:rsidRPr="006B56ED">
        <w:t>:</w:t>
      </w:r>
      <w:bookmarkEnd w:id="102"/>
      <w:bookmarkEnd w:id="103"/>
      <w:bookmarkEnd w:id="104"/>
      <w:bookmarkEnd w:id="105"/>
    </w:p>
    <w:p w14:paraId="184E6B7E" w14:textId="77777777" w:rsidR="00977922" w:rsidRPr="006B56ED" w:rsidRDefault="00977922" w:rsidP="005C3AEB">
      <w:pPr>
        <w:pStyle w:val="ListParagraph"/>
        <w:numPr>
          <w:ilvl w:val="0"/>
          <w:numId w:val="61"/>
        </w:numPr>
        <w:spacing w:before="80" w:after="80" w:line="240" w:lineRule="auto"/>
        <w:contextualSpacing w:val="0"/>
        <w:rPr>
          <w:rFonts w:ascii="Times New Roman" w:hAnsi="Times New Roman"/>
        </w:rPr>
      </w:pPr>
      <w:r w:rsidRPr="006B56ED">
        <w:rPr>
          <w:rFonts w:ascii="Times New Roman" w:hAnsi="Times New Roman"/>
        </w:rPr>
        <w:t>Language lesson: Using an interactive whiteboard in an Arabic language or English class, have young students write the name of the item in each of the displayed pictures.</w:t>
      </w:r>
    </w:p>
    <w:p w14:paraId="137E8E2D" w14:textId="77777777" w:rsidR="00977922" w:rsidRPr="006B56ED" w:rsidRDefault="00977922" w:rsidP="005C3AEB">
      <w:pPr>
        <w:pStyle w:val="ListParagraph"/>
        <w:numPr>
          <w:ilvl w:val="0"/>
          <w:numId w:val="61"/>
        </w:numPr>
        <w:spacing w:before="80" w:after="80" w:line="240" w:lineRule="auto"/>
        <w:contextualSpacing w:val="0"/>
        <w:rPr>
          <w:rFonts w:ascii="Times New Roman" w:hAnsi="Times New Roman"/>
        </w:rPr>
      </w:pPr>
      <w:r w:rsidRPr="006B56ED">
        <w:rPr>
          <w:rFonts w:ascii="Times New Roman" w:hAnsi="Times New Roman"/>
        </w:rPr>
        <w:t>Social Studies: Using a printed transparency map of Qatar on an overhead projector, have students locate Doha and other cities and towns within the borders. Then have students draw the roads between them on each of their own maps.</w:t>
      </w:r>
    </w:p>
    <w:p w14:paraId="7921202C" w14:textId="77777777" w:rsidR="00977922" w:rsidRPr="006B56ED" w:rsidRDefault="00977922" w:rsidP="005C3AEB">
      <w:pPr>
        <w:pStyle w:val="ListParagraph"/>
        <w:numPr>
          <w:ilvl w:val="0"/>
          <w:numId w:val="61"/>
        </w:numPr>
        <w:spacing w:before="80" w:after="80" w:line="240" w:lineRule="auto"/>
        <w:contextualSpacing w:val="0"/>
        <w:rPr>
          <w:rFonts w:ascii="Times New Roman" w:hAnsi="Times New Roman"/>
        </w:rPr>
      </w:pPr>
      <w:r w:rsidRPr="006B56ED">
        <w:rPr>
          <w:rFonts w:ascii="Times New Roman" w:hAnsi="Times New Roman"/>
        </w:rPr>
        <w:t>Math: Using calculators and an interactive grid on a whiteboard, calculate which of two shapes needs a longer fence.</w:t>
      </w:r>
    </w:p>
    <w:p w14:paraId="06DC314C" w14:textId="77777777" w:rsidR="00977922" w:rsidRPr="006B56ED" w:rsidRDefault="00977922" w:rsidP="005C3AEB">
      <w:pPr>
        <w:pStyle w:val="ListParagraph"/>
        <w:numPr>
          <w:ilvl w:val="0"/>
          <w:numId w:val="61"/>
        </w:numPr>
        <w:spacing w:before="80" w:after="80" w:line="240" w:lineRule="auto"/>
        <w:contextualSpacing w:val="0"/>
        <w:rPr>
          <w:rFonts w:ascii="Times New Roman" w:hAnsi="Times New Roman"/>
        </w:rPr>
      </w:pPr>
      <w:r w:rsidRPr="006B56ED">
        <w:rPr>
          <w:rFonts w:ascii="Times New Roman" w:hAnsi="Times New Roman"/>
        </w:rPr>
        <w:t>Physics: Using motion detectors and a graphing program, determine which motions create or replicate various graphs.</w:t>
      </w:r>
    </w:p>
    <w:p w14:paraId="08BCEC7F" w14:textId="799D6814" w:rsidR="00977922" w:rsidRPr="006B56ED" w:rsidRDefault="00977922" w:rsidP="007D6690">
      <w:pPr>
        <w:spacing w:before="120" w:after="120"/>
        <w:ind w:left="360"/>
        <w:rPr>
          <w:b/>
          <w:sz w:val="12"/>
        </w:rPr>
      </w:pPr>
      <w:r w:rsidRPr="006B56ED">
        <w:rPr>
          <w:b/>
        </w:rPr>
        <w:t>NOTE:</w:t>
      </w:r>
      <w:r w:rsidRPr="006B56ED">
        <w:rPr>
          <w:b/>
        </w:rPr>
        <w:tab/>
        <w:t>A simple slide show during a lecture is not considered adequate for this task.</w:t>
      </w:r>
    </w:p>
    <w:p w14:paraId="52C96BC6" w14:textId="77777777" w:rsidR="00977922" w:rsidRPr="006B56ED" w:rsidRDefault="00977922" w:rsidP="00B940A5">
      <w:pPr>
        <w:pStyle w:val="ListParagraph"/>
        <w:numPr>
          <w:ilvl w:val="0"/>
          <w:numId w:val="40"/>
        </w:numPr>
        <w:spacing w:before="120" w:after="120" w:line="240" w:lineRule="auto"/>
        <w:contextualSpacing w:val="0"/>
        <w:rPr>
          <w:rFonts w:ascii="Times New Roman" w:hAnsi="Times New Roman"/>
        </w:rPr>
      </w:pPr>
      <w:r w:rsidRPr="006B56ED">
        <w:rPr>
          <w:rFonts w:ascii="Times New Roman" w:hAnsi="Times New Roman"/>
        </w:rPr>
        <w:t>For one of your observed lessons, integrate a technology that enhances student learning and is appropriate to both the content and the student level.</w:t>
      </w:r>
    </w:p>
    <w:p w14:paraId="14386825" w14:textId="77777777" w:rsidR="00977922" w:rsidRPr="006B56ED" w:rsidRDefault="00977922" w:rsidP="00977922">
      <w:pPr>
        <w:pStyle w:val="DissH5"/>
        <w:spacing w:before="120" w:after="120" w:line="240" w:lineRule="auto"/>
        <w:rPr>
          <w:b/>
        </w:rPr>
      </w:pPr>
      <w:bookmarkStart w:id="106" w:name="_Toc284668754"/>
      <w:bookmarkStart w:id="107" w:name="_Toc284676414"/>
      <w:bookmarkStart w:id="108" w:name="_Toc284676999"/>
      <w:bookmarkStart w:id="109" w:name="_Toc284683918"/>
      <w:r w:rsidRPr="006B56ED">
        <w:rPr>
          <w:b/>
        </w:rPr>
        <w:t xml:space="preserve">Examples </w:t>
      </w:r>
      <w:r w:rsidRPr="006B56ED">
        <w:t xml:space="preserve">of an appropriate use of interactive technology </w:t>
      </w:r>
      <w:r w:rsidRPr="006B56ED">
        <w:rPr>
          <w:b/>
        </w:rPr>
        <w:t>to enhance learning</w:t>
      </w:r>
      <w:r w:rsidRPr="006B56ED">
        <w:t>:</w:t>
      </w:r>
      <w:bookmarkEnd w:id="106"/>
      <w:bookmarkEnd w:id="107"/>
      <w:bookmarkEnd w:id="108"/>
      <w:bookmarkEnd w:id="109"/>
    </w:p>
    <w:p w14:paraId="5300056B" w14:textId="77777777" w:rsidR="00977922" w:rsidRPr="006B56ED" w:rsidRDefault="00977922" w:rsidP="005C3AEB">
      <w:pPr>
        <w:pStyle w:val="ListParagraph"/>
        <w:numPr>
          <w:ilvl w:val="2"/>
          <w:numId w:val="40"/>
        </w:numPr>
        <w:tabs>
          <w:tab w:val="clear" w:pos="1440"/>
        </w:tabs>
        <w:spacing w:before="80" w:after="80" w:line="240" w:lineRule="auto"/>
        <w:ind w:left="1080"/>
        <w:contextualSpacing w:val="0"/>
        <w:rPr>
          <w:rFonts w:ascii="Times New Roman" w:hAnsi="Times New Roman"/>
        </w:rPr>
      </w:pPr>
      <w:r w:rsidRPr="006B56ED">
        <w:rPr>
          <w:rFonts w:ascii="Times New Roman" w:hAnsi="Times New Roman"/>
        </w:rPr>
        <w:t>Social Studies: Students create a PowerPoint slide show with embedded audio and video to show architectural differences between old and new Doha and show the cultural influence over history.</w:t>
      </w:r>
    </w:p>
    <w:p w14:paraId="42DCB9A1" w14:textId="77777777" w:rsidR="00977922" w:rsidRPr="006B56ED" w:rsidRDefault="00977922" w:rsidP="005C3AEB">
      <w:pPr>
        <w:pStyle w:val="ListParagraph"/>
        <w:numPr>
          <w:ilvl w:val="2"/>
          <w:numId w:val="40"/>
        </w:numPr>
        <w:tabs>
          <w:tab w:val="clear" w:pos="1440"/>
        </w:tabs>
        <w:spacing w:before="80" w:after="80" w:line="240" w:lineRule="auto"/>
        <w:ind w:left="1080"/>
        <w:contextualSpacing w:val="0"/>
        <w:rPr>
          <w:rFonts w:ascii="Times New Roman" w:hAnsi="Times New Roman"/>
        </w:rPr>
      </w:pPr>
      <w:r w:rsidRPr="006B56ED">
        <w:rPr>
          <w:rFonts w:ascii="Times New Roman" w:hAnsi="Times New Roman"/>
        </w:rPr>
        <w:t>Language: Students create recordings of their pronunciation of various words, phrases, and sounds and analyze them in order to speak more clearly.</w:t>
      </w:r>
    </w:p>
    <w:p w14:paraId="28CA3493" w14:textId="77777777" w:rsidR="00977922" w:rsidRPr="006B56ED" w:rsidRDefault="00977922" w:rsidP="005C3AEB">
      <w:pPr>
        <w:pStyle w:val="ListParagraph"/>
        <w:numPr>
          <w:ilvl w:val="2"/>
          <w:numId w:val="40"/>
        </w:numPr>
        <w:tabs>
          <w:tab w:val="clear" w:pos="1440"/>
        </w:tabs>
        <w:spacing w:before="80" w:after="80" w:line="240" w:lineRule="auto"/>
        <w:ind w:left="1080"/>
        <w:contextualSpacing w:val="0"/>
        <w:rPr>
          <w:rFonts w:ascii="Times New Roman" w:hAnsi="Times New Roman"/>
        </w:rPr>
      </w:pPr>
      <w:r w:rsidRPr="006B56ED">
        <w:rPr>
          <w:rFonts w:ascii="Times New Roman" w:hAnsi="Times New Roman"/>
        </w:rPr>
        <w:t>Chemistry: Students use a modeling program to create virtual molecules and to balance chemical equations.</w:t>
      </w:r>
    </w:p>
    <w:p w14:paraId="3C71AE2D" w14:textId="5BF0F932" w:rsidR="00977922" w:rsidRPr="006B56ED" w:rsidRDefault="00977922" w:rsidP="007D6690">
      <w:pPr>
        <w:spacing w:before="120" w:after="120"/>
        <w:ind w:left="360"/>
        <w:rPr>
          <w:b/>
          <w:sz w:val="12"/>
        </w:rPr>
      </w:pPr>
      <w:r w:rsidRPr="006B56ED">
        <w:rPr>
          <w:b/>
        </w:rPr>
        <w:t>NOTE:</w:t>
      </w:r>
      <w:r w:rsidRPr="006B56ED">
        <w:rPr>
          <w:b/>
        </w:rPr>
        <w:tab/>
        <w:t>Teaching students how to create slides does not fulfill the requirements for this task.</w:t>
      </w:r>
    </w:p>
    <w:p w14:paraId="7033B682" w14:textId="77777777" w:rsidR="00977922" w:rsidRPr="006B56ED" w:rsidRDefault="00977922" w:rsidP="00B940A5">
      <w:pPr>
        <w:pStyle w:val="ListParagraph"/>
        <w:numPr>
          <w:ilvl w:val="0"/>
          <w:numId w:val="40"/>
        </w:numPr>
        <w:spacing w:before="120" w:after="120" w:line="240" w:lineRule="auto"/>
        <w:contextualSpacing w:val="0"/>
        <w:rPr>
          <w:rFonts w:ascii="Times New Roman" w:hAnsi="Times New Roman"/>
        </w:rPr>
      </w:pPr>
      <w:r w:rsidRPr="006B56ED">
        <w:rPr>
          <w:rFonts w:ascii="Times New Roman" w:hAnsi="Times New Roman"/>
        </w:rPr>
        <w:t>In your lesson plan, describe several (3-5) specific technologies that would enable a student with an exceptionality to enhance his/her learning.</w:t>
      </w:r>
    </w:p>
    <w:p w14:paraId="0AED81FB" w14:textId="77777777" w:rsidR="00977922" w:rsidRPr="006B56ED" w:rsidRDefault="00977922" w:rsidP="00977922">
      <w:pPr>
        <w:pStyle w:val="DissH5"/>
        <w:spacing w:before="120" w:after="120" w:line="240" w:lineRule="auto"/>
        <w:rPr>
          <w:b/>
        </w:rPr>
      </w:pPr>
      <w:bookmarkStart w:id="110" w:name="_Toc284668755"/>
      <w:bookmarkStart w:id="111" w:name="_Toc284676415"/>
      <w:bookmarkStart w:id="112" w:name="_Toc284677000"/>
      <w:bookmarkStart w:id="113" w:name="_Toc284683919"/>
      <w:r w:rsidRPr="006B56ED">
        <w:rPr>
          <w:b/>
        </w:rPr>
        <w:t xml:space="preserve">Examples </w:t>
      </w:r>
      <w:r w:rsidRPr="006B56ED">
        <w:t xml:space="preserve">of appropriate technologies </w:t>
      </w:r>
      <w:r w:rsidRPr="006B56ED">
        <w:rPr>
          <w:b/>
        </w:rPr>
        <w:t>to enhance the learning of a student with exceptionalities</w:t>
      </w:r>
      <w:r w:rsidRPr="006B56ED">
        <w:t>:</w:t>
      </w:r>
      <w:bookmarkEnd w:id="110"/>
      <w:bookmarkEnd w:id="111"/>
      <w:bookmarkEnd w:id="112"/>
      <w:bookmarkEnd w:id="113"/>
    </w:p>
    <w:p w14:paraId="54A02B43" w14:textId="77777777" w:rsidR="00977922" w:rsidRPr="006B56ED" w:rsidRDefault="00977922" w:rsidP="00B940A5">
      <w:pPr>
        <w:pStyle w:val="ListParagraph"/>
        <w:numPr>
          <w:ilvl w:val="2"/>
          <w:numId w:val="40"/>
        </w:numPr>
        <w:spacing w:before="80" w:after="80" w:line="240" w:lineRule="auto"/>
        <w:contextualSpacing w:val="0"/>
        <w:rPr>
          <w:rFonts w:ascii="Times New Roman" w:hAnsi="Times New Roman"/>
        </w:rPr>
      </w:pPr>
      <w:r w:rsidRPr="006B56ED">
        <w:rPr>
          <w:rFonts w:ascii="Times New Roman" w:hAnsi="Times New Roman"/>
        </w:rPr>
        <w:t xml:space="preserve">Students with vision difficulties use alternative color schemes for viewing large-print text on a monitor. </w:t>
      </w:r>
    </w:p>
    <w:p w14:paraId="1FA88235" w14:textId="77777777" w:rsidR="00977922" w:rsidRPr="006B56ED" w:rsidRDefault="00977922" w:rsidP="00B940A5">
      <w:pPr>
        <w:pStyle w:val="ListParagraph"/>
        <w:numPr>
          <w:ilvl w:val="2"/>
          <w:numId w:val="40"/>
        </w:numPr>
        <w:spacing w:before="80" w:after="80" w:line="240" w:lineRule="auto"/>
        <w:contextualSpacing w:val="0"/>
        <w:rPr>
          <w:rFonts w:ascii="Times New Roman" w:hAnsi="Times New Roman"/>
        </w:rPr>
      </w:pPr>
      <w:r w:rsidRPr="006B56ED">
        <w:rPr>
          <w:rFonts w:ascii="Times New Roman" w:hAnsi="Times New Roman"/>
        </w:rPr>
        <w:t>A student with difficulty using a keyboard uses a dictation application to record class notes.</w:t>
      </w:r>
    </w:p>
    <w:p w14:paraId="01530D42" w14:textId="77777777" w:rsidR="007D6690" w:rsidRDefault="007D6690" w:rsidP="00CC5F6A">
      <w:pPr>
        <w:tabs>
          <w:tab w:val="left" w:pos="1620"/>
          <w:tab w:val="right" w:pos="5040"/>
          <w:tab w:val="left" w:pos="5220"/>
          <w:tab w:val="right" w:pos="9900"/>
        </w:tabs>
      </w:pPr>
    </w:p>
    <w:p w14:paraId="04935551" w14:textId="233CC038" w:rsidR="007D6690" w:rsidRDefault="007D6690" w:rsidP="00320274">
      <w:pPr>
        <w:tabs>
          <w:tab w:val="left" w:pos="1620"/>
          <w:tab w:val="right" w:pos="5040"/>
          <w:tab w:val="left" w:pos="5220"/>
          <w:tab w:val="right" w:pos="9900"/>
        </w:tabs>
        <w:jc w:val="center"/>
        <w:sectPr w:rsidR="007D6690" w:rsidSect="00C30459">
          <w:headerReference w:type="even" r:id="rId47"/>
          <w:headerReference w:type="default" r:id="rId48"/>
          <w:headerReference w:type="first" r:id="rId49"/>
          <w:pgSz w:w="11900" w:h="16820"/>
          <w:pgMar w:top="1080" w:right="1080" w:bottom="1080" w:left="720" w:header="720" w:footer="720" w:gutter="0"/>
          <w:cols w:space="720"/>
          <w:docGrid w:linePitch="360"/>
        </w:sectPr>
      </w:pPr>
      <w:r>
        <w:t>(Rubric in Appendix)</w:t>
      </w:r>
    </w:p>
    <w:p w14:paraId="7BF243C8" w14:textId="77777777" w:rsidR="00983689" w:rsidRDefault="00983689" w:rsidP="00CC5F6A">
      <w:pPr>
        <w:tabs>
          <w:tab w:val="left" w:pos="1620"/>
          <w:tab w:val="right" w:pos="5040"/>
          <w:tab w:val="left" w:pos="5220"/>
          <w:tab w:val="right" w:pos="9900"/>
        </w:tabs>
      </w:pPr>
    </w:p>
    <w:p w14:paraId="013F5F97" w14:textId="6E2CF0EC" w:rsidR="00983689" w:rsidRPr="005C3AEB" w:rsidRDefault="00320274" w:rsidP="008C7BFE">
      <w:pPr>
        <w:pStyle w:val="Heading2"/>
      </w:pPr>
      <w:bookmarkStart w:id="114" w:name="_Toc284676416"/>
      <w:bookmarkStart w:id="115" w:name="_Toc284677001"/>
      <w:bookmarkStart w:id="116" w:name="_Toc284683920"/>
      <w:r w:rsidRPr="005C3AEB">
        <w:t xml:space="preserve">Unit Plan </w:t>
      </w:r>
      <w:r w:rsidR="00983689" w:rsidRPr="005C3AEB">
        <w:t>Guidelines</w:t>
      </w:r>
      <w:bookmarkEnd w:id="114"/>
      <w:bookmarkEnd w:id="115"/>
      <w:bookmarkEnd w:id="116"/>
    </w:p>
    <w:p w14:paraId="188C6839" w14:textId="5D871923" w:rsidR="00320274" w:rsidRDefault="00320274" w:rsidP="00320274">
      <w:pPr>
        <w:pStyle w:val="Header"/>
        <w:jc w:val="center"/>
      </w:pPr>
      <w:r>
        <w:t>TaskStream Assignment</w:t>
      </w:r>
    </w:p>
    <w:p w14:paraId="7742DDFF" w14:textId="77777777" w:rsidR="00983689" w:rsidRDefault="00983689" w:rsidP="00983689">
      <w:pPr>
        <w:pStyle w:val="DissBodytext"/>
        <w:spacing w:before="120" w:after="120" w:line="240" w:lineRule="auto"/>
        <w:ind w:firstLine="0"/>
      </w:pPr>
      <w:r w:rsidRPr="001461AE">
        <w:rPr>
          <w:b/>
        </w:rPr>
        <w:t>Purpose</w:t>
      </w:r>
      <w:r>
        <w:t xml:space="preserve"> </w:t>
      </w:r>
    </w:p>
    <w:p w14:paraId="5B4B7E0A" w14:textId="6B9279B4" w:rsidR="00983689" w:rsidRDefault="00983689" w:rsidP="00983689">
      <w:pPr>
        <w:pStyle w:val="DissBodytext"/>
        <w:spacing w:before="120" w:after="120" w:line="240" w:lineRule="auto"/>
        <w:ind w:firstLine="0"/>
      </w:pPr>
      <w:r>
        <w:t xml:space="preserve">A </w:t>
      </w:r>
      <w:r w:rsidR="00E265CE">
        <w:t>Unit Plan</w:t>
      </w:r>
      <w:r>
        <w:t>, made up of complete lesson plans and supporting materials, should target a concept—not a topic—in the curriculum. The goal of the unit is to develop rich, rigorous, engaging learning situations for students based on the targeted concept. It should include extensive use of technology for learning, multiple opportunities for active engagement by students, and carefully differentiated instruction and assessment to enable diverse learners to succeed.</w:t>
      </w:r>
    </w:p>
    <w:p w14:paraId="7A2F3B7E" w14:textId="77777777" w:rsidR="00983689" w:rsidRPr="001461AE" w:rsidRDefault="00983689" w:rsidP="00983689">
      <w:pPr>
        <w:pStyle w:val="DissBodytext"/>
        <w:spacing w:before="120" w:after="120" w:line="240" w:lineRule="auto"/>
        <w:ind w:firstLine="0"/>
        <w:rPr>
          <w:b/>
        </w:rPr>
      </w:pPr>
      <w:r>
        <w:rPr>
          <w:b/>
        </w:rPr>
        <w:t>Specifics</w:t>
      </w:r>
      <w:r w:rsidRPr="001461AE">
        <w:rPr>
          <w:b/>
        </w:rPr>
        <w:t xml:space="preserve"> </w:t>
      </w:r>
    </w:p>
    <w:p w14:paraId="010A4644" w14:textId="77777777" w:rsidR="00983689" w:rsidRDefault="00983689" w:rsidP="00B940A5">
      <w:pPr>
        <w:pStyle w:val="DissBodytext"/>
        <w:numPr>
          <w:ilvl w:val="1"/>
          <w:numId w:val="41"/>
        </w:numPr>
        <w:spacing w:before="60" w:after="60" w:line="240" w:lineRule="auto"/>
        <w:ind w:left="720"/>
      </w:pPr>
      <w:r>
        <w:t>The unit should be a set of sequenced lessons all related to different topics within the concept.</w:t>
      </w:r>
    </w:p>
    <w:p w14:paraId="02364AFD" w14:textId="77777777" w:rsidR="00983689" w:rsidRDefault="00983689" w:rsidP="00B940A5">
      <w:pPr>
        <w:pStyle w:val="DissBodytext"/>
        <w:numPr>
          <w:ilvl w:val="1"/>
          <w:numId w:val="41"/>
        </w:numPr>
        <w:spacing w:before="60" w:after="60" w:line="240" w:lineRule="auto"/>
        <w:ind w:left="720"/>
      </w:pPr>
      <w:r>
        <w:t>The unit’s objectives should align with the prescribed curriculum of the school and subject area.</w:t>
      </w:r>
    </w:p>
    <w:p w14:paraId="77E78CCC" w14:textId="77777777" w:rsidR="00983689" w:rsidRDefault="00983689" w:rsidP="00B940A5">
      <w:pPr>
        <w:pStyle w:val="DissBodytext"/>
        <w:numPr>
          <w:ilvl w:val="1"/>
          <w:numId w:val="41"/>
        </w:numPr>
        <w:spacing w:before="60" w:after="60" w:line="240" w:lineRule="auto"/>
        <w:ind w:left="720"/>
      </w:pPr>
      <w:r>
        <w:t xml:space="preserve">The unit should take four (4) to six (6) blocks of class time to teach. </w:t>
      </w:r>
    </w:p>
    <w:p w14:paraId="09115EFD" w14:textId="77117FD4" w:rsidR="00983689" w:rsidRPr="00623B03" w:rsidRDefault="00983689" w:rsidP="00B940A5">
      <w:pPr>
        <w:pStyle w:val="DissBodytext"/>
        <w:numPr>
          <w:ilvl w:val="1"/>
          <w:numId w:val="41"/>
        </w:numPr>
        <w:spacing w:before="60" w:after="60" w:line="240" w:lineRule="auto"/>
        <w:ind w:left="720"/>
        <w:rPr>
          <w:b/>
          <w:i/>
        </w:rPr>
      </w:pPr>
      <w:r>
        <w:t xml:space="preserve">Rubrics for lesson plans </w:t>
      </w:r>
      <w:r>
        <w:rPr>
          <w:b/>
        </w:rPr>
        <w:t xml:space="preserve">and </w:t>
      </w:r>
      <w:r>
        <w:t xml:space="preserve">the unit will be used to evaluate your work. Be sure to use them for additional information about how to complete your unit. The rubrics can be found in the </w:t>
      </w:r>
      <w:r>
        <w:rPr>
          <w:b/>
          <w:i/>
        </w:rPr>
        <w:t>Appendix.</w:t>
      </w:r>
    </w:p>
    <w:p w14:paraId="113DF7BE" w14:textId="77777777" w:rsidR="00623B03" w:rsidRDefault="00623B03" w:rsidP="00623B03">
      <w:pPr>
        <w:pStyle w:val="DissBodytext"/>
        <w:spacing w:before="60" w:after="60" w:line="240" w:lineRule="auto"/>
        <w:ind w:left="720" w:firstLine="0"/>
        <w:rPr>
          <w:b/>
          <w:i/>
        </w:rPr>
      </w:pPr>
    </w:p>
    <w:p w14:paraId="522D0243" w14:textId="77777777" w:rsidR="00983689" w:rsidRDefault="00983689" w:rsidP="00CC5F6A">
      <w:pPr>
        <w:tabs>
          <w:tab w:val="left" w:pos="1620"/>
          <w:tab w:val="right" w:pos="5040"/>
          <w:tab w:val="left" w:pos="5220"/>
          <w:tab w:val="right" w:pos="9900"/>
        </w:tabs>
        <w:sectPr w:rsidR="00983689" w:rsidSect="00CC5F6A">
          <w:headerReference w:type="even" r:id="rId50"/>
          <w:headerReference w:type="default" r:id="rId51"/>
          <w:headerReference w:type="first" r:id="rId52"/>
          <w:pgSz w:w="11900" w:h="16820"/>
          <w:pgMar w:top="1440" w:right="1080" w:bottom="1080" w:left="720" w:header="720" w:footer="720" w:gutter="0"/>
          <w:cols w:space="720"/>
          <w:docGrid w:linePitch="360"/>
        </w:sectPr>
      </w:pPr>
    </w:p>
    <w:p w14:paraId="4BEC31B7" w14:textId="70400EE4" w:rsidR="00320274" w:rsidRDefault="005C3AEB" w:rsidP="007E5529">
      <w:pPr>
        <w:pStyle w:val="Heading2"/>
      </w:pPr>
      <w:bookmarkStart w:id="117" w:name="_Toc284676417"/>
      <w:bookmarkStart w:id="118" w:name="_Toc284677002"/>
      <w:bookmarkStart w:id="119" w:name="_Toc284683921"/>
      <w:r>
        <w:lastRenderedPageBreak/>
        <w:t xml:space="preserve">Assessment </w:t>
      </w:r>
      <w:r w:rsidR="007E5529">
        <w:rPr>
          <w:lang w:val="en-US"/>
        </w:rPr>
        <w:t>Practices</w:t>
      </w:r>
      <w:r>
        <w:t xml:space="preserve"> Guidelines</w:t>
      </w:r>
      <w:bookmarkEnd w:id="117"/>
      <w:bookmarkEnd w:id="118"/>
      <w:bookmarkEnd w:id="119"/>
    </w:p>
    <w:p w14:paraId="5B1EEDF4" w14:textId="01366603" w:rsidR="00623B03" w:rsidRPr="00524F11" w:rsidRDefault="00320274" w:rsidP="00623B03">
      <w:pPr>
        <w:pStyle w:val="Header"/>
        <w:spacing w:after="120"/>
        <w:jc w:val="center"/>
        <w:rPr>
          <w:b/>
          <w:bCs/>
        </w:rPr>
      </w:pPr>
      <w:r w:rsidRPr="00524F11">
        <w:rPr>
          <w:b/>
          <w:bCs/>
        </w:rPr>
        <w:t>TaskStream Assignment</w:t>
      </w:r>
      <w:r w:rsidR="00623B03" w:rsidRPr="00524F11">
        <w:rPr>
          <w:b/>
          <w:bCs/>
        </w:rPr>
        <w:t xml:space="preserve"> </w:t>
      </w:r>
    </w:p>
    <w:p w14:paraId="4C9B8AAC" w14:textId="77777777" w:rsidR="00623B03" w:rsidRDefault="00623B03" w:rsidP="00983689">
      <w:pPr>
        <w:spacing w:before="120" w:after="120"/>
        <w:rPr>
          <w:b/>
        </w:rPr>
      </w:pPr>
    </w:p>
    <w:p w14:paraId="127E5DA8" w14:textId="77777777" w:rsidR="00983689" w:rsidRPr="00983689" w:rsidRDefault="00983689" w:rsidP="00983689">
      <w:pPr>
        <w:spacing w:before="120" w:after="120"/>
        <w:rPr>
          <w:b/>
        </w:rPr>
      </w:pPr>
      <w:r w:rsidRPr="00983689">
        <w:rPr>
          <w:b/>
        </w:rPr>
        <w:t>Overview</w:t>
      </w:r>
    </w:p>
    <w:p w14:paraId="14DBC070" w14:textId="77777777" w:rsidR="00983689" w:rsidRPr="00983689" w:rsidRDefault="00983689" w:rsidP="00983689">
      <w:pPr>
        <w:spacing w:before="120" w:after="120"/>
      </w:pPr>
      <w:r w:rsidRPr="00983689">
        <w:t>One way to measure the impact we have on student learning is with a pre- and post-test comparison. The difference between the two scores should be the result of our teaching. The information from this assessment analysis is used to design future lessons and to improve skills in the use of various instructional strategies.</w:t>
      </w:r>
    </w:p>
    <w:p w14:paraId="4D724A53" w14:textId="77777777" w:rsidR="00983689" w:rsidRPr="00983689" w:rsidRDefault="00983689" w:rsidP="00983689">
      <w:pPr>
        <w:spacing w:before="120" w:after="120"/>
      </w:pPr>
      <w:r w:rsidRPr="00983689">
        <w:t>The main intention of this assignment is to collect and use assessment data to modify instruction and improve student learning. Adaptations may be necessary when applied to specific situations.</w:t>
      </w:r>
    </w:p>
    <w:p w14:paraId="349A307D" w14:textId="77777777" w:rsidR="00983689" w:rsidRPr="00983689" w:rsidRDefault="00983689" w:rsidP="00983689">
      <w:pPr>
        <w:spacing w:before="120" w:after="120"/>
      </w:pPr>
      <w:r w:rsidRPr="00983689">
        <w:rPr>
          <w:b/>
        </w:rPr>
        <w:t>Adaptations</w:t>
      </w:r>
    </w:p>
    <w:p w14:paraId="1A42F930" w14:textId="77777777" w:rsidR="00983689" w:rsidRPr="00983689" w:rsidRDefault="00983689" w:rsidP="00983689">
      <w:pPr>
        <w:spacing w:before="120" w:after="120"/>
      </w:pPr>
      <w:r w:rsidRPr="00983689">
        <w:t>This analysis should be adapted for students of different grade levels, for different subjects, and for assessment of students with various exceptionalities. For example, students in early grades do not have the same capacity for abstract thinking as secondary students; language subjects use different strategies for teaching and learning than other content areas such as math; and students who have specialized instruction often are working with the teaching in a small group or one-to-one.</w:t>
      </w:r>
    </w:p>
    <w:p w14:paraId="165E6EBF" w14:textId="77777777" w:rsidR="00983689" w:rsidRPr="00983689" w:rsidRDefault="00983689" w:rsidP="00983689">
      <w:pPr>
        <w:spacing w:before="120" w:after="120"/>
        <w:rPr>
          <w:b/>
        </w:rPr>
      </w:pPr>
      <w:r w:rsidRPr="00983689">
        <w:rPr>
          <w:b/>
        </w:rPr>
        <w:t>Description</w:t>
      </w:r>
    </w:p>
    <w:p w14:paraId="3FCB53BA" w14:textId="77777777" w:rsidR="00983689" w:rsidRPr="00983689" w:rsidRDefault="00983689" w:rsidP="00B940A5">
      <w:pPr>
        <w:pStyle w:val="ListParagraph"/>
        <w:numPr>
          <w:ilvl w:val="0"/>
          <w:numId w:val="42"/>
        </w:numPr>
        <w:spacing w:before="120" w:after="120" w:line="240" w:lineRule="auto"/>
        <w:contextualSpacing w:val="0"/>
        <w:rPr>
          <w:rFonts w:ascii="Times New Roman" w:hAnsi="Times New Roman"/>
        </w:rPr>
      </w:pPr>
      <w:r w:rsidRPr="00983689">
        <w:rPr>
          <w:rFonts w:ascii="Times New Roman" w:hAnsi="Times New Roman"/>
        </w:rPr>
        <w:t>Select a set of 3-5 daily lessons on the same topic or concept.</w:t>
      </w:r>
    </w:p>
    <w:p w14:paraId="7657E534" w14:textId="77777777" w:rsidR="00983689" w:rsidRPr="00983689" w:rsidRDefault="00983689" w:rsidP="00B940A5">
      <w:pPr>
        <w:pStyle w:val="ListParagraph"/>
        <w:numPr>
          <w:ilvl w:val="0"/>
          <w:numId w:val="42"/>
        </w:numPr>
        <w:spacing w:before="120" w:after="120" w:line="240" w:lineRule="auto"/>
        <w:contextualSpacing w:val="0"/>
        <w:rPr>
          <w:rFonts w:ascii="Times New Roman" w:hAnsi="Times New Roman"/>
        </w:rPr>
      </w:pPr>
      <w:r w:rsidRPr="00983689">
        <w:rPr>
          <w:rFonts w:ascii="Times New Roman" w:hAnsi="Times New Roman"/>
        </w:rPr>
        <w:t>Design a test that reflects what you think students should know, understand, and be able to do at the end of the set of lessons. It will be easier to analyze if the questions are either right or wrong. Later, you can analyze items that are worth more than one point.</w:t>
      </w:r>
    </w:p>
    <w:p w14:paraId="2500E58B" w14:textId="77777777" w:rsidR="00983689" w:rsidRPr="00983689" w:rsidRDefault="00983689" w:rsidP="00B940A5">
      <w:pPr>
        <w:pStyle w:val="ListParagraph"/>
        <w:numPr>
          <w:ilvl w:val="0"/>
          <w:numId w:val="42"/>
        </w:numPr>
        <w:spacing w:before="120" w:after="120" w:line="240" w:lineRule="auto"/>
        <w:contextualSpacing w:val="0"/>
        <w:rPr>
          <w:rFonts w:ascii="Times New Roman" w:hAnsi="Times New Roman"/>
        </w:rPr>
      </w:pPr>
      <w:r w:rsidRPr="00983689">
        <w:rPr>
          <w:rFonts w:ascii="Times New Roman" w:hAnsi="Times New Roman"/>
        </w:rPr>
        <w:t xml:space="preserve">Have your students take the test </w:t>
      </w:r>
      <w:r w:rsidRPr="00983689">
        <w:rPr>
          <w:rFonts w:ascii="Times New Roman" w:hAnsi="Times New Roman"/>
          <w:b/>
        </w:rPr>
        <w:t>before</w:t>
      </w:r>
      <w:r w:rsidRPr="00983689">
        <w:rPr>
          <w:rFonts w:ascii="Times New Roman" w:hAnsi="Times New Roman"/>
        </w:rPr>
        <w:t xml:space="preserve"> you begin teaching and record their marks on a spreadsheet. Use “1” for an answer is correct, use “0” if the answer is wrong. </w:t>
      </w:r>
    </w:p>
    <w:p w14:paraId="2E72BD78" w14:textId="77777777" w:rsidR="00983689" w:rsidRPr="00983689" w:rsidRDefault="00983689" w:rsidP="00B940A5">
      <w:pPr>
        <w:pStyle w:val="ListParagraph"/>
        <w:numPr>
          <w:ilvl w:val="0"/>
          <w:numId w:val="42"/>
        </w:numPr>
        <w:spacing w:before="120" w:after="120" w:line="240" w:lineRule="auto"/>
        <w:contextualSpacing w:val="0"/>
        <w:rPr>
          <w:rFonts w:ascii="Times New Roman" w:hAnsi="Times New Roman"/>
        </w:rPr>
      </w:pPr>
      <w:r w:rsidRPr="00983689">
        <w:rPr>
          <w:rFonts w:ascii="Times New Roman" w:hAnsi="Times New Roman"/>
        </w:rPr>
        <w:t>Record their marks for each item, as well as their total score. When you have completed the lessons, have the students take the same test, scoring and recording it in the same way as the pre-test.</w:t>
      </w:r>
    </w:p>
    <w:p w14:paraId="02DB7260" w14:textId="77777777" w:rsidR="00983689" w:rsidRPr="00983689" w:rsidRDefault="00983689" w:rsidP="00983689">
      <w:pPr>
        <w:spacing w:before="120" w:after="120"/>
      </w:pPr>
      <w:r w:rsidRPr="00983689">
        <w:t>When you have both sets of scores for each student on each item, the following questions and will be helpful in the analysis and reflection.</w:t>
      </w:r>
    </w:p>
    <w:p w14:paraId="37BF6ED1" w14:textId="77777777" w:rsidR="00983689" w:rsidRPr="00983689" w:rsidRDefault="00983689" w:rsidP="00983689">
      <w:pPr>
        <w:spacing w:before="120" w:after="120"/>
        <w:rPr>
          <w:b/>
        </w:rPr>
      </w:pPr>
      <w:r w:rsidRPr="00983689">
        <w:rPr>
          <w:b/>
        </w:rPr>
        <w:t>Data collection</w:t>
      </w:r>
    </w:p>
    <w:p w14:paraId="460B2CA2" w14:textId="77777777" w:rsidR="00983689" w:rsidRPr="00983689" w:rsidRDefault="00983689" w:rsidP="00B940A5">
      <w:pPr>
        <w:pStyle w:val="ListParagraph"/>
        <w:numPr>
          <w:ilvl w:val="0"/>
          <w:numId w:val="43"/>
        </w:numPr>
        <w:spacing w:before="120" w:after="120" w:line="240" w:lineRule="auto"/>
        <w:rPr>
          <w:rFonts w:ascii="Times New Roman" w:hAnsi="Times New Roman"/>
        </w:rPr>
      </w:pPr>
      <w:r w:rsidRPr="00983689">
        <w:rPr>
          <w:rFonts w:ascii="Times New Roman" w:hAnsi="Times New Roman"/>
        </w:rPr>
        <w:t xml:space="preserve">Calculate the mean, median, and mode for both pre-and post-test. </w:t>
      </w:r>
    </w:p>
    <w:p w14:paraId="35BC1220" w14:textId="77777777" w:rsidR="00983689" w:rsidRPr="00983689" w:rsidRDefault="00983689" w:rsidP="00B940A5">
      <w:pPr>
        <w:pStyle w:val="ListParagraph"/>
        <w:numPr>
          <w:ilvl w:val="0"/>
          <w:numId w:val="43"/>
        </w:numPr>
        <w:spacing w:before="120" w:after="120" w:line="240" w:lineRule="auto"/>
        <w:rPr>
          <w:rFonts w:ascii="Times New Roman" w:hAnsi="Times New Roman"/>
        </w:rPr>
      </w:pPr>
      <w:r w:rsidRPr="00983689">
        <w:rPr>
          <w:rFonts w:ascii="Times New Roman" w:hAnsi="Times New Roman"/>
        </w:rPr>
        <w:t>Calculate the total for each of the items of both tests. This tells us which items had the most correct responses. (Frequency distribution)</w:t>
      </w:r>
    </w:p>
    <w:p w14:paraId="0B103636" w14:textId="77777777" w:rsidR="00983689" w:rsidRPr="00983689" w:rsidRDefault="00983689" w:rsidP="00B940A5">
      <w:pPr>
        <w:pStyle w:val="ListParagraph"/>
        <w:numPr>
          <w:ilvl w:val="0"/>
          <w:numId w:val="43"/>
        </w:numPr>
        <w:spacing w:before="120" w:after="120" w:line="240" w:lineRule="auto"/>
        <w:rPr>
          <w:rFonts w:ascii="Times New Roman" w:hAnsi="Times New Roman"/>
        </w:rPr>
      </w:pPr>
      <w:r w:rsidRPr="00983689">
        <w:rPr>
          <w:rFonts w:ascii="Times New Roman" w:hAnsi="Times New Roman"/>
        </w:rPr>
        <w:t>Calculate the mean for each of the items. (Item analysis)</w:t>
      </w:r>
    </w:p>
    <w:p w14:paraId="07FC6E44" w14:textId="77777777" w:rsidR="00983689" w:rsidRPr="00983689" w:rsidRDefault="00983689" w:rsidP="00B940A5">
      <w:pPr>
        <w:pStyle w:val="ListParagraph"/>
        <w:numPr>
          <w:ilvl w:val="0"/>
          <w:numId w:val="43"/>
        </w:numPr>
        <w:spacing w:before="120" w:after="120" w:line="240" w:lineRule="auto"/>
        <w:rPr>
          <w:rFonts w:ascii="Times New Roman" w:hAnsi="Times New Roman"/>
        </w:rPr>
      </w:pPr>
      <w:r w:rsidRPr="00983689">
        <w:rPr>
          <w:rFonts w:ascii="Times New Roman" w:hAnsi="Times New Roman"/>
        </w:rPr>
        <w:t>Determine which items addressed individual levels of Bloom’s Taxonomy.</w:t>
      </w:r>
    </w:p>
    <w:p w14:paraId="7A1EE677" w14:textId="77777777" w:rsidR="00983689" w:rsidRPr="00983689" w:rsidRDefault="00983689" w:rsidP="00983689">
      <w:pPr>
        <w:spacing w:before="120" w:after="120"/>
        <w:rPr>
          <w:b/>
        </w:rPr>
      </w:pPr>
      <w:r w:rsidRPr="00983689">
        <w:rPr>
          <w:b/>
        </w:rPr>
        <w:t>Analysis</w:t>
      </w:r>
    </w:p>
    <w:p w14:paraId="0E7C532D" w14:textId="77777777" w:rsidR="00983689" w:rsidRPr="00983689" w:rsidRDefault="00983689" w:rsidP="00B940A5">
      <w:pPr>
        <w:pStyle w:val="ListParagraph"/>
        <w:numPr>
          <w:ilvl w:val="0"/>
          <w:numId w:val="45"/>
        </w:numPr>
        <w:spacing w:before="120" w:after="120" w:line="240" w:lineRule="auto"/>
        <w:rPr>
          <w:rFonts w:ascii="Times New Roman" w:hAnsi="Times New Roman"/>
        </w:rPr>
      </w:pPr>
      <w:r w:rsidRPr="00983689">
        <w:rPr>
          <w:rFonts w:ascii="Times New Roman" w:hAnsi="Times New Roman"/>
        </w:rPr>
        <w:t>Mean, median, and mode for both pre-and post-test</w:t>
      </w:r>
    </w:p>
    <w:p w14:paraId="528FA735" w14:textId="77777777" w:rsidR="00983689" w:rsidRPr="00983689" w:rsidRDefault="00983689" w:rsidP="00B940A5">
      <w:pPr>
        <w:pStyle w:val="ListParagraph"/>
        <w:numPr>
          <w:ilvl w:val="1"/>
          <w:numId w:val="45"/>
        </w:numPr>
        <w:spacing w:before="120" w:after="120" w:line="240" w:lineRule="auto"/>
        <w:rPr>
          <w:rFonts w:ascii="Times New Roman" w:hAnsi="Times New Roman"/>
        </w:rPr>
      </w:pPr>
      <w:r w:rsidRPr="00983689">
        <w:rPr>
          <w:rFonts w:ascii="Times New Roman" w:hAnsi="Times New Roman"/>
        </w:rPr>
        <w:t>How do they compare?</w:t>
      </w:r>
    </w:p>
    <w:p w14:paraId="6C0E8F7E" w14:textId="77777777" w:rsidR="00983689" w:rsidRPr="00983689" w:rsidRDefault="00983689" w:rsidP="00B940A5">
      <w:pPr>
        <w:pStyle w:val="ListParagraph"/>
        <w:numPr>
          <w:ilvl w:val="1"/>
          <w:numId w:val="45"/>
        </w:numPr>
        <w:spacing w:before="120" w:after="120" w:line="240" w:lineRule="auto"/>
        <w:rPr>
          <w:rFonts w:ascii="Times New Roman" w:hAnsi="Times New Roman"/>
        </w:rPr>
      </w:pPr>
      <w:r w:rsidRPr="00983689">
        <w:rPr>
          <w:rFonts w:ascii="Times New Roman" w:hAnsi="Times New Roman"/>
        </w:rPr>
        <w:t>What does this tell you about the results?</w:t>
      </w:r>
    </w:p>
    <w:p w14:paraId="05A3BC8E" w14:textId="77777777" w:rsidR="00983689" w:rsidRPr="00983689" w:rsidRDefault="00983689" w:rsidP="00B940A5">
      <w:pPr>
        <w:pStyle w:val="ListParagraph"/>
        <w:numPr>
          <w:ilvl w:val="0"/>
          <w:numId w:val="45"/>
        </w:numPr>
        <w:spacing w:before="120" w:after="120" w:line="240" w:lineRule="auto"/>
        <w:rPr>
          <w:rFonts w:ascii="Times New Roman" w:hAnsi="Times New Roman"/>
        </w:rPr>
      </w:pPr>
      <w:r w:rsidRPr="00983689">
        <w:rPr>
          <w:rFonts w:ascii="Times New Roman" w:hAnsi="Times New Roman"/>
        </w:rPr>
        <w:t>Items with the most correct responses or highest points</w:t>
      </w:r>
    </w:p>
    <w:p w14:paraId="758536B9" w14:textId="77777777" w:rsidR="00983689" w:rsidRPr="00983689" w:rsidRDefault="00983689" w:rsidP="00B940A5">
      <w:pPr>
        <w:pStyle w:val="ListParagraph"/>
        <w:numPr>
          <w:ilvl w:val="1"/>
          <w:numId w:val="45"/>
        </w:numPr>
        <w:spacing w:before="120" w:after="120" w:line="240" w:lineRule="auto"/>
        <w:rPr>
          <w:rFonts w:ascii="Times New Roman" w:hAnsi="Times New Roman"/>
        </w:rPr>
      </w:pPr>
      <w:r w:rsidRPr="00983689">
        <w:rPr>
          <w:rFonts w:ascii="Times New Roman" w:hAnsi="Times New Roman"/>
        </w:rPr>
        <w:t>In the pre-test, what does this mean?</w:t>
      </w:r>
    </w:p>
    <w:p w14:paraId="12915EAE" w14:textId="77777777" w:rsidR="00983689" w:rsidRPr="00983689" w:rsidRDefault="00983689" w:rsidP="00B940A5">
      <w:pPr>
        <w:pStyle w:val="ListParagraph"/>
        <w:numPr>
          <w:ilvl w:val="1"/>
          <w:numId w:val="45"/>
        </w:numPr>
        <w:spacing w:before="120" w:after="120" w:line="240" w:lineRule="auto"/>
        <w:rPr>
          <w:rFonts w:ascii="Times New Roman" w:hAnsi="Times New Roman"/>
        </w:rPr>
      </w:pPr>
      <w:r w:rsidRPr="00983689">
        <w:rPr>
          <w:rFonts w:ascii="Times New Roman" w:hAnsi="Times New Roman"/>
        </w:rPr>
        <w:t>In the post-test what does this mean?</w:t>
      </w:r>
    </w:p>
    <w:p w14:paraId="6DE9FC45" w14:textId="77777777" w:rsidR="00983689" w:rsidRPr="00983689" w:rsidRDefault="00983689" w:rsidP="00B940A5">
      <w:pPr>
        <w:pStyle w:val="ListParagraph"/>
        <w:numPr>
          <w:ilvl w:val="0"/>
          <w:numId w:val="45"/>
        </w:numPr>
        <w:spacing w:before="120" w:after="120" w:line="240" w:lineRule="auto"/>
        <w:rPr>
          <w:rFonts w:ascii="Times New Roman" w:hAnsi="Times New Roman"/>
        </w:rPr>
      </w:pPr>
      <w:r w:rsidRPr="00983689">
        <w:rPr>
          <w:rFonts w:ascii="Times New Roman" w:hAnsi="Times New Roman"/>
        </w:rPr>
        <w:t>The frequency of correct responses to an individual item</w:t>
      </w:r>
    </w:p>
    <w:p w14:paraId="447FD2B6" w14:textId="77777777" w:rsidR="00983689" w:rsidRPr="00983689" w:rsidRDefault="00983689" w:rsidP="00B940A5">
      <w:pPr>
        <w:pStyle w:val="ListParagraph"/>
        <w:numPr>
          <w:ilvl w:val="1"/>
          <w:numId w:val="45"/>
        </w:numPr>
        <w:spacing w:before="120" w:after="120" w:line="240" w:lineRule="auto"/>
        <w:rPr>
          <w:rFonts w:ascii="Times New Roman" w:hAnsi="Times New Roman"/>
        </w:rPr>
      </w:pPr>
      <w:r w:rsidRPr="00983689">
        <w:rPr>
          <w:rFonts w:ascii="Times New Roman" w:hAnsi="Times New Roman"/>
        </w:rPr>
        <w:t>Did it change or stay the same?</w:t>
      </w:r>
    </w:p>
    <w:p w14:paraId="76C35C77" w14:textId="77777777" w:rsidR="00983689" w:rsidRPr="00983689" w:rsidRDefault="00983689" w:rsidP="00B940A5">
      <w:pPr>
        <w:pStyle w:val="ListParagraph"/>
        <w:numPr>
          <w:ilvl w:val="1"/>
          <w:numId w:val="45"/>
        </w:numPr>
        <w:spacing w:before="120" w:after="120" w:line="240" w:lineRule="auto"/>
        <w:rPr>
          <w:rFonts w:ascii="Times New Roman" w:hAnsi="Times New Roman"/>
        </w:rPr>
      </w:pPr>
      <w:r w:rsidRPr="00983689">
        <w:rPr>
          <w:rFonts w:ascii="Times New Roman" w:hAnsi="Times New Roman"/>
        </w:rPr>
        <w:t>Was the change positive or negative?</w:t>
      </w:r>
    </w:p>
    <w:p w14:paraId="3FBF44F4" w14:textId="77777777" w:rsidR="00983689" w:rsidRPr="00983689" w:rsidRDefault="00983689" w:rsidP="00B940A5">
      <w:pPr>
        <w:pStyle w:val="ListParagraph"/>
        <w:numPr>
          <w:ilvl w:val="0"/>
          <w:numId w:val="45"/>
        </w:numPr>
        <w:spacing w:before="120" w:after="120" w:line="240" w:lineRule="auto"/>
        <w:rPr>
          <w:rFonts w:ascii="Times New Roman" w:hAnsi="Times New Roman"/>
        </w:rPr>
      </w:pPr>
      <w:r w:rsidRPr="00983689">
        <w:rPr>
          <w:rFonts w:ascii="Times New Roman" w:hAnsi="Times New Roman"/>
        </w:rPr>
        <w:t>Items addressing individual levels of Bloom’s Taxonomy</w:t>
      </w:r>
    </w:p>
    <w:p w14:paraId="27C52B12" w14:textId="77777777" w:rsidR="00983689" w:rsidRPr="00983689" w:rsidRDefault="00983689" w:rsidP="00B940A5">
      <w:pPr>
        <w:pStyle w:val="ListParagraph"/>
        <w:numPr>
          <w:ilvl w:val="1"/>
          <w:numId w:val="45"/>
        </w:numPr>
        <w:spacing w:before="120" w:after="120" w:line="240" w:lineRule="auto"/>
        <w:rPr>
          <w:rFonts w:ascii="Times New Roman" w:hAnsi="Times New Roman"/>
        </w:rPr>
      </w:pPr>
      <w:r w:rsidRPr="00983689">
        <w:rPr>
          <w:rFonts w:ascii="Times New Roman" w:hAnsi="Times New Roman"/>
        </w:rPr>
        <w:t>What type of question appeared most often?</w:t>
      </w:r>
    </w:p>
    <w:p w14:paraId="521210A1" w14:textId="77777777" w:rsidR="00983689" w:rsidRPr="00983689" w:rsidRDefault="00983689" w:rsidP="00B940A5">
      <w:pPr>
        <w:pStyle w:val="ListParagraph"/>
        <w:numPr>
          <w:ilvl w:val="1"/>
          <w:numId w:val="45"/>
        </w:numPr>
        <w:spacing w:before="120" w:after="120" w:line="240" w:lineRule="auto"/>
        <w:rPr>
          <w:rFonts w:ascii="Times New Roman" w:hAnsi="Times New Roman"/>
        </w:rPr>
      </w:pPr>
      <w:r w:rsidRPr="00983689">
        <w:rPr>
          <w:rFonts w:ascii="Times New Roman" w:hAnsi="Times New Roman"/>
        </w:rPr>
        <w:t>How do these items compare to the frequency distribution you did for #2 in the data collection?</w:t>
      </w:r>
    </w:p>
    <w:p w14:paraId="1A14C815" w14:textId="77777777" w:rsidR="00983689" w:rsidRPr="00983689" w:rsidRDefault="00983689" w:rsidP="00983689">
      <w:pPr>
        <w:spacing w:before="120" w:after="120"/>
        <w:rPr>
          <w:b/>
        </w:rPr>
      </w:pPr>
      <w:r w:rsidRPr="00983689">
        <w:rPr>
          <w:b/>
        </w:rPr>
        <w:t>Display the Results</w:t>
      </w:r>
    </w:p>
    <w:p w14:paraId="2A4C8E12" w14:textId="77777777" w:rsidR="00983689" w:rsidRPr="00983689" w:rsidRDefault="00983689" w:rsidP="00B940A5">
      <w:pPr>
        <w:pStyle w:val="ListParagraph"/>
        <w:numPr>
          <w:ilvl w:val="0"/>
          <w:numId w:val="48"/>
        </w:numPr>
        <w:spacing w:before="120" w:after="120" w:line="240" w:lineRule="auto"/>
        <w:rPr>
          <w:rFonts w:ascii="Times New Roman" w:hAnsi="Times New Roman"/>
        </w:rPr>
      </w:pPr>
      <w:r w:rsidRPr="00983689">
        <w:rPr>
          <w:rFonts w:ascii="Times New Roman" w:hAnsi="Times New Roman"/>
        </w:rPr>
        <w:t xml:space="preserve">Use the chart function of the spreadsheet program to make a chart or figure of your data or arrange the data in a table. </w:t>
      </w:r>
    </w:p>
    <w:p w14:paraId="551EDE5D" w14:textId="77777777" w:rsidR="00D907EE" w:rsidRDefault="00D907EE" w:rsidP="00D907EE">
      <w:pPr>
        <w:pStyle w:val="ListParagraph"/>
        <w:spacing w:before="120" w:after="120" w:line="240" w:lineRule="auto"/>
        <w:rPr>
          <w:rFonts w:ascii="Times New Roman" w:hAnsi="Times New Roman"/>
        </w:rPr>
      </w:pPr>
    </w:p>
    <w:p w14:paraId="1C45855B" w14:textId="77777777" w:rsidR="00D907EE" w:rsidRDefault="00D907EE" w:rsidP="00D907EE">
      <w:pPr>
        <w:pStyle w:val="ListParagraph"/>
        <w:spacing w:before="120" w:after="120" w:line="240" w:lineRule="auto"/>
        <w:rPr>
          <w:rFonts w:ascii="Times New Roman" w:hAnsi="Times New Roman"/>
        </w:rPr>
      </w:pPr>
    </w:p>
    <w:p w14:paraId="3219B94B" w14:textId="77777777" w:rsidR="00D907EE" w:rsidRDefault="00D907EE" w:rsidP="00D907EE">
      <w:pPr>
        <w:pStyle w:val="ListParagraph"/>
        <w:spacing w:before="120" w:after="120" w:line="240" w:lineRule="auto"/>
        <w:rPr>
          <w:rFonts w:ascii="Times New Roman" w:hAnsi="Times New Roman"/>
        </w:rPr>
      </w:pPr>
    </w:p>
    <w:p w14:paraId="55F3041B" w14:textId="77777777" w:rsidR="00983689" w:rsidRPr="00983689" w:rsidRDefault="00983689" w:rsidP="00B940A5">
      <w:pPr>
        <w:pStyle w:val="ListParagraph"/>
        <w:numPr>
          <w:ilvl w:val="0"/>
          <w:numId w:val="48"/>
        </w:numPr>
        <w:spacing w:before="120" w:after="120" w:line="240" w:lineRule="auto"/>
        <w:rPr>
          <w:rFonts w:ascii="Times New Roman" w:hAnsi="Times New Roman"/>
        </w:rPr>
      </w:pPr>
      <w:r w:rsidRPr="00983689">
        <w:rPr>
          <w:rFonts w:ascii="Times New Roman" w:hAnsi="Times New Roman"/>
        </w:rPr>
        <w:t xml:space="preserve">Use the table or figure you created in reflecting on the results. </w:t>
      </w:r>
    </w:p>
    <w:p w14:paraId="1043B85B" w14:textId="77777777" w:rsidR="00E57A9C" w:rsidRDefault="00E57A9C" w:rsidP="00983689">
      <w:pPr>
        <w:spacing w:before="120" w:after="120"/>
        <w:rPr>
          <w:b/>
        </w:rPr>
      </w:pPr>
    </w:p>
    <w:p w14:paraId="66F16928" w14:textId="77777777" w:rsidR="00983689" w:rsidRPr="00983689" w:rsidRDefault="00983689" w:rsidP="00983689">
      <w:pPr>
        <w:spacing w:before="120" w:after="120"/>
        <w:rPr>
          <w:b/>
        </w:rPr>
      </w:pPr>
      <w:r w:rsidRPr="00983689">
        <w:rPr>
          <w:b/>
        </w:rPr>
        <w:t>Implications</w:t>
      </w:r>
    </w:p>
    <w:p w14:paraId="565C0C34" w14:textId="77777777" w:rsidR="00983689" w:rsidRPr="00983689" w:rsidRDefault="00983689" w:rsidP="00B940A5">
      <w:pPr>
        <w:pStyle w:val="ListParagraph"/>
        <w:numPr>
          <w:ilvl w:val="0"/>
          <w:numId w:val="44"/>
        </w:numPr>
        <w:spacing w:before="120" w:after="120" w:line="240" w:lineRule="auto"/>
        <w:rPr>
          <w:rFonts w:ascii="Times New Roman" w:hAnsi="Times New Roman"/>
        </w:rPr>
      </w:pPr>
      <w:r w:rsidRPr="00983689">
        <w:rPr>
          <w:rFonts w:ascii="Times New Roman" w:hAnsi="Times New Roman"/>
        </w:rPr>
        <w:t>When comparing the mean, median, and mode of the pre- and post-tests, what might this indicate?</w:t>
      </w:r>
    </w:p>
    <w:p w14:paraId="244D1D94" w14:textId="77777777" w:rsidR="00983689" w:rsidRPr="00983689" w:rsidRDefault="00983689" w:rsidP="00B940A5">
      <w:pPr>
        <w:pStyle w:val="ListParagraph"/>
        <w:numPr>
          <w:ilvl w:val="0"/>
          <w:numId w:val="44"/>
        </w:numPr>
        <w:spacing w:before="120" w:after="120" w:line="240" w:lineRule="auto"/>
        <w:rPr>
          <w:rFonts w:ascii="Times New Roman" w:hAnsi="Times New Roman"/>
        </w:rPr>
      </w:pPr>
      <w:r w:rsidRPr="00983689">
        <w:rPr>
          <w:rFonts w:ascii="Times New Roman" w:hAnsi="Times New Roman"/>
        </w:rPr>
        <w:t>Did the group of items with the most correct responses get smaller, stay the same, or get bigger? What does this indicate?</w:t>
      </w:r>
    </w:p>
    <w:p w14:paraId="3D7485D1" w14:textId="77777777" w:rsidR="00983689" w:rsidRPr="00983689" w:rsidRDefault="00983689" w:rsidP="00B940A5">
      <w:pPr>
        <w:pStyle w:val="ListParagraph"/>
        <w:numPr>
          <w:ilvl w:val="0"/>
          <w:numId w:val="44"/>
        </w:numPr>
        <w:spacing w:before="120" w:after="120" w:line="240" w:lineRule="auto"/>
        <w:rPr>
          <w:rFonts w:ascii="Times New Roman" w:hAnsi="Times New Roman"/>
        </w:rPr>
      </w:pPr>
      <w:r w:rsidRPr="00983689">
        <w:rPr>
          <w:rFonts w:ascii="Times New Roman" w:hAnsi="Times New Roman"/>
        </w:rPr>
        <w:t>When comparing the items from the pre-test to the same items on the post-test:</w:t>
      </w:r>
    </w:p>
    <w:p w14:paraId="3A3E6E9B" w14:textId="77777777" w:rsidR="00983689" w:rsidRPr="00983689" w:rsidRDefault="00983689" w:rsidP="00B940A5">
      <w:pPr>
        <w:pStyle w:val="ListParagraph"/>
        <w:numPr>
          <w:ilvl w:val="1"/>
          <w:numId w:val="44"/>
        </w:numPr>
        <w:spacing w:before="120" w:after="120" w:line="240" w:lineRule="auto"/>
        <w:rPr>
          <w:rFonts w:ascii="Times New Roman" w:hAnsi="Times New Roman"/>
        </w:rPr>
      </w:pPr>
      <w:r w:rsidRPr="00983689">
        <w:rPr>
          <w:rFonts w:ascii="Times New Roman" w:hAnsi="Times New Roman"/>
        </w:rPr>
        <w:t>What does it mean if fewer students answered correctly after the instruction?</w:t>
      </w:r>
    </w:p>
    <w:p w14:paraId="0825F552" w14:textId="77777777" w:rsidR="00983689" w:rsidRPr="00983689" w:rsidRDefault="00983689" w:rsidP="00B940A5">
      <w:pPr>
        <w:pStyle w:val="ListParagraph"/>
        <w:numPr>
          <w:ilvl w:val="1"/>
          <w:numId w:val="44"/>
        </w:numPr>
        <w:spacing w:before="120" w:after="120" w:line="240" w:lineRule="auto"/>
        <w:rPr>
          <w:rFonts w:ascii="Times New Roman" w:hAnsi="Times New Roman"/>
        </w:rPr>
      </w:pPr>
      <w:r w:rsidRPr="00983689">
        <w:rPr>
          <w:rFonts w:ascii="Times New Roman" w:hAnsi="Times New Roman"/>
        </w:rPr>
        <w:t>What does it mean if more students answered correctly after the instruction?</w:t>
      </w:r>
    </w:p>
    <w:p w14:paraId="3341096E" w14:textId="77777777" w:rsidR="00983689" w:rsidRPr="00983689" w:rsidRDefault="00983689" w:rsidP="00B940A5">
      <w:pPr>
        <w:pStyle w:val="ListParagraph"/>
        <w:numPr>
          <w:ilvl w:val="1"/>
          <w:numId w:val="44"/>
        </w:numPr>
        <w:spacing w:before="120" w:after="120" w:line="240" w:lineRule="auto"/>
        <w:rPr>
          <w:rFonts w:ascii="Times New Roman" w:hAnsi="Times New Roman"/>
        </w:rPr>
      </w:pPr>
      <w:r w:rsidRPr="00983689">
        <w:rPr>
          <w:rFonts w:ascii="Times New Roman" w:hAnsi="Times New Roman"/>
        </w:rPr>
        <w:t>If there were items that showed no change in score from pre- to post-test, what might you conclude?</w:t>
      </w:r>
    </w:p>
    <w:p w14:paraId="6113951B" w14:textId="77777777" w:rsidR="00983689" w:rsidRPr="00983689" w:rsidRDefault="00983689" w:rsidP="00B940A5">
      <w:pPr>
        <w:pStyle w:val="ListParagraph"/>
        <w:numPr>
          <w:ilvl w:val="0"/>
          <w:numId w:val="44"/>
        </w:numPr>
        <w:spacing w:before="120" w:after="120" w:line="240" w:lineRule="auto"/>
        <w:rPr>
          <w:rFonts w:ascii="Times New Roman" w:hAnsi="Times New Roman"/>
        </w:rPr>
      </w:pPr>
      <w:r w:rsidRPr="00983689">
        <w:rPr>
          <w:rFonts w:ascii="Times New Roman" w:hAnsi="Times New Roman"/>
        </w:rPr>
        <w:t>What are some implications of the analysis of the test items distributed on Bloom’s taxonomy?</w:t>
      </w:r>
    </w:p>
    <w:p w14:paraId="474C05F9" w14:textId="77777777" w:rsidR="00983689" w:rsidRPr="00983689" w:rsidRDefault="00983689" w:rsidP="00B940A5">
      <w:pPr>
        <w:pStyle w:val="ListParagraph"/>
        <w:numPr>
          <w:ilvl w:val="1"/>
          <w:numId w:val="44"/>
        </w:numPr>
        <w:spacing w:before="120" w:after="120" w:line="240" w:lineRule="auto"/>
        <w:rPr>
          <w:rFonts w:ascii="Times New Roman" w:hAnsi="Times New Roman"/>
        </w:rPr>
      </w:pPr>
      <w:r w:rsidRPr="00983689">
        <w:rPr>
          <w:rFonts w:ascii="Times New Roman" w:hAnsi="Times New Roman"/>
        </w:rPr>
        <w:t>Which level of the taxonomy levels had the most questions?</w:t>
      </w:r>
    </w:p>
    <w:p w14:paraId="4A8E0124" w14:textId="77777777" w:rsidR="00983689" w:rsidRPr="00983689" w:rsidRDefault="00983689" w:rsidP="00B940A5">
      <w:pPr>
        <w:pStyle w:val="ListParagraph"/>
        <w:numPr>
          <w:ilvl w:val="1"/>
          <w:numId w:val="44"/>
        </w:numPr>
        <w:spacing w:before="120" w:after="120" w:line="240" w:lineRule="auto"/>
        <w:rPr>
          <w:rFonts w:ascii="Times New Roman" w:hAnsi="Times New Roman"/>
        </w:rPr>
      </w:pPr>
      <w:r w:rsidRPr="00983689">
        <w:rPr>
          <w:rFonts w:ascii="Times New Roman" w:hAnsi="Times New Roman"/>
        </w:rPr>
        <w:t>Which level of questions had the most correct responses?</w:t>
      </w:r>
    </w:p>
    <w:p w14:paraId="44CE9A32" w14:textId="77777777" w:rsidR="00983689" w:rsidRPr="00983689" w:rsidRDefault="00983689" w:rsidP="00983689">
      <w:pPr>
        <w:spacing w:before="120" w:after="120"/>
        <w:contextualSpacing/>
      </w:pPr>
      <w:r w:rsidRPr="00983689">
        <w:rPr>
          <w:b/>
        </w:rPr>
        <w:t>Extended analysis</w:t>
      </w:r>
    </w:p>
    <w:p w14:paraId="44FE3B04" w14:textId="77777777" w:rsidR="00983689" w:rsidRPr="00983689" w:rsidRDefault="00983689" w:rsidP="00B940A5">
      <w:pPr>
        <w:pStyle w:val="ListParagraph"/>
        <w:numPr>
          <w:ilvl w:val="0"/>
          <w:numId w:val="46"/>
        </w:numPr>
        <w:spacing w:before="120" w:after="120" w:line="240" w:lineRule="auto"/>
        <w:rPr>
          <w:rFonts w:ascii="Times New Roman" w:hAnsi="Times New Roman"/>
        </w:rPr>
      </w:pPr>
      <w:r w:rsidRPr="00983689">
        <w:rPr>
          <w:rFonts w:ascii="Times New Roman" w:hAnsi="Times New Roman"/>
        </w:rPr>
        <w:t>Use the spreadsheet array to do a content analysis.</w:t>
      </w:r>
    </w:p>
    <w:p w14:paraId="682AF3E6" w14:textId="77777777" w:rsidR="00983689" w:rsidRPr="00983689" w:rsidRDefault="00983689" w:rsidP="00B940A5">
      <w:pPr>
        <w:pStyle w:val="ListParagraph"/>
        <w:numPr>
          <w:ilvl w:val="1"/>
          <w:numId w:val="46"/>
        </w:numPr>
        <w:spacing w:before="120" w:after="120" w:line="240" w:lineRule="auto"/>
        <w:rPr>
          <w:rFonts w:ascii="Times New Roman" w:hAnsi="Times New Roman"/>
        </w:rPr>
      </w:pPr>
      <w:r w:rsidRPr="00983689">
        <w:rPr>
          <w:rFonts w:ascii="Times New Roman" w:hAnsi="Times New Roman"/>
        </w:rPr>
        <w:t>Which items are related to the same content?</w:t>
      </w:r>
    </w:p>
    <w:p w14:paraId="52DBAA87" w14:textId="77777777" w:rsidR="00983689" w:rsidRPr="00983689" w:rsidRDefault="00983689" w:rsidP="00B940A5">
      <w:pPr>
        <w:pStyle w:val="ListParagraph"/>
        <w:numPr>
          <w:ilvl w:val="1"/>
          <w:numId w:val="46"/>
        </w:numPr>
        <w:spacing w:before="120" w:after="120" w:line="240" w:lineRule="auto"/>
        <w:rPr>
          <w:rFonts w:ascii="Times New Roman" w:hAnsi="Times New Roman"/>
        </w:rPr>
      </w:pPr>
      <w:r w:rsidRPr="00983689">
        <w:rPr>
          <w:rFonts w:ascii="Times New Roman" w:hAnsi="Times New Roman"/>
        </w:rPr>
        <w:t>Which content items were aligned with which level of Bloom’s taxonomy?</w:t>
      </w:r>
    </w:p>
    <w:p w14:paraId="5029CD11" w14:textId="77777777" w:rsidR="00983689" w:rsidRPr="00983689" w:rsidRDefault="00983689" w:rsidP="00B940A5">
      <w:pPr>
        <w:pStyle w:val="ListParagraph"/>
        <w:numPr>
          <w:ilvl w:val="1"/>
          <w:numId w:val="46"/>
        </w:numPr>
        <w:spacing w:before="120" w:after="120" w:line="240" w:lineRule="auto"/>
        <w:rPr>
          <w:rFonts w:ascii="Times New Roman" w:hAnsi="Times New Roman"/>
        </w:rPr>
      </w:pPr>
      <w:r w:rsidRPr="00983689">
        <w:rPr>
          <w:rFonts w:ascii="Times New Roman" w:hAnsi="Times New Roman"/>
        </w:rPr>
        <w:t>How many correct responses were associated to each of the items of the same or similar content?</w:t>
      </w:r>
    </w:p>
    <w:p w14:paraId="6EACDEB6" w14:textId="77777777" w:rsidR="00983689" w:rsidRPr="00983689" w:rsidRDefault="00983689" w:rsidP="00983689">
      <w:pPr>
        <w:spacing w:before="120" w:after="120"/>
        <w:contextualSpacing/>
      </w:pPr>
      <w:r w:rsidRPr="00983689">
        <w:rPr>
          <w:b/>
        </w:rPr>
        <w:t>Reflection</w:t>
      </w:r>
    </w:p>
    <w:p w14:paraId="78E8EEA4" w14:textId="77777777" w:rsidR="00983689" w:rsidRPr="00983689" w:rsidRDefault="00983689" w:rsidP="00B940A5">
      <w:pPr>
        <w:pStyle w:val="ListParagraph"/>
        <w:numPr>
          <w:ilvl w:val="0"/>
          <w:numId w:val="47"/>
        </w:numPr>
        <w:spacing w:before="120" w:after="120" w:line="240" w:lineRule="auto"/>
        <w:rPr>
          <w:rFonts w:ascii="Times New Roman" w:hAnsi="Times New Roman"/>
        </w:rPr>
      </w:pPr>
      <w:r w:rsidRPr="00983689">
        <w:rPr>
          <w:rFonts w:ascii="Times New Roman" w:hAnsi="Times New Roman"/>
        </w:rPr>
        <w:t>How helpful was it to display the results in a table, graph, or chart?</w:t>
      </w:r>
    </w:p>
    <w:p w14:paraId="3055D069" w14:textId="77777777" w:rsidR="00424A4C" w:rsidRDefault="00983689" w:rsidP="00B940A5">
      <w:pPr>
        <w:pStyle w:val="ListParagraph"/>
        <w:numPr>
          <w:ilvl w:val="0"/>
          <w:numId w:val="47"/>
        </w:numPr>
        <w:spacing w:before="120" w:after="120" w:line="240" w:lineRule="auto"/>
        <w:rPr>
          <w:rFonts w:ascii="Times New Roman" w:hAnsi="Times New Roman"/>
        </w:rPr>
      </w:pPr>
      <w:r w:rsidRPr="00983689">
        <w:rPr>
          <w:rFonts w:ascii="Times New Roman" w:hAnsi="Times New Roman"/>
        </w:rPr>
        <w:t>What did you learn about student learning from doing this activity?</w:t>
      </w:r>
    </w:p>
    <w:p w14:paraId="1B17F39B" w14:textId="30584995" w:rsidR="00983689" w:rsidRDefault="00424A4C" w:rsidP="00B940A5">
      <w:pPr>
        <w:pStyle w:val="ListParagraph"/>
        <w:numPr>
          <w:ilvl w:val="0"/>
          <w:numId w:val="47"/>
        </w:numPr>
        <w:spacing w:before="120" w:after="120" w:line="240" w:lineRule="auto"/>
        <w:rPr>
          <w:rFonts w:ascii="Times New Roman" w:hAnsi="Times New Roman"/>
        </w:rPr>
      </w:pPr>
      <w:r>
        <w:rPr>
          <w:rFonts w:ascii="Times New Roman" w:hAnsi="Times New Roman"/>
        </w:rPr>
        <w:t xml:space="preserve">How would you use this information in planning future lessons? </w:t>
      </w:r>
      <w:r w:rsidR="00983689" w:rsidRPr="00983689">
        <w:rPr>
          <w:rFonts w:ascii="Times New Roman" w:hAnsi="Times New Roman"/>
        </w:rPr>
        <w:t xml:space="preserve"> </w:t>
      </w:r>
    </w:p>
    <w:p w14:paraId="5CBF8B00" w14:textId="77777777" w:rsidR="00B019D1" w:rsidRPr="00B019D1" w:rsidRDefault="00B019D1" w:rsidP="00B019D1">
      <w:pPr>
        <w:spacing w:before="120" w:after="120"/>
        <w:rPr>
          <w:rtl/>
          <w:lang w:bidi="ar-QA"/>
        </w:rPr>
      </w:pPr>
    </w:p>
    <w:p w14:paraId="4364BED2" w14:textId="77777777" w:rsidR="00C30459" w:rsidRDefault="00C30459" w:rsidP="00424A4C">
      <w:pPr>
        <w:spacing w:before="40" w:after="40"/>
        <w:sectPr w:rsidR="00C30459" w:rsidSect="007D6690">
          <w:headerReference w:type="even" r:id="rId53"/>
          <w:headerReference w:type="first" r:id="rId54"/>
          <w:pgSz w:w="11900" w:h="16820"/>
          <w:pgMar w:top="720" w:right="720" w:bottom="720" w:left="720" w:header="720" w:footer="720" w:gutter="0"/>
          <w:cols w:space="720"/>
          <w:docGrid w:linePitch="360"/>
        </w:sectPr>
      </w:pPr>
    </w:p>
    <w:p w14:paraId="5A78FB91" w14:textId="21C5453F" w:rsidR="00490996" w:rsidRPr="00716317" w:rsidRDefault="00490996" w:rsidP="008C7BFE">
      <w:pPr>
        <w:pStyle w:val="Heading2"/>
      </w:pPr>
      <w:bookmarkStart w:id="120" w:name="_Toc284676418"/>
      <w:bookmarkStart w:id="121" w:name="_Toc284677003"/>
      <w:bookmarkStart w:id="122" w:name="_Toc284683922"/>
      <w:r w:rsidRPr="00716317">
        <w:lastRenderedPageBreak/>
        <w:t>Lesson Plan Rubric</w:t>
      </w:r>
      <w:bookmarkEnd w:id="120"/>
      <w:bookmarkEnd w:id="121"/>
      <w:bookmarkEnd w:id="122"/>
    </w:p>
    <w:tbl>
      <w:tblPr>
        <w:tblW w:w="5000" w:type="pct"/>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5" w:type="dxa"/>
          <w:left w:w="15" w:type="dxa"/>
          <w:bottom w:w="15" w:type="dxa"/>
          <w:right w:w="15" w:type="dxa"/>
        </w:tblCellMar>
        <w:tblLook w:val="04A0" w:firstRow="1" w:lastRow="0" w:firstColumn="1" w:lastColumn="0" w:noHBand="0" w:noVBand="1"/>
      </w:tblPr>
      <w:tblGrid>
        <w:gridCol w:w="2945"/>
        <w:gridCol w:w="1636"/>
        <w:gridCol w:w="1636"/>
        <w:gridCol w:w="1636"/>
        <w:gridCol w:w="1641"/>
      </w:tblGrid>
      <w:tr w:rsidR="00490996" w:rsidRPr="00716317" w14:paraId="4EB209DB" w14:textId="77777777" w:rsidTr="007E5529">
        <w:trPr>
          <w:tblHeader/>
          <w:tblCellSpacing w:w="15" w:type="dxa"/>
        </w:trPr>
        <w:tc>
          <w:tcPr>
            <w:tcW w:w="0" w:type="auto"/>
            <w:hideMark/>
          </w:tcPr>
          <w:p w14:paraId="4CFB5485" w14:textId="77777777" w:rsidR="00490996" w:rsidRDefault="00490996">
            <w:pPr>
              <w:jc w:val="center"/>
              <w:rPr>
                <w:b/>
                <w:bCs/>
                <w:sz w:val="20"/>
                <w:szCs w:val="20"/>
              </w:rPr>
            </w:pPr>
          </w:p>
          <w:p w14:paraId="60E64DA7" w14:textId="77777777" w:rsidR="005C3AEB" w:rsidRDefault="005C3AEB">
            <w:pPr>
              <w:jc w:val="center"/>
              <w:rPr>
                <w:b/>
                <w:bCs/>
                <w:sz w:val="20"/>
                <w:szCs w:val="20"/>
              </w:rPr>
            </w:pPr>
          </w:p>
          <w:p w14:paraId="6E57D62B" w14:textId="77777777" w:rsidR="005C3AEB" w:rsidRPr="00716317" w:rsidRDefault="005C3AEB" w:rsidP="005C3AEB">
            <w:pPr>
              <w:rPr>
                <w:b/>
                <w:bCs/>
                <w:sz w:val="20"/>
                <w:szCs w:val="20"/>
              </w:rPr>
            </w:pPr>
          </w:p>
        </w:tc>
        <w:tc>
          <w:tcPr>
            <w:tcW w:w="862" w:type="pct"/>
            <w:shd w:val="clear" w:color="auto" w:fill="EAEAEA"/>
            <w:vAlign w:val="center"/>
            <w:hideMark/>
          </w:tcPr>
          <w:p w14:paraId="78FF6DED" w14:textId="77777777" w:rsidR="00B019D1" w:rsidRDefault="0067366F">
            <w:pPr>
              <w:jc w:val="center"/>
              <w:rPr>
                <w:b/>
                <w:bCs/>
                <w:sz w:val="20"/>
                <w:szCs w:val="20"/>
                <w:rtl/>
              </w:rPr>
            </w:pPr>
            <w:r>
              <w:rPr>
                <w:b/>
                <w:bCs/>
                <w:sz w:val="20"/>
                <w:szCs w:val="20"/>
              </w:rPr>
              <w:t>Unsatisfactory</w:t>
            </w:r>
          </w:p>
          <w:p w14:paraId="3AC0306C" w14:textId="7A29114F" w:rsidR="00490996" w:rsidRPr="00716317" w:rsidRDefault="00B019D1">
            <w:pPr>
              <w:jc w:val="center"/>
              <w:rPr>
                <w:b/>
                <w:bCs/>
                <w:sz w:val="20"/>
                <w:szCs w:val="20"/>
              </w:rPr>
            </w:pPr>
            <w:r w:rsidRPr="00CD31FF">
              <w:rPr>
                <w:bCs/>
                <w:sz w:val="20"/>
                <w:szCs w:val="20"/>
                <w:rtl/>
              </w:rPr>
              <w:t xml:space="preserve"> غير مقبول</w:t>
            </w:r>
          </w:p>
        </w:tc>
        <w:tc>
          <w:tcPr>
            <w:tcW w:w="862" w:type="pct"/>
            <w:shd w:val="clear" w:color="auto" w:fill="EAEAEA"/>
            <w:vAlign w:val="center"/>
            <w:hideMark/>
          </w:tcPr>
          <w:p w14:paraId="7A0E825C" w14:textId="05CF7D9F" w:rsidR="00490996" w:rsidRPr="00716317" w:rsidRDefault="00490996">
            <w:pPr>
              <w:jc w:val="center"/>
              <w:rPr>
                <w:b/>
                <w:bCs/>
                <w:sz w:val="20"/>
                <w:szCs w:val="20"/>
              </w:rPr>
            </w:pPr>
            <w:r w:rsidRPr="00716317">
              <w:rPr>
                <w:b/>
                <w:bCs/>
                <w:sz w:val="20"/>
                <w:szCs w:val="20"/>
              </w:rPr>
              <w:t xml:space="preserve">Needs Improvement </w:t>
            </w:r>
            <w:r w:rsidR="00B019D1" w:rsidRPr="00CD31FF">
              <w:rPr>
                <w:bCs/>
                <w:sz w:val="20"/>
                <w:szCs w:val="20"/>
                <w:rtl/>
              </w:rPr>
              <w:t xml:space="preserve">يحتاج الى تحسين  </w:t>
            </w:r>
          </w:p>
        </w:tc>
        <w:tc>
          <w:tcPr>
            <w:tcW w:w="862" w:type="pct"/>
            <w:shd w:val="clear" w:color="auto" w:fill="EAEAEA"/>
            <w:vAlign w:val="center"/>
            <w:hideMark/>
          </w:tcPr>
          <w:p w14:paraId="227EFB3D" w14:textId="77777777" w:rsidR="00B019D1" w:rsidRDefault="0067366F">
            <w:pPr>
              <w:jc w:val="center"/>
              <w:rPr>
                <w:b/>
                <w:bCs/>
                <w:sz w:val="20"/>
                <w:szCs w:val="20"/>
                <w:rtl/>
              </w:rPr>
            </w:pPr>
            <w:r>
              <w:rPr>
                <w:b/>
                <w:bCs/>
                <w:sz w:val="20"/>
                <w:szCs w:val="20"/>
              </w:rPr>
              <w:t>Satisfactory</w:t>
            </w:r>
          </w:p>
          <w:p w14:paraId="19AC0F8A" w14:textId="7C7922CE" w:rsidR="00490996" w:rsidRPr="00716317" w:rsidRDefault="00B019D1">
            <w:pPr>
              <w:jc w:val="center"/>
              <w:rPr>
                <w:b/>
                <w:bCs/>
                <w:sz w:val="20"/>
                <w:szCs w:val="20"/>
              </w:rPr>
            </w:pPr>
            <w:r w:rsidRPr="00CD31FF">
              <w:rPr>
                <w:bCs/>
                <w:sz w:val="20"/>
                <w:szCs w:val="20"/>
                <w:rtl/>
              </w:rPr>
              <w:t xml:space="preserve"> مقبول   </w:t>
            </w:r>
          </w:p>
        </w:tc>
        <w:tc>
          <w:tcPr>
            <w:tcW w:w="857" w:type="pct"/>
            <w:shd w:val="clear" w:color="auto" w:fill="EAEAEA"/>
            <w:vAlign w:val="center"/>
            <w:hideMark/>
          </w:tcPr>
          <w:p w14:paraId="12A2A31D" w14:textId="77777777" w:rsidR="00B019D1" w:rsidRDefault="00490996">
            <w:pPr>
              <w:jc w:val="center"/>
              <w:rPr>
                <w:b/>
                <w:bCs/>
                <w:sz w:val="20"/>
                <w:szCs w:val="20"/>
                <w:rtl/>
              </w:rPr>
            </w:pPr>
            <w:r w:rsidRPr="00716317">
              <w:rPr>
                <w:b/>
                <w:bCs/>
                <w:sz w:val="20"/>
                <w:szCs w:val="20"/>
              </w:rPr>
              <w:t>Target</w:t>
            </w:r>
          </w:p>
          <w:p w14:paraId="78DCEE61" w14:textId="6A466FCC" w:rsidR="00490996" w:rsidRPr="004B076D" w:rsidRDefault="00B019D1" w:rsidP="004B076D">
            <w:pPr>
              <w:jc w:val="center"/>
              <w:rPr>
                <w:bCs/>
                <w:sz w:val="20"/>
                <w:szCs w:val="20"/>
              </w:rPr>
            </w:pPr>
            <w:r>
              <w:rPr>
                <w:rFonts w:hint="cs"/>
                <w:bCs/>
                <w:sz w:val="20"/>
                <w:szCs w:val="20"/>
                <w:rtl/>
              </w:rPr>
              <w:t>م</w:t>
            </w:r>
            <w:r w:rsidR="004B076D">
              <w:rPr>
                <w:bCs/>
                <w:sz w:val="20"/>
                <w:szCs w:val="20"/>
                <w:rtl/>
              </w:rPr>
              <w:t>ستهد</w:t>
            </w:r>
            <w:r w:rsidR="004B076D">
              <w:rPr>
                <w:rFonts w:hint="cs"/>
                <w:bCs/>
                <w:sz w:val="20"/>
                <w:szCs w:val="20"/>
                <w:rtl/>
              </w:rPr>
              <w:t>ف</w:t>
            </w:r>
            <w:r w:rsidRPr="00CD31FF">
              <w:rPr>
                <w:bCs/>
                <w:sz w:val="20"/>
                <w:szCs w:val="20"/>
                <w:rtl/>
              </w:rPr>
              <w:t xml:space="preserve">    </w:t>
            </w:r>
          </w:p>
        </w:tc>
      </w:tr>
      <w:tr w:rsidR="00490996" w:rsidRPr="00716317" w14:paraId="2186A591" w14:textId="77777777" w:rsidTr="00623B03">
        <w:trPr>
          <w:tblCellSpacing w:w="15" w:type="dxa"/>
        </w:trPr>
        <w:tc>
          <w:tcPr>
            <w:tcW w:w="0" w:type="auto"/>
            <w:shd w:val="clear" w:color="auto" w:fill="CCFFFF"/>
            <w:hideMark/>
          </w:tcPr>
          <w:p w14:paraId="49FA7FB4" w14:textId="77777777" w:rsidR="00B019D1" w:rsidRDefault="00490996">
            <w:pPr>
              <w:rPr>
                <w:sz w:val="20"/>
                <w:szCs w:val="20"/>
                <w:rtl/>
              </w:rPr>
            </w:pPr>
            <w:r w:rsidRPr="00716317">
              <w:rPr>
                <w:sz w:val="20"/>
                <w:szCs w:val="20"/>
              </w:rPr>
              <w:t>Qatar Curriculum Standards</w:t>
            </w:r>
            <w:r w:rsidRPr="00716317">
              <w:rPr>
                <w:sz w:val="20"/>
                <w:szCs w:val="20"/>
              </w:rPr>
              <w:br/>
            </w:r>
          </w:p>
          <w:p w14:paraId="272234B0" w14:textId="77777777" w:rsidR="00490996" w:rsidRDefault="00490996">
            <w:pPr>
              <w:rPr>
                <w:sz w:val="20"/>
                <w:szCs w:val="20"/>
                <w:rtl/>
              </w:rPr>
            </w:pPr>
            <w:r w:rsidRPr="00716317">
              <w:rPr>
                <w:sz w:val="20"/>
                <w:szCs w:val="20"/>
                <w:rtl/>
              </w:rPr>
              <w:t>معايير المناهج القطرية</w:t>
            </w:r>
          </w:p>
          <w:p w14:paraId="664C01AD" w14:textId="77777777" w:rsidR="00B019D1" w:rsidRDefault="00B019D1">
            <w:pPr>
              <w:rPr>
                <w:sz w:val="20"/>
                <w:szCs w:val="20"/>
                <w:rtl/>
              </w:rPr>
            </w:pPr>
          </w:p>
          <w:p w14:paraId="1F30F1E6" w14:textId="5C1904C6" w:rsidR="00B019D1" w:rsidRPr="00716317" w:rsidRDefault="00B019D1" w:rsidP="00B019D1">
            <w:pPr>
              <w:bidi/>
              <w:rPr>
                <w:sz w:val="20"/>
                <w:szCs w:val="20"/>
              </w:rPr>
            </w:pPr>
            <w:r w:rsidRPr="00CD31FF">
              <w:rPr>
                <w:bCs/>
                <w:sz w:val="20"/>
                <w:szCs w:val="20"/>
                <w:rtl/>
              </w:rPr>
              <w:t xml:space="preserve">    </w:t>
            </w:r>
            <w:r>
              <w:rPr>
                <w:bCs/>
                <w:sz w:val="20"/>
                <w:szCs w:val="20"/>
              </w:rPr>
              <w:tab/>
            </w:r>
            <w:r>
              <w:rPr>
                <w:bCs/>
                <w:sz w:val="20"/>
                <w:szCs w:val="20"/>
              </w:rPr>
              <w:tab/>
            </w:r>
          </w:p>
        </w:tc>
        <w:tc>
          <w:tcPr>
            <w:tcW w:w="0" w:type="auto"/>
            <w:shd w:val="clear" w:color="auto" w:fill="FFFFFF"/>
            <w:hideMark/>
          </w:tcPr>
          <w:p w14:paraId="33BCC824" w14:textId="77777777" w:rsidR="00490996" w:rsidRPr="00716317" w:rsidRDefault="00490996">
            <w:pPr>
              <w:rPr>
                <w:sz w:val="20"/>
                <w:szCs w:val="20"/>
              </w:rPr>
            </w:pPr>
            <w:r w:rsidRPr="00716317">
              <w:rPr>
                <w:sz w:val="20"/>
                <w:szCs w:val="20"/>
              </w:rPr>
              <w:t>QNCP standards are identified but are clearly inappropriate in number, grade and/or topic.</w:t>
            </w:r>
            <w:r w:rsidRPr="00716317">
              <w:rPr>
                <w:sz w:val="20"/>
                <w:szCs w:val="20"/>
              </w:rPr>
              <w:br/>
            </w:r>
            <w:r w:rsidRPr="00716317">
              <w:rPr>
                <w:sz w:val="20"/>
                <w:szCs w:val="20"/>
                <w:rtl/>
              </w:rPr>
              <w:t xml:space="preserve">تم التعرف علي عدد من معايير المناهج القطرية ولكنها غير مناسبة بصورة جلية في العدد ولا تتماشي مع الصف الدراسي و الموضوع </w:t>
            </w:r>
          </w:p>
        </w:tc>
        <w:tc>
          <w:tcPr>
            <w:tcW w:w="0" w:type="auto"/>
            <w:shd w:val="clear" w:color="auto" w:fill="FFFFFF"/>
            <w:hideMark/>
          </w:tcPr>
          <w:p w14:paraId="6C56E0C5" w14:textId="39D50DC9" w:rsidR="00490996" w:rsidRPr="00716317" w:rsidRDefault="00490996">
            <w:pPr>
              <w:rPr>
                <w:sz w:val="20"/>
                <w:szCs w:val="20"/>
              </w:rPr>
            </w:pPr>
            <w:r w:rsidRPr="00716317">
              <w:rPr>
                <w:sz w:val="20"/>
                <w:szCs w:val="20"/>
              </w:rPr>
              <w:t>QNCS standards are identified but either are inappropriate in number or do not match the grade or topic well.</w:t>
            </w:r>
            <w:r w:rsidRPr="00716317">
              <w:rPr>
                <w:sz w:val="20"/>
                <w:szCs w:val="20"/>
              </w:rPr>
              <w:br/>
            </w:r>
            <w:r w:rsidRPr="00716317">
              <w:rPr>
                <w:sz w:val="20"/>
                <w:szCs w:val="20"/>
                <w:rtl/>
              </w:rPr>
              <w:t>تم التعرف علي عدد من معايير المناهج القطرية ولكنها اما غير مناسبة في العدد او لا</w:t>
            </w:r>
            <w:r w:rsidR="003C0584">
              <w:rPr>
                <w:rFonts w:hint="cs"/>
                <w:sz w:val="20"/>
                <w:szCs w:val="20"/>
                <w:rtl/>
                <w:lang w:bidi="ar-QA"/>
              </w:rPr>
              <w:t xml:space="preserve"> </w:t>
            </w:r>
            <w:r w:rsidRPr="00716317">
              <w:rPr>
                <w:sz w:val="20"/>
                <w:szCs w:val="20"/>
                <w:rtl/>
              </w:rPr>
              <w:t xml:space="preserve">تتماشي مع الصف الدراسي و الموضوع </w:t>
            </w:r>
          </w:p>
        </w:tc>
        <w:tc>
          <w:tcPr>
            <w:tcW w:w="0" w:type="auto"/>
            <w:shd w:val="clear" w:color="auto" w:fill="FFFFFF"/>
            <w:hideMark/>
          </w:tcPr>
          <w:p w14:paraId="5BF9E1A5" w14:textId="77777777" w:rsidR="00490996" w:rsidRPr="00716317" w:rsidRDefault="00490996">
            <w:pPr>
              <w:rPr>
                <w:sz w:val="20"/>
                <w:szCs w:val="20"/>
              </w:rPr>
            </w:pPr>
            <w:r w:rsidRPr="00716317">
              <w:rPr>
                <w:sz w:val="20"/>
                <w:szCs w:val="20"/>
              </w:rPr>
              <w:t>An appropriate number of QNCS standards are identified; most match grade and topic.</w:t>
            </w:r>
            <w:r w:rsidRPr="00716317">
              <w:rPr>
                <w:sz w:val="20"/>
                <w:szCs w:val="20"/>
              </w:rPr>
              <w:br/>
            </w:r>
            <w:r w:rsidRPr="00716317">
              <w:rPr>
                <w:sz w:val="20"/>
                <w:szCs w:val="20"/>
                <w:rtl/>
              </w:rPr>
              <w:t xml:space="preserve">تم التعرف علي عدد مناسب من معايير المناهج القطرية و معظمها تتماشي بصورة واضحة مع الصف الدراسي و الموضوع </w:t>
            </w:r>
          </w:p>
        </w:tc>
        <w:tc>
          <w:tcPr>
            <w:tcW w:w="0" w:type="auto"/>
            <w:shd w:val="clear" w:color="auto" w:fill="FFFFFF"/>
            <w:hideMark/>
          </w:tcPr>
          <w:p w14:paraId="1C526F5B" w14:textId="77777777" w:rsidR="00490996" w:rsidRPr="00716317" w:rsidRDefault="00490996">
            <w:pPr>
              <w:rPr>
                <w:sz w:val="20"/>
                <w:szCs w:val="20"/>
              </w:rPr>
            </w:pPr>
            <w:r w:rsidRPr="00716317">
              <w:rPr>
                <w:sz w:val="20"/>
                <w:szCs w:val="20"/>
              </w:rPr>
              <w:t>An appropriate number of QNCS standards are identified and clearly match grade and topic.</w:t>
            </w:r>
            <w:r w:rsidRPr="00716317">
              <w:rPr>
                <w:sz w:val="20"/>
                <w:szCs w:val="20"/>
              </w:rPr>
              <w:br/>
            </w:r>
            <w:r w:rsidRPr="00716317">
              <w:rPr>
                <w:sz w:val="20"/>
                <w:szCs w:val="20"/>
                <w:rtl/>
              </w:rPr>
              <w:t xml:space="preserve">تم التعرف علي عدد مناسب من معايير المناهج القطرية و هي تتماشي بصورة واضحة مع الصف الدراسي و الموضوع </w:t>
            </w:r>
          </w:p>
        </w:tc>
      </w:tr>
      <w:tr w:rsidR="00490996" w:rsidRPr="00716317" w14:paraId="209A1E71" w14:textId="77777777" w:rsidTr="00623B03">
        <w:trPr>
          <w:tblCellSpacing w:w="15" w:type="dxa"/>
        </w:trPr>
        <w:tc>
          <w:tcPr>
            <w:tcW w:w="0" w:type="auto"/>
            <w:shd w:val="clear" w:color="auto" w:fill="CCFFFF"/>
            <w:hideMark/>
          </w:tcPr>
          <w:p w14:paraId="458A654C" w14:textId="77777777" w:rsidR="00490996" w:rsidRPr="00716317" w:rsidRDefault="00490996">
            <w:pPr>
              <w:rPr>
                <w:sz w:val="20"/>
                <w:szCs w:val="20"/>
              </w:rPr>
            </w:pPr>
            <w:r w:rsidRPr="00716317">
              <w:rPr>
                <w:sz w:val="20"/>
                <w:szCs w:val="20"/>
              </w:rPr>
              <w:t>Instructional Objectives</w:t>
            </w:r>
            <w:r w:rsidRPr="00716317">
              <w:rPr>
                <w:sz w:val="20"/>
                <w:szCs w:val="20"/>
              </w:rPr>
              <w:br/>
            </w:r>
            <w:r w:rsidRPr="00716317">
              <w:rPr>
                <w:sz w:val="20"/>
                <w:szCs w:val="20"/>
                <w:rtl/>
              </w:rPr>
              <w:t>أهداف التدريس</w:t>
            </w:r>
          </w:p>
        </w:tc>
        <w:tc>
          <w:tcPr>
            <w:tcW w:w="0" w:type="auto"/>
            <w:shd w:val="clear" w:color="auto" w:fill="FFFFFF"/>
            <w:hideMark/>
          </w:tcPr>
          <w:p w14:paraId="695CE23C" w14:textId="707EC67E" w:rsidR="00490996" w:rsidRPr="00716317" w:rsidRDefault="00490996" w:rsidP="003C0584">
            <w:pPr>
              <w:rPr>
                <w:sz w:val="20"/>
                <w:szCs w:val="20"/>
              </w:rPr>
            </w:pPr>
            <w:r w:rsidRPr="00716317">
              <w:rPr>
                <w:sz w:val="20"/>
                <w:szCs w:val="20"/>
              </w:rPr>
              <w:t>Objectives are not aligned with standards or assessments AND are not measureable.</w:t>
            </w:r>
            <w:r w:rsidRPr="00716317">
              <w:rPr>
                <w:sz w:val="20"/>
                <w:szCs w:val="20"/>
              </w:rPr>
              <w:br/>
            </w:r>
            <w:r w:rsidRPr="00716317">
              <w:rPr>
                <w:sz w:val="20"/>
                <w:szCs w:val="20"/>
                <w:rtl/>
              </w:rPr>
              <w:t>لا</w:t>
            </w:r>
            <w:r w:rsidR="003C0584">
              <w:rPr>
                <w:rFonts w:hint="cs"/>
                <w:sz w:val="20"/>
                <w:szCs w:val="20"/>
                <w:rtl/>
              </w:rPr>
              <w:t xml:space="preserve"> </w:t>
            </w:r>
            <w:r w:rsidRPr="00716317">
              <w:rPr>
                <w:sz w:val="20"/>
                <w:szCs w:val="20"/>
                <w:rtl/>
              </w:rPr>
              <w:t>تتماشي الاهداف المصاغة مع المعايير أو اساليب التقييم ولا</w:t>
            </w:r>
            <w:r w:rsidR="003C0584">
              <w:rPr>
                <w:rFonts w:hint="cs"/>
                <w:sz w:val="20"/>
                <w:szCs w:val="20"/>
                <w:rtl/>
              </w:rPr>
              <w:t xml:space="preserve"> </w:t>
            </w:r>
            <w:r w:rsidRPr="00716317">
              <w:rPr>
                <w:sz w:val="20"/>
                <w:szCs w:val="20"/>
                <w:rtl/>
              </w:rPr>
              <w:t xml:space="preserve">يمكن قياسه </w:t>
            </w:r>
          </w:p>
        </w:tc>
        <w:tc>
          <w:tcPr>
            <w:tcW w:w="0" w:type="auto"/>
            <w:shd w:val="clear" w:color="auto" w:fill="FFFFFF"/>
            <w:hideMark/>
          </w:tcPr>
          <w:p w14:paraId="2B5FF888" w14:textId="0D0F20ED" w:rsidR="00490996" w:rsidRPr="00716317" w:rsidRDefault="00490996">
            <w:pPr>
              <w:rPr>
                <w:sz w:val="20"/>
                <w:szCs w:val="20"/>
              </w:rPr>
            </w:pPr>
            <w:r w:rsidRPr="00716317">
              <w:rPr>
                <w:sz w:val="20"/>
                <w:szCs w:val="20"/>
              </w:rPr>
              <w:t>Stated objectives are not aligned to standards and assessments OR are not measureable.</w:t>
            </w:r>
            <w:r w:rsidRPr="00716317">
              <w:rPr>
                <w:sz w:val="20"/>
                <w:szCs w:val="20"/>
              </w:rPr>
              <w:br/>
            </w:r>
            <w:r w:rsidRPr="00716317">
              <w:rPr>
                <w:sz w:val="20"/>
                <w:szCs w:val="20"/>
                <w:rtl/>
              </w:rPr>
              <w:t>لا</w:t>
            </w:r>
            <w:r w:rsidR="003C0584">
              <w:rPr>
                <w:rFonts w:hint="cs"/>
                <w:sz w:val="20"/>
                <w:szCs w:val="20"/>
                <w:rtl/>
              </w:rPr>
              <w:t xml:space="preserve"> </w:t>
            </w:r>
            <w:r w:rsidRPr="00716317">
              <w:rPr>
                <w:sz w:val="20"/>
                <w:szCs w:val="20"/>
                <w:rtl/>
              </w:rPr>
              <w:t>تتماشي الاهداف المصاغة مع المعايير و اساليب التقييم أو لا</w:t>
            </w:r>
            <w:r w:rsidR="003C0584">
              <w:rPr>
                <w:rFonts w:hint="cs"/>
                <w:sz w:val="20"/>
                <w:szCs w:val="20"/>
                <w:rtl/>
              </w:rPr>
              <w:t xml:space="preserve"> </w:t>
            </w:r>
            <w:r w:rsidRPr="00716317">
              <w:rPr>
                <w:sz w:val="20"/>
                <w:szCs w:val="20"/>
                <w:rtl/>
              </w:rPr>
              <w:t xml:space="preserve">يمكن قياسها </w:t>
            </w:r>
          </w:p>
        </w:tc>
        <w:tc>
          <w:tcPr>
            <w:tcW w:w="0" w:type="auto"/>
            <w:shd w:val="clear" w:color="auto" w:fill="FFFFFF"/>
            <w:hideMark/>
          </w:tcPr>
          <w:p w14:paraId="1BCE3FFE" w14:textId="6D24ED45" w:rsidR="00490996" w:rsidRPr="00716317" w:rsidRDefault="00490996" w:rsidP="003C0584">
            <w:pPr>
              <w:rPr>
                <w:sz w:val="20"/>
                <w:szCs w:val="20"/>
              </w:rPr>
            </w:pPr>
            <w:r w:rsidRPr="00716317">
              <w:rPr>
                <w:sz w:val="20"/>
                <w:szCs w:val="20"/>
              </w:rPr>
              <w:t>Stated objectives are aligned with standards and assessments, but all are not measureable.</w:t>
            </w:r>
            <w:r w:rsidRPr="00716317">
              <w:rPr>
                <w:sz w:val="20"/>
                <w:szCs w:val="20"/>
              </w:rPr>
              <w:br/>
            </w:r>
            <w:r w:rsidRPr="00716317">
              <w:rPr>
                <w:sz w:val="20"/>
                <w:szCs w:val="20"/>
                <w:rtl/>
              </w:rPr>
              <w:t>تتماشي الاهداف المصاغة مع الم</w:t>
            </w:r>
            <w:r w:rsidR="003C0584">
              <w:rPr>
                <w:sz w:val="20"/>
                <w:szCs w:val="20"/>
                <w:rtl/>
              </w:rPr>
              <w:t>عايير و اساليب التقييم و</w:t>
            </w:r>
            <w:r w:rsidRPr="00716317">
              <w:rPr>
                <w:sz w:val="20"/>
                <w:szCs w:val="20"/>
                <w:rtl/>
              </w:rPr>
              <w:t>لكنها جميعا لا</w:t>
            </w:r>
            <w:r w:rsidR="003C0584">
              <w:rPr>
                <w:rFonts w:hint="cs"/>
                <w:sz w:val="20"/>
                <w:szCs w:val="20"/>
                <w:rtl/>
              </w:rPr>
              <w:t xml:space="preserve"> </w:t>
            </w:r>
            <w:r w:rsidRPr="00716317">
              <w:rPr>
                <w:sz w:val="20"/>
                <w:szCs w:val="20"/>
                <w:rtl/>
              </w:rPr>
              <w:t xml:space="preserve">يمكن قياسها </w:t>
            </w:r>
          </w:p>
        </w:tc>
        <w:tc>
          <w:tcPr>
            <w:tcW w:w="0" w:type="auto"/>
            <w:shd w:val="clear" w:color="auto" w:fill="FFFFFF"/>
            <w:hideMark/>
          </w:tcPr>
          <w:p w14:paraId="5279AACB" w14:textId="77777777" w:rsidR="00490996" w:rsidRPr="00716317" w:rsidRDefault="00490996">
            <w:pPr>
              <w:rPr>
                <w:sz w:val="20"/>
                <w:szCs w:val="20"/>
              </w:rPr>
            </w:pPr>
            <w:r w:rsidRPr="00716317">
              <w:rPr>
                <w:sz w:val="20"/>
                <w:szCs w:val="20"/>
              </w:rPr>
              <w:t>Stated objectives are aligned with standards and assessments and describe measureable goals.</w:t>
            </w:r>
            <w:r w:rsidRPr="00716317">
              <w:rPr>
                <w:sz w:val="20"/>
                <w:szCs w:val="20"/>
              </w:rPr>
              <w:br/>
            </w:r>
            <w:r w:rsidRPr="00716317">
              <w:rPr>
                <w:sz w:val="20"/>
                <w:szCs w:val="20"/>
                <w:rtl/>
              </w:rPr>
              <w:t xml:space="preserve">تتماشي الاهداف المصاغة مع المعايير و اساليب التقييم و تصف اهدافا يمكن قياسها </w:t>
            </w:r>
          </w:p>
        </w:tc>
      </w:tr>
      <w:tr w:rsidR="00490996" w:rsidRPr="00716317" w14:paraId="1DAE9501" w14:textId="77777777" w:rsidTr="00623B03">
        <w:trPr>
          <w:tblCellSpacing w:w="15" w:type="dxa"/>
        </w:trPr>
        <w:tc>
          <w:tcPr>
            <w:tcW w:w="0" w:type="auto"/>
            <w:shd w:val="clear" w:color="auto" w:fill="CCFFFF"/>
            <w:hideMark/>
          </w:tcPr>
          <w:p w14:paraId="538E8FB8" w14:textId="77777777" w:rsidR="00490996" w:rsidRPr="00716317" w:rsidRDefault="00490996">
            <w:pPr>
              <w:rPr>
                <w:sz w:val="20"/>
                <w:szCs w:val="20"/>
              </w:rPr>
            </w:pPr>
            <w:r w:rsidRPr="00716317">
              <w:rPr>
                <w:sz w:val="20"/>
                <w:szCs w:val="20"/>
              </w:rPr>
              <w:t>Materials</w:t>
            </w:r>
            <w:r w:rsidRPr="00716317">
              <w:rPr>
                <w:sz w:val="20"/>
                <w:szCs w:val="20"/>
              </w:rPr>
              <w:br/>
            </w:r>
            <w:r w:rsidRPr="00716317">
              <w:rPr>
                <w:sz w:val="20"/>
                <w:szCs w:val="20"/>
                <w:rtl/>
              </w:rPr>
              <w:t>المواد</w:t>
            </w:r>
          </w:p>
        </w:tc>
        <w:tc>
          <w:tcPr>
            <w:tcW w:w="0" w:type="auto"/>
            <w:shd w:val="clear" w:color="auto" w:fill="FFFFFF"/>
            <w:hideMark/>
          </w:tcPr>
          <w:p w14:paraId="1F2C684D" w14:textId="4111C0C6" w:rsidR="00490996" w:rsidRPr="00716317" w:rsidRDefault="00490996">
            <w:pPr>
              <w:rPr>
                <w:sz w:val="20"/>
                <w:szCs w:val="20"/>
              </w:rPr>
            </w:pPr>
            <w:r w:rsidRPr="00716317">
              <w:rPr>
                <w:sz w:val="20"/>
                <w:szCs w:val="20"/>
              </w:rPr>
              <w:t>Materials are insufficient in number or are not be appropriate to students’ level or to the topic.</w:t>
            </w:r>
            <w:r w:rsidRPr="00716317">
              <w:rPr>
                <w:sz w:val="20"/>
                <w:szCs w:val="20"/>
              </w:rPr>
              <w:br/>
            </w:r>
            <w:r w:rsidRPr="00716317">
              <w:rPr>
                <w:sz w:val="20"/>
                <w:szCs w:val="20"/>
                <w:rtl/>
              </w:rPr>
              <w:t xml:space="preserve">المواد </w:t>
            </w:r>
            <w:r w:rsidR="003C0584" w:rsidRPr="00716317">
              <w:rPr>
                <w:rFonts w:hint="cs"/>
                <w:sz w:val="20"/>
                <w:szCs w:val="20"/>
                <w:rtl/>
              </w:rPr>
              <w:t>التعليمية</w:t>
            </w:r>
            <w:r w:rsidRPr="00716317">
              <w:rPr>
                <w:sz w:val="20"/>
                <w:szCs w:val="20"/>
                <w:rtl/>
              </w:rPr>
              <w:t xml:space="preserve"> غير كافية من حيث العدد أو</w:t>
            </w:r>
            <w:r w:rsidR="003C0584">
              <w:rPr>
                <w:rFonts w:hint="cs"/>
                <w:sz w:val="20"/>
                <w:szCs w:val="20"/>
                <w:rtl/>
              </w:rPr>
              <w:t xml:space="preserve"> </w:t>
            </w:r>
            <w:r w:rsidRPr="00716317">
              <w:rPr>
                <w:sz w:val="20"/>
                <w:szCs w:val="20"/>
                <w:rtl/>
              </w:rPr>
              <w:t xml:space="preserve">غير مناسبة لمستوي الطلاب او الموضوع </w:t>
            </w:r>
          </w:p>
        </w:tc>
        <w:tc>
          <w:tcPr>
            <w:tcW w:w="0" w:type="auto"/>
            <w:shd w:val="clear" w:color="auto" w:fill="FFFFFF"/>
            <w:hideMark/>
          </w:tcPr>
          <w:p w14:paraId="05AA1F61" w14:textId="26DC3C36" w:rsidR="00490996" w:rsidRPr="00716317" w:rsidRDefault="00490996">
            <w:pPr>
              <w:rPr>
                <w:sz w:val="20"/>
                <w:szCs w:val="20"/>
              </w:rPr>
            </w:pPr>
            <w:r w:rsidRPr="00716317">
              <w:rPr>
                <w:sz w:val="20"/>
                <w:szCs w:val="20"/>
              </w:rPr>
              <w:t>Materials are insufficient in number and or contribute only slightly to the lesson.</w:t>
            </w:r>
            <w:r w:rsidRPr="00716317">
              <w:rPr>
                <w:sz w:val="20"/>
                <w:szCs w:val="20"/>
              </w:rPr>
              <w:br/>
            </w:r>
            <w:r w:rsidRPr="00716317">
              <w:rPr>
                <w:sz w:val="20"/>
                <w:szCs w:val="20"/>
                <w:rtl/>
              </w:rPr>
              <w:t xml:space="preserve">المواد </w:t>
            </w:r>
            <w:r w:rsidR="003C0584" w:rsidRPr="00716317">
              <w:rPr>
                <w:rFonts w:hint="cs"/>
                <w:sz w:val="20"/>
                <w:szCs w:val="20"/>
                <w:rtl/>
              </w:rPr>
              <w:t>التعليمية</w:t>
            </w:r>
            <w:r w:rsidRPr="00716317">
              <w:rPr>
                <w:sz w:val="20"/>
                <w:szCs w:val="20"/>
                <w:rtl/>
              </w:rPr>
              <w:t xml:space="preserve"> غير كافية من حيث العدد و </w:t>
            </w:r>
            <w:r w:rsidRPr="00716317">
              <w:rPr>
                <w:sz w:val="20"/>
                <w:szCs w:val="20"/>
              </w:rPr>
              <w:t>\</w:t>
            </w:r>
            <w:r w:rsidRPr="00716317">
              <w:rPr>
                <w:sz w:val="20"/>
                <w:szCs w:val="20"/>
                <w:rtl/>
              </w:rPr>
              <w:t>او</w:t>
            </w:r>
            <w:r w:rsidR="003C0584">
              <w:rPr>
                <w:rFonts w:hint="cs"/>
                <w:sz w:val="20"/>
                <w:szCs w:val="20"/>
                <w:rtl/>
              </w:rPr>
              <w:t xml:space="preserve"> </w:t>
            </w:r>
            <w:r w:rsidRPr="00716317">
              <w:rPr>
                <w:sz w:val="20"/>
                <w:szCs w:val="20"/>
                <w:rtl/>
              </w:rPr>
              <w:t xml:space="preserve">تساهم بصورة </w:t>
            </w:r>
            <w:r w:rsidR="003C0584" w:rsidRPr="00716317">
              <w:rPr>
                <w:rFonts w:hint="cs"/>
                <w:sz w:val="20"/>
                <w:szCs w:val="20"/>
                <w:rtl/>
              </w:rPr>
              <w:t>طفيفة</w:t>
            </w:r>
            <w:r w:rsidRPr="00716317">
              <w:rPr>
                <w:sz w:val="20"/>
                <w:szCs w:val="20"/>
                <w:rtl/>
              </w:rPr>
              <w:t xml:space="preserve"> في الدرس </w:t>
            </w:r>
          </w:p>
        </w:tc>
        <w:tc>
          <w:tcPr>
            <w:tcW w:w="0" w:type="auto"/>
            <w:shd w:val="clear" w:color="auto" w:fill="FFFFFF"/>
            <w:hideMark/>
          </w:tcPr>
          <w:p w14:paraId="6A8271B3" w14:textId="77777777" w:rsidR="00490996" w:rsidRPr="00716317" w:rsidRDefault="00490996">
            <w:pPr>
              <w:rPr>
                <w:sz w:val="20"/>
                <w:szCs w:val="20"/>
              </w:rPr>
            </w:pPr>
            <w:r w:rsidRPr="00716317">
              <w:rPr>
                <w:sz w:val="20"/>
                <w:szCs w:val="20"/>
              </w:rPr>
              <w:t>Materials are adequate in quality and number, appropriate to students’ level and to the topic.</w:t>
            </w:r>
            <w:r w:rsidRPr="00716317">
              <w:rPr>
                <w:sz w:val="20"/>
                <w:szCs w:val="20"/>
              </w:rPr>
              <w:br/>
            </w:r>
            <w:r w:rsidRPr="00716317">
              <w:rPr>
                <w:sz w:val="20"/>
                <w:szCs w:val="20"/>
                <w:rtl/>
              </w:rPr>
              <w:t xml:space="preserve">تتميز المواد التعليمية بانها مناسبة من حيث الجودة و مناسبة لمستوي الطلاب والموضوع </w:t>
            </w:r>
          </w:p>
        </w:tc>
        <w:tc>
          <w:tcPr>
            <w:tcW w:w="0" w:type="auto"/>
            <w:shd w:val="clear" w:color="auto" w:fill="FFFFFF"/>
            <w:hideMark/>
          </w:tcPr>
          <w:p w14:paraId="2950D957" w14:textId="77777777" w:rsidR="00490996" w:rsidRPr="00716317" w:rsidRDefault="00490996">
            <w:pPr>
              <w:rPr>
                <w:sz w:val="20"/>
                <w:szCs w:val="20"/>
              </w:rPr>
            </w:pPr>
            <w:r w:rsidRPr="00716317">
              <w:rPr>
                <w:sz w:val="20"/>
                <w:szCs w:val="20"/>
              </w:rPr>
              <w:t>Materials are high quality and clearly enhance the lesson. They are adequate in number and appropriate to students’ level.</w:t>
            </w:r>
            <w:r w:rsidRPr="00716317">
              <w:rPr>
                <w:sz w:val="20"/>
                <w:szCs w:val="20"/>
              </w:rPr>
              <w:br/>
            </w:r>
            <w:r w:rsidRPr="00716317">
              <w:rPr>
                <w:sz w:val="20"/>
                <w:szCs w:val="20"/>
                <w:rtl/>
              </w:rPr>
              <w:t>تتميز المواد التعليمية بانها عالية الجودة و تدعم الدرس بصورة واضحة</w:t>
            </w:r>
            <w:r w:rsidRPr="00716317">
              <w:rPr>
                <w:sz w:val="20"/>
                <w:szCs w:val="20"/>
              </w:rPr>
              <w:t>.</w:t>
            </w:r>
            <w:r w:rsidRPr="00716317">
              <w:rPr>
                <w:sz w:val="20"/>
                <w:szCs w:val="20"/>
                <w:rtl/>
              </w:rPr>
              <w:t xml:space="preserve">فهي كافية من حيث العدد و مناسبة لمستوي الطلاب </w:t>
            </w:r>
          </w:p>
        </w:tc>
      </w:tr>
      <w:tr w:rsidR="00490996" w:rsidRPr="00716317" w14:paraId="49A2A252" w14:textId="77777777" w:rsidTr="00623B03">
        <w:trPr>
          <w:tblCellSpacing w:w="15" w:type="dxa"/>
        </w:trPr>
        <w:tc>
          <w:tcPr>
            <w:tcW w:w="0" w:type="auto"/>
            <w:shd w:val="clear" w:color="auto" w:fill="CCFFFF"/>
            <w:hideMark/>
          </w:tcPr>
          <w:p w14:paraId="4D971C42" w14:textId="77777777" w:rsidR="00490996" w:rsidRPr="00716317" w:rsidRDefault="00490996">
            <w:pPr>
              <w:rPr>
                <w:sz w:val="20"/>
                <w:szCs w:val="20"/>
              </w:rPr>
            </w:pPr>
            <w:r w:rsidRPr="00716317">
              <w:rPr>
                <w:sz w:val="20"/>
                <w:szCs w:val="20"/>
              </w:rPr>
              <w:t>Resources</w:t>
            </w:r>
            <w:r w:rsidRPr="00716317">
              <w:rPr>
                <w:sz w:val="20"/>
                <w:szCs w:val="20"/>
              </w:rPr>
              <w:br/>
            </w:r>
            <w:r w:rsidRPr="00716317">
              <w:rPr>
                <w:sz w:val="20"/>
                <w:szCs w:val="20"/>
                <w:rtl/>
              </w:rPr>
              <w:t>المصادر</w:t>
            </w:r>
          </w:p>
        </w:tc>
        <w:tc>
          <w:tcPr>
            <w:tcW w:w="0" w:type="auto"/>
            <w:shd w:val="clear" w:color="auto" w:fill="FFFFFF"/>
            <w:hideMark/>
          </w:tcPr>
          <w:p w14:paraId="3923E219" w14:textId="6C132A8C" w:rsidR="00490996" w:rsidRPr="00716317" w:rsidRDefault="00490996">
            <w:pPr>
              <w:rPr>
                <w:sz w:val="20"/>
                <w:szCs w:val="20"/>
              </w:rPr>
            </w:pPr>
            <w:r w:rsidRPr="00716317">
              <w:rPr>
                <w:sz w:val="20"/>
                <w:szCs w:val="20"/>
              </w:rPr>
              <w:t>Resource list has many important omissions and no supportive resources.</w:t>
            </w:r>
            <w:r w:rsidRPr="00716317">
              <w:rPr>
                <w:sz w:val="20"/>
                <w:szCs w:val="20"/>
              </w:rPr>
              <w:br/>
            </w:r>
            <w:r w:rsidRPr="00716317">
              <w:rPr>
                <w:sz w:val="20"/>
                <w:szCs w:val="20"/>
                <w:rtl/>
              </w:rPr>
              <w:t>يوجد بقائمة المصادر</w:t>
            </w:r>
            <w:r w:rsidR="003C0584">
              <w:rPr>
                <w:rFonts w:hint="cs"/>
                <w:sz w:val="20"/>
                <w:szCs w:val="20"/>
                <w:rtl/>
              </w:rPr>
              <w:t xml:space="preserve"> </w:t>
            </w:r>
            <w:r w:rsidRPr="00716317">
              <w:rPr>
                <w:sz w:val="20"/>
                <w:szCs w:val="20"/>
                <w:rtl/>
              </w:rPr>
              <w:t>اشياء كثيرة محذوفة و لا</w:t>
            </w:r>
            <w:r w:rsidR="003C0584">
              <w:rPr>
                <w:rFonts w:hint="cs"/>
                <w:sz w:val="20"/>
                <w:szCs w:val="20"/>
                <w:rtl/>
              </w:rPr>
              <w:t xml:space="preserve"> </w:t>
            </w:r>
            <w:r w:rsidRPr="00716317">
              <w:rPr>
                <w:sz w:val="20"/>
                <w:szCs w:val="20"/>
                <w:rtl/>
              </w:rPr>
              <w:t xml:space="preserve">يوجد مصادر داعمة </w:t>
            </w:r>
          </w:p>
        </w:tc>
        <w:tc>
          <w:tcPr>
            <w:tcW w:w="0" w:type="auto"/>
            <w:shd w:val="clear" w:color="auto" w:fill="FFFFFF"/>
            <w:hideMark/>
          </w:tcPr>
          <w:p w14:paraId="30A5B5EB" w14:textId="77777777" w:rsidR="00490996" w:rsidRPr="00716317" w:rsidRDefault="00490996">
            <w:pPr>
              <w:rPr>
                <w:sz w:val="20"/>
                <w:szCs w:val="20"/>
              </w:rPr>
            </w:pPr>
            <w:r w:rsidRPr="00716317">
              <w:rPr>
                <w:sz w:val="20"/>
                <w:szCs w:val="20"/>
              </w:rPr>
              <w:t>Most required resources are named, with only minor omissions. Supportive resources are lacking</w:t>
            </w:r>
            <w:r w:rsidRPr="00716317">
              <w:rPr>
                <w:sz w:val="20"/>
                <w:szCs w:val="20"/>
              </w:rPr>
              <w:br/>
            </w:r>
            <w:r w:rsidRPr="00716317">
              <w:rPr>
                <w:sz w:val="20"/>
                <w:szCs w:val="20"/>
                <w:rtl/>
              </w:rPr>
              <w:t xml:space="preserve">م تسمية معظم المصادر المطلوبة ،مع وجود بعض الاشياء الغير موجودة الثانوية </w:t>
            </w:r>
            <w:r w:rsidRPr="00716317">
              <w:rPr>
                <w:sz w:val="20"/>
                <w:szCs w:val="20"/>
              </w:rPr>
              <w:t>.</w:t>
            </w:r>
            <w:r w:rsidRPr="00716317">
              <w:rPr>
                <w:sz w:val="20"/>
                <w:szCs w:val="20"/>
                <w:rtl/>
              </w:rPr>
              <w:t xml:space="preserve">تنقص الخطة المصادر الداعمة </w:t>
            </w:r>
          </w:p>
        </w:tc>
        <w:tc>
          <w:tcPr>
            <w:tcW w:w="0" w:type="auto"/>
            <w:shd w:val="clear" w:color="auto" w:fill="FFFFFF"/>
            <w:hideMark/>
          </w:tcPr>
          <w:p w14:paraId="6040D43B" w14:textId="77777777" w:rsidR="00490996" w:rsidRPr="00716317" w:rsidRDefault="00490996">
            <w:pPr>
              <w:rPr>
                <w:sz w:val="20"/>
                <w:szCs w:val="20"/>
              </w:rPr>
            </w:pPr>
            <w:r w:rsidRPr="00716317">
              <w:rPr>
                <w:sz w:val="20"/>
                <w:szCs w:val="20"/>
              </w:rPr>
              <w:t>All required resources and some additional resources are identified, although the list lacks variety in type of resources identified.</w:t>
            </w:r>
            <w:r w:rsidRPr="00716317">
              <w:rPr>
                <w:sz w:val="20"/>
                <w:szCs w:val="20"/>
              </w:rPr>
              <w:br/>
            </w:r>
            <w:r w:rsidRPr="00716317">
              <w:rPr>
                <w:sz w:val="20"/>
                <w:szCs w:val="20"/>
                <w:rtl/>
              </w:rPr>
              <w:t xml:space="preserve">جميع المصادر المطلوبة و الاضافية تم التعرف عليها بالرغم من ان القائمة ينقصها التنوع في نوع المصادر </w:t>
            </w:r>
          </w:p>
        </w:tc>
        <w:tc>
          <w:tcPr>
            <w:tcW w:w="0" w:type="auto"/>
            <w:shd w:val="clear" w:color="auto" w:fill="FFFFFF"/>
            <w:hideMark/>
          </w:tcPr>
          <w:p w14:paraId="321ACFCC" w14:textId="37827820" w:rsidR="00490996" w:rsidRPr="00716317" w:rsidRDefault="00490996">
            <w:pPr>
              <w:rPr>
                <w:sz w:val="20"/>
                <w:szCs w:val="20"/>
              </w:rPr>
            </w:pPr>
            <w:r w:rsidRPr="00716317">
              <w:rPr>
                <w:sz w:val="20"/>
                <w:szCs w:val="20"/>
              </w:rPr>
              <w:t>All required resources and additional supportive resources are identified; various types of resources are included (print, electronic, physical).</w:t>
            </w:r>
            <w:r w:rsidRPr="00716317">
              <w:rPr>
                <w:sz w:val="20"/>
                <w:szCs w:val="20"/>
              </w:rPr>
              <w:br/>
            </w:r>
            <w:r w:rsidRPr="00716317">
              <w:rPr>
                <w:sz w:val="20"/>
                <w:szCs w:val="20"/>
                <w:rtl/>
              </w:rPr>
              <w:t xml:space="preserve">جميع المصادر المطلوبة و الاضافية تم التعرف عليها ،و تم تضمين انواع </w:t>
            </w:r>
            <w:r w:rsidR="00247731" w:rsidRPr="00716317">
              <w:rPr>
                <w:rFonts w:hint="cs"/>
                <w:sz w:val="20"/>
                <w:szCs w:val="20"/>
                <w:rtl/>
              </w:rPr>
              <w:t>متعددة</w:t>
            </w:r>
            <w:r w:rsidRPr="00716317">
              <w:rPr>
                <w:sz w:val="20"/>
                <w:szCs w:val="20"/>
                <w:rtl/>
              </w:rPr>
              <w:t xml:space="preserve"> من المصادر </w:t>
            </w:r>
            <w:r w:rsidRPr="00716317">
              <w:rPr>
                <w:sz w:val="20"/>
                <w:szCs w:val="20"/>
              </w:rPr>
              <w:t>(</w:t>
            </w:r>
            <w:r w:rsidRPr="00716317">
              <w:rPr>
                <w:sz w:val="20"/>
                <w:szCs w:val="20"/>
                <w:rtl/>
              </w:rPr>
              <w:t xml:space="preserve">مطبوعة ،الكترونية ،مادية </w:t>
            </w:r>
            <w:r w:rsidRPr="00716317">
              <w:rPr>
                <w:sz w:val="20"/>
                <w:szCs w:val="20"/>
              </w:rPr>
              <w:t xml:space="preserve">) </w:t>
            </w:r>
          </w:p>
        </w:tc>
      </w:tr>
      <w:tr w:rsidR="00490996" w:rsidRPr="00716317" w14:paraId="4D9DCF5F" w14:textId="77777777" w:rsidTr="00623B03">
        <w:trPr>
          <w:tblCellSpacing w:w="15" w:type="dxa"/>
        </w:trPr>
        <w:tc>
          <w:tcPr>
            <w:tcW w:w="0" w:type="auto"/>
            <w:shd w:val="clear" w:color="auto" w:fill="CCFFFF"/>
            <w:hideMark/>
          </w:tcPr>
          <w:p w14:paraId="7F39FC20" w14:textId="77777777" w:rsidR="00490996" w:rsidRPr="00716317" w:rsidRDefault="00490996">
            <w:pPr>
              <w:rPr>
                <w:sz w:val="20"/>
                <w:szCs w:val="20"/>
              </w:rPr>
            </w:pPr>
            <w:r w:rsidRPr="00716317">
              <w:rPr>
                <w:sz w:val="20"/>
                <w:szCs w:val="20"/>
              </w:rPr>
              <w:t>Activating Prior Knowledge/ Focus/ Motivation</w:t>
            </w:r>
            <w:r w:rsidRPr="00716317">
              <w:rPr>
                <w:sz w:val="20"/>
                <w:szCs w:val="20"/>
              </w:rPr>
              <w:br/>
            </w:r>
            <w:r w:rsidRPr="00716317">
              <w:rPr>
                <w:sz w:val="20"/>
                <w:szCs w:val="20"/>
                <w:rtl/>
              </w:rPr>
              <w:lastRenderedPageBreak/>
              <w:t xml:space="preserve">تنشيط الخلفية المعرفية </w:t>
            </w:r>
            <w:r w:rsidRPr="00716317">
              <w:rPr>
                <w:sz w:val="20"/>
                <w:szCs w:val="20"/>
              </w:rPr>
              <w:t>\</w:t>
            </w:r>
            <w:r w:rsidRPr="00716317">
              <w:rPr>
                <w:sz w:val="20"/>
                <w:szCs w:val="20"/>
                <w:rtl/>
              </w:rPr>
              <w:t>اثارة الدافعية</w:t>
            </w:r>
          </w:p>
        </w:tc>
        <w:tc>
          <w:tcPr>
            <w:tcW w:w="0" w:type="auto"/>
            <w:shd w:val="clear" w:color="auto" w:fill="FFFFFF"/>
            <w:hideMark/>
          </w:tcPr>
          <w:p w14:paraId="6E8A5DBE" w14:textId="14F74EE2" w:rsidR="00490996" w:rsidRPr="00716317" w:rsidRDefault="00490996">
            <w:pPr>
              <w:rPr>
                <w:sz w:val="20"/>
                <w:szCs w:val="20"/>
              </w:rPr>
            </w:pPr>
            <w:r w:rsidRPr="00716317">
              <w:rPr>
                <w:sz w:val="20"/>
                <w:szCs w:val="20"/>
              </w:rPr>
              <w:lastRenderedPageBreak/>
              <w:t xml:space="preserve">Prior knowledge is not activated or </w:t>
            </w:r>
            <w:r w:rsidRPr="00716317">
              <w:rPr>
                <w:sz w:val="20"/>
                <w:szCs w:val="20"/>
              </w:rPr>
              <w:lastRenderedPageBreak/>
              <w:t>activity is not related to objectives.</w:t>
            </w:r>
            <w:r w:rsidRPr="00716317">
              <w:rPr>
                <w:sz w:val="20"/>
                <w:szCs w:val="20"/>
              </w:rPr>
              <w:br/>
            </w:r>
            <w:r w:rsidRPr="00716317">
              <w:rPr>
                <w:sz w:val="20"/>
                <w:szCs w:val="20"/>
                <w:rtl/>
              </w:rPr>
              <w:t>لم يتم تنشيط المعرفة السابقة او النشاط لا</w:t>
            </w:r>
            <w:r w:rsidR="00247731">
              <w:rPr>
                <w:rFonts w:hint="cs"/>
                <w:sz w:val="20"/>
                <w:szCs w:val="20"/>
                <w:rtl/>
              </w:rPr>
              <w:t xml:space="preserve"> </w:t>
            </w:r>
            <w:r w:rsidRPr="00716317">
              <w:rPr>
                <w:sz w:val="20"/>
                <w:szCs w:val="20"/>
                <w:rtl/>
              </w:rPr>
              <w:t xml:space="preserve">يرتبط </w:t>
            </w:r>
            <w:r w:rsidR="00247731" w:rsidRPr="00716317">
              <w:rPr>
                <w:rFonts w:hint="cs"/>
                <w:sz w:val="20"/>
                <w:szCs w:val="20"/>
                <w:rtl/>
              </w:rPr>
              <w:t>بالأهداف</w:t>
            </w:r>
            <w:r w:rsidRPr="00716317">
              <w:rPr>
                <w:sz w:val="20"/>
                <w:szCs w:val="20"/>
                <w:rtl/>
              </w:rPr>
              <w:t xml:space="preserve"> </w:t>
            </w:r>
          </w:p>
        </w:tc>
        <w:tc>
          <w:tcPr>
            <w:tcW w:w="0" w:type="auto"/>
            <w:shd w:val="clear" w:color="auto" w:fill="FFFFFF"/>
            <w:hideMark/>
          </w:tcPr>
          <w:p w14:paraId="4D3B479F" w14:textId="77777777" w:rsidR="00490996" w:rsidRPr="00716317" w:rsidRDefault="00490996">
            <w:pPr>
              <w:rPr>
                <w:sz w:val="20"/>
                <w:szCs w:val="20"/>
              </w:rPr>
            </w:pPr>
            <w:r w:rsidRPr="00716317">
              <w:rPr>
                <w:sz w:val="20"/>
                <w:szCs w:val="20"/>
              </w:rPr>
              <w:lastRenderedPageBreak/>
              <w:t xml:space="preserve">Prior knowledge is somewhat </w:t>
            </w:r>
            <w:r w:rsidRPr="00716317">
              <w:rPr>
                <w:sz w:val="20"/>
                <w:szCs w:val="20"/>
              </w:rPr>
              <w:lastRenderedPageBreak/>
              <w:t>activated, but the relationship to objectives is weak.</w:t>
            </w:r>
            <w:r w:rsidRPr="00716317">
              <w:rPr>
                <w:sz w:val="20"/>
                <w:szCs w:val="20"/>
              </w:rPr>
              <w:br/>
            </w:r>
            <w:r w:rsidRPr="00716317">
              <w:rPr>
                <w:sz w:val="20"/>
                <w:szCs w:val="20"/>
                <w:rtl/>
              </w:rPr>
              <w:t xml:space="preserve">تم تنشيط المعرفة السابقة الي حد ما ،و لكن العلاقة بنها و بين الاهداف ضعيفة </w:t>
            </w:r>
          </w:p>
        </w:tc>
        <w:tc>
          <w:tcPr>
            <w:tcW w:w="0" w:type="auto"/>
            <w:shd w:val="clear" w:color="auto" w:fill="FFFFFF"/>
            <w:hideMark/>
          </w:tcPr>
          <w:p w14:paraId="76377381" w14:textId="7E5E77CA" w:rsidR="00490996" w:rsidRPr="00716317" w:rsidRDefault="00490996">
            <w:pPr>
              <w:rPr>
                <w:sz w:val="20"/>
                <w:szCs w:val="20"/>
              </w:rPr>
            </w:pPr>
            <w:r w:rsidRPr="00716317">
              <w:rPr>
                <w:sz w:val="20"/>
                <w:szCs w:val="20"/>
              </w:rPr>
              <w:lastRenderedPageBreak/>
              <w:t xml:space="preserve">Prior knowledge is activated through a </w:t>
            </w:r>
            <w:r w:rsidRPr="00716317">
              <w:rPr>
                <w:sz w:val="20"/>
                <w:szCs w:val="20"/>
              </w:rPr>
              <w:lastRenderedPageBreak/>
              <w:t>specific technique related to objectives.</w:t>
            </w:r>
            <w:r w:rsidRPr="00716317">
              <w:rPr>
                <w:sz w:val="20"/>
                <w:szCs w:val="20"/>
              </w:rPr>
              <w:br/>
            </w:r>
            <w:r w:rsidRPr="00716317">
              <w:rPr>
                <w:sz w:val="20"/>
                <w:szCs w:val="20"/>
                <w:rtl/>
              </w:rPr>
              <w:t xml:space="preserve">تم تنشيط المعرفة السابقة من خلال اجراء محدد مرتبط </w:t>
            </w:r>
            <w:r w:rsidR="00247731" w:rsidRPr="00716317">
              <w:rPr>
                <w:rFonts w:hint="cs"/>
                <w:sz w:val="20"/>
                <w:szCs w:val="20"/>
                <w:rtl/>
              </w:rPr>
              <w:t>بالأهداف</w:t>
            </w:r>
            <w:r w:rsidRPr="00716317">
              <w:rPr>
                <w:sz w:val="20"/>
                <w:szCs w:val="20"/>
                <w:rtl/>
              </w:rPr>
              <w:t xml:space="preserve"> </w:t>
            </w:r>
          </w:p>
        </w:tc>
        <w:tc>
          <w:tcPr>
            <w:tcW w:w="0" w:type="auto"/>
            <w:shd w:val="clear" w:color="auto" w:fill="FFFFFF"/>
            <w:hideMark/>
          </w:tcPr>
          <w:p w14:paraId="48570669" w14:textId="77777777" w:rsidR="00490996" w:rsidRPr="00716317" w:rsidRDefault="00490996">
            <w:pPr>
              <w:rPr>
                <w:sz w:val="20"/>
                <w:szCs w:val="20"/>
              </w:rPr>
            </w:pPr>
            <w:r w:rsidRPr="00716317">
              <w:rPr>
                <w:sz w:val="20"/>
                <w:szCs w:val="20"/>
              </w:rPr>
              <w:lastRenderedPageBreak/>
              <w:t xml:space="preserve">Prior knowledge is activated through a </w:t>
            </w:r>
            <w:r w:rsidRPr="00716317">
              <w:rPr>
                <w:sz w:val="20"/>
                <w:szCs w:val="20"/>
              </w:rPr>
              <w:lastRenderedPageBreak/>
              <w:t>specific engaging technique that is clearly related to objectives.</w:t>
            </w:r>
            <w:r w:rsidRPr="00716317">
              <w:rPr>
                <w:sz w:val="20"/>
                <w:szCs w:val="20"/>
              </w:rPr>
              <w:br/>
            </w:r>
            <w:r w:rsidRPr="00716317">
              <w:rPr>
                <w:sz w:val="20"/>
                <w:szCs w:val="20"/>
                <w:rtl/>
              </w:rPr>
              <w:t xml:space="preserve">تم تنشيط المعرفة السابقة من خلال نشاط يدمج الطلاب و مرتبط بصورة واضحة مع الاهداف </w:t>
            </w:r>
          </w:p>
        </w:tc>
      </w:tr>
      <w:tr w:rsidR="00490996" w:rsidRPr="00716317" w14:paraId="25B60356" w14:textId="77777777" w:rsidTr="00623B03">
        <w:trPr>
          <w:tblCellSpacing w:w="15" w:type="dxa"/>
        </w:trPr>
        <w:tc>
          <w:tcPr>
            <w:tcW w:w="0" w:type="auto"/>
            <w:shd w:val="clear" w:color="auto" w:fill="CCFFFF"/>
            <w:hideMark/>
          </w:tcPr>
          <w:p w14:paraId="3A295890" w14:textId="77777777" w:rsidR="00490996" w:rsidRPr="00716317" w:rsidRDefault="00490996">
            <w:pPr>
              <w:rPr>
                <w:sz w:val="20"/>
                <w:szCs w:val="20"/>
              </w:rPr>
            </w:pPr>
            <w:r w:rsidRPr="00716317">
              <w:rPr>
                <w:sz w:val="20"/>
                <w:szCs w:val="20"/>
              </w:rPr>
              <w:lastRenderedPageBreak/>
              <w:t>Technology</w:t>
            </w:r>
            <w:r w:rsidRPr="00716317">
              <w:rPr>
                <w:sz w:val="20"/>
                <w:szCs w:val="20"/>
              </w:rPr>
              <w:br/>
            </w:r>
            <w:r w:rsidRPr="00716317">
              <w:rPr>
                <w:sz w:val="20"/>
                <w:szCs w:val="20"/>
                <w:rtl/>
              </w:rPr>
              <w:t>التكنولوجيا</w:t>
            </w:r>
          </w:p>
        </w:tc>
        <w:tc>
          <w:tcPr>
            <w:tcW w:w="0" w:type="auto"/>
            <w:shd w:val="clear" w:color="auto" w:fill="FFFFFF"/>
            <w:hideMark/>
          </w:tcPr>
          <w:p w14:paraId="5F37591D" w14:textId="77777777" w:rsidR="00490996" w:rsidRPr="00716317" w:rsidRDefault="00490996">
            <w:pPr>
              <w:rPr>
                <w:sz w:val="20"/>
                <w:szCs w:val="20"/>
              </w:rPr>
            </w:pPr>
            <w:r w:rsidRPr="00716317">
              <w:rPr>
                <w:sz w:val="20"/>
                <w:szCs w:val="20"/>
              </w:rPr>
              <w:t>Technology use distracts from learning objectives.</w:t>
            </w:r>
            <w:r w:rsidRPr="00716317">
              <w:rPr>
                <w:sz w:val="20"/>
                <w:szCs w:val="20"/>
              </w:rPr>
              <w:br/>
            </w:r>
            <w:r w:rsidRPr="00716317">
              <w:rPr>
                <w:sz w:val="20"/>
                <w:szCs w:val="20"/>
                <w:rtl/>
              </w:rPr>
              <w:t xml:space="preserve">هناك استخدام مبدع للتكنولوجيا من جانب الطلاب و هذا الاستخدام يدعم بصورة واضحة اهداف التعلم </w:t>
            </w:r>
          </w:p>
        </w:tc>
        <w:tc>
          <w:tcPr>
            <w:tcW w:w="0" w:type="auto"/>
            <w:shd w:val="clear" w:color="auto" w:fill="FFFFFF"/>
            <w:hideMark/>
          </w:tcPr>
          <w:p w14:paraId="69628E57" w14:textId="77777777" w:rsidR="00490996" w:rsidRPr="00716317" w:rsidRDefault="00490996">
            <w:pPr>
              <w:rPr>
                <w:sz w:val="20"/>
                <w:szCs w:val="20"/>
              </w:rPr>
            </w:pPr>
            <w:r w:rsidRPr="00716317">
              <w:rPr>
                <w:sz w:val="20"/>
                <w:szCs w:val="20"/>
              </w:rPr>
              <w:t>Use of technology to support lesson objectives by the teacher is limited; no use of technology by students.</w:t>
            </w:r>
            <w:r w:rsidRPr="00716317">
              <w:rPr>
                <w:sz w:val="20"/>
                <w:szCs w:val="20"/>
              </w:rPr>
              <w:br/>
            </w:r>
            <w:r w:rsidRPr="00716317">
              <w:rPr>
                <w:sz w:val="20"/>
                <w:szCs w:val="20"/>
                <w:rtl/>
              </w:rPr>
              <w:t xml:space="preserve">يدعم الاستخدام المناسب للتكنولوجيا من جانب المعلم او الطلاب اهداف التعلم </w:t>
            </w:r>
          </w:p>
        </w:tc>
        <w:tc>
          <w:tcPr>
            <w:tcW w:w="0" w:type="auto"/>
            <w:shd w:val="clear" w:color="auto" w:fill="FFFFFF"/>
            <w:hideMark/>
          </w:tcPr>
          <w:p w14:paraId="04FB9386" w14:textId="6E99EF71" w:rsidR="00490996" w:rsidRPr="00716317" w:rsidRDefault="00490996">
            <w:pPr>
              <w:rPr>
                <w:sz w:val="20"/>
                <w:szCs w:val="20"/>
              </w:rPr>
            </w:pPr>
            <w:r w:rsidRPr="00716317">
              <w:rPr>
                <w:sz w:val="20"/>
                <w:szCs w:val="20"/>
              </w:rPr>
              <w:t>Appropriate use of technology by teacher or students supports learning objectives.</w:t>
            </w:r>
            <w:r w:rsidRPr="00716317">
              <w:rPr>
                <w:sz w:val="20"/>
                <w:szCs w:val="20"/>
              </w:rPr>
              <w:br/>
            </w:r>
            <w:r w:rsidRPr="00716317">
              <w:rPr>
                <w:sz w:val="20"/>
                <w:szCs w:val="20"/>
                <w:rtl/>
              </w:rPr>
              <w:t>استخدام التكنولوجيا لدعم اهداف الدرس من جانب المعلم محدود ،و لا</w:t>
            </w:r>
            <w:r w:rsidR="00247731">
              <w:rPr>
                <w:rFonts w:hint="cs"/>
                <w:sz w:val="20"/>
                <w:szCs w:val="20"/>
                <w:rtl/>
              </w:rPr>
              <w:t xml:space="preserve"> </w:t>
            </w:r>
            <w:r w:rsidRPr="00716317">
              <w:rPr>
                <w:sz w:val="20"/>
                <w:szCs w:val="20"/>
                <w:rtl/>
              </w:rPr>
              <w:t xml:space="preserve">يستخدم الطلاب التكنولوجيا </w:t>
            </w:r>
          </w:p>
        </w:tc>
        <w:tc>
          <w:tcPr>
            <w:tcW w:w="0" w:type="auto"/>
            <w:shd w:val="clear" w:color="auto" w:fill="FFFFFF"/>
            <w:hideMark/>
          </w:tcPr>
          <w:p w14:paraId="42572F15" w14:textId="656626A6" w:rsidR="00490996" w:rsidRPr="00716317" w:rsidRDefault="00490996">
            <w:pPr>
              <w:rPr>
                <w:sz w:val="20"/>
                <w:szCs w:val="20"/>
              </w:rPr>
            </w:pPr>
            <w:r w:rsidRPr="00716317">
              <w:rPr>
                <w:sz w:val="20"/>
                <w:szCs w:val="20"/>
              </w:rPr>
              <w:t>Creative use of technology by students clearly supports learning objectives.</w:t>
            </w:r>
            <w:r w:rsidRPr="00716317">
              <w:rPr>
                <w:sz w:val="20"/>
                <w:szCs w:val="20"/>
              </w:rPr>
              <w:br/>
            </w:r>
            <w:r w:rsidRPr="00716317">
              <w:rPr>
                <w:sz w:val="20"/>
                <w:szCs w:val="20"/>
                <w:rtl/>
              </w:rPr>
              <w:t>استخدام التكنولوجيا لا</w:t>
            </w:r>
            <w:r w:rsidR="00247731">
              <w:rPr>
                <w:rFonts w:hint="cs"/>
                <w:sz w:val="20"/>
                <w:szCs w:val="20"/>
                <w:rtl/>
              </w:rPr>
              <w:t xml:space="preserve"> </w:t>
            </w:r>
            <w:r w:rsidR="00247731" w:rsidRPr="00716317">
              <w:rPr>
                <w:rFonts w:hint="cs"/>
                <w:sz w:val="20"/>
                <w:szCs w:val="20"/>
                <w:rtl/>
              </w:rPr>
              <w:t>يتماشى</w:t>
            </w:r>
            <w:r w:rsidRPr="00716317">
              <w:rPr>
                <w:sz w:val="20"/>
                <w:szCs w:val="20"/>
                <w:rtl/>
              </w:rPr>
              <w:t xml:space="preserve"> مع اهداف التعلم </w:t>
            </w:r>
          </w:p>
        </w:tc>
      </w:tr>
      <w:tr w:rsidR="00490996" w:rsidRPr="00716317" w14:paraId="40218A8C" w14:textId="77777777" w:rsidTr="00623B03">
        <w:trPr>
          <w:tblCellSpacing w:w="15" w:type="dxa"/>
        </w:trPr>
        <w:tc>
          <w:tcPr>
            <w:tcW w:w="0" w:type="auto"/>
            <w:shd w:val="clear" w:color="auto" w:fill="CCFFFF"/>
            <w:hideMark/>
          </w:tcPr>
          <w:p w14:paraId="52AAB163" w14:textId="77777777" w:rsidR="00490996" w:rsidRPr="00716317" w:rsidRDefault="00490996">
            <w:pPr>
              <w:rPr>
                <w:sz w:val="20"/>
                <w:szCs w:val="20"/>
              </w:rPr>
            </w:pPr>
            <w:r w:rsidRPr="00716317">
              <w:rPr>
                <w:sz w:val="20"/>
                <w:szCs w:val="20"/>
              </w:rPr>
              <w:t>Teacher Strategies</w:t>
            </w:r>
            <w:r w:rsidRPr="00716317">
              <w:rPr>
                <w:sz w:val="20"/>
                <w:szCs w:val="20"/>
              </w:rPr>
              <w:br/>
            </w:r>
            <w:r w:rsidRPr="00716317">
              <w:rPr>
                <w:sz w:val="20"/>
                <w:szCs w:val="20"/>
                <w:rtl/>
              </w:rPr>
              <w:t>استراتيجيات التدريس</w:t>
            </w:r>
          </w:p>
        </w:tc>
        <w:tc>
          <w:tcPr>
            <w:tcW w:w="0" w:type="auto"/>
            <w:shd w:val="clear" w:color="auto" w:fill="FFFFFF"/>
            <w:hideMark/>
          </w:tcPr>
          <w:p w14:paraId="7964172D" w14:textId="7ADB0873" w:rsidR="00490996" w:rsidRPr="00716317" w:rsidRDefault="00490996">
            <w:pPr>
              <w:rPr>
                <w:sz w:val="20"/>
                <w:szCs w:val="20"/>
              </w:rPr>
            </w:pPr>
            <w:r w:rsidRPr="00716317">
              <w:rPr>
                <w:sz w:val="20"/>
                <w:szCs w:val="20"/>
              </w:rPr>
              <w:t>Instructional strategy is poorly described and is not appropriate for the learning objectives.</w:t>
            </w:r>
            <w:r w:rsidRPr="00716317">
              <w:rPr>
                <w:sz w:val="20"/>
                <w:szCs w:val="20"/>
              </w:rPr>
              <w:br/>
            </w:r>
            <w:r w:rsidRPr="00716317">
              <w:rPr>
                <w:sz w:val="20"/>
                <w:szCs w:val="20"/>
                <w:rtl/>
              </w:rPr>
              <w:t xml:space="preserve">تم وصف الاستراتيجيات </w:t>
            </w:r>
            <w:r w:rsidR="00247731" w:rsidRPr="00716317">
              <w:rPr>
                <w:rFonts w:hint="cs"/>
                <w:sz w:val="20"/>
                <w:szCs w:val="20"/>
                <w:rtl/>
              </w:rPr>
              <w:t>التدريسية</w:t>
            </w:r>
            <w:r w:rsidRPr="00716317">
              <w:rPr>
                <w:sz w:val="20"/>
                <w:szCs w:val="20"/>
                <w:rtl/>
              </w:rPr>
              <w:t xml:space="preserve"> بصورة ضعيفة و هي ليست مناسبة </w:t>
            </w:r>
            <w:r w:rsidR="00247731" w:rsidRPr="00716317">
              <w:rPr>
                <w:rFonts w:hint="cs"/>
                <w:sz w:val="20"/>
                <w:szCs w:val="20"/>
                <w:rtl/>
              </w:rPr>
              <w:t>لأهداف</w:t>
            </w:r>
            <w:r w:rsidRPr="00716317">
              <w:rPr>
                <w:sz w:val="20"/>
                <w:szCs w:val="20"/>
                <w:rtl/>
              </w:rPr>
              <w:t xml:space="preserve"> التعلم </w:t>
            </w:r>
          </w:p>
        </w:tc>
        <w:tc>
          <w:tcPr>
            <w:tcW w:w="0" w:type="auto"/>
            <w:shd w:val="clear" w:color="auto" w:fill="FFFFFF"/>
            <w:hideMark/>
          </w:tcPr>
          <w:p w14:paraId="0FDA0EFD" w14:textId="07B545E7" w:rsidR="00490996" w:rsidRPr="00716317" w:rsidRDefault="00490996">
            <w:pPr>
              <w:rPr>
                <w:sz w:val="20"/>
                <w:szCs w:val="20"/>
              </w:rPr>
            </w:pPr>
            <w:r w:rsidRPr="00716317">
              <w:rPr>
                <w:sz w:val="20"/>
                <w:szCs w:val="20"/>
              </w:rPr>
              <w:t>A single instructional strategy is described that is appropriate for learning objectives.</w:t>
            </w:r>
            <w:r w:rsidRPr="00716317">
              <w:rPr>
                <w:sz w:val="20"/>
                <w:szCs w:val="20"/>
              </w:rPr>
              <w:br/>
            </w:r>
            <w:r w:rsidRPr="00716317">
              <w:rPr>
                <w:sz w:val="20"/>
                <w:szCs w:val="20"/>
                <w:rtl/>
              </w:rPr>
              <w:t xml:space="preserve">تم وصف </w:t>
            </w:r>
            <w:r w:rsidR="00247731" w:rsidRPr="00716317">
              <w:rPr>
                <w:rFonts w:hint="cs"/>
                <w:sz w:val="20"/>
                <w:szCs w:val="20"/>
                <w:rtl/>
              </w:rPr>
              <w:t>استراتيجية</w:t>
            </w:r>
            <w:r w:rsidRPr="00716317">
              <w:rPr>
                <w:sz w:val="20"/>
                <w:szCs w:val="20"/>
                <w:rtl/>
              </w:rPr>
              <w:t xml:space="preserve"> واحدة و هي مناسبة </w:t>
            </w:r>
            <w:r w:rsidR="00247731" w:rsidRPr="00716317">
              <w:rPr>
                <w:rFonts w:hint="cs"/>
                <w:sz w:val="20"/>
                <w:szCs w:val="20"/>
                <w:rtl/>
              </w:rPr>
              <w:t>لأهداف</w:t>
            </w:r>
            <w:r w:rsidRPr="00716317">
              <w:rPr>
                <w:sz w:val="20"/>
                <w:szCs w:val="20"/>
                <w:rtl/>
              </w:rPr>
              <w:t xml:space="preserve"> التعلم </w:t>
            </w:r>
          </w:p>
        </w:tc>
        <w:tc>
          <w:tcPr>
            <w:tcW w:w="0" w:type="auto"/>
            <w:shd w:val="clear" w:color="auto" w:fill="FFFFFF"/>
            <w:hideMark/>
          </w:tcPr>
          <w:p w14:paraId="3B7DBA48" w14:textId="77777777" w:rsidR="00490996" w:rsidRPr="00716317" w:rsidRDefault="00490996">
            <w:pPr>
              <w:rPr>
                <w:sz w:val="20"/>
                <w:szCs w:val="20"/>
              </w:rPr>
            </w:pPr>
            <w:r w:rsidRPr="00716317">
              <w:rPr>
                <w:sz w:val="20"/>
                <w:szCs w:val="20"/>
              </w:rPr>
              <w:t>More than one learning strategy is described; the set of learning strategies is appropriate for learning objectives.</w:t>
            </w:r>
            <w:r w:rsidRPr="00716317">
              <w:rPr>
                <w:sz w:val="20"/>
                <w:szCs w:val="20"/>
              </w:rPr>
              <w:br/>
            </w:r>
            <w:r w:rsidRPr="00716317">
              <w:rPr>
                <w:sz w:val="20"/>
                <w:szCs w:val="20"/>
                <w:rtl/>
              </w:rPr>
              <w:t xml:space="preserve">تم وصف اكثر من استراتيجية تدريسية ،و تتناسب مجموعة الاستراتيجيات التدريسية مع اهداف التعلم </w:t>
            </w:r>
          </w:p>
        </w:tc>
        <w:tc>
          <w:tcPr>
            <w:tcW w:w="0" w:type="auto"/>
            <w:shd w:val="clear" w:color="auto" w:fill="FFFFFF"/>
            <w:hideMark/>
          </w:tcPr>
          <w:p w14:paraId="616022BD" w14:textId="77777777" w:rsidR="00490996" w:rsidRPr="00716317" w:rsidRDefault="00490996">
            <w:pPr>
              <w:rPr>
                <w:sz w:val="20"/>
                <w:szCs w:val="20"/>
              </w:rPr>
            </w:pPr>
            <w:r w:rsidRPr="00716317">
              <w:rPr>
                <w:sz w:val="20"/>
                <w:szCs w:val="20"/>
              </w:rPr>
              <w:t>Instructional strategies are clearly described, varied, and clearly support learning objectives.</w:t>
            </w:r>
            <w:r w:rsidRPr="00716317">
              <w:rPr>
                <w:sz w:val="20"/>
                <w:szCs w:val="20"/>
              </w:rPr>
              <w:br/>
            </w:r>
            <w:r w:rsidRPr="00716317">
              <w:rPr>
                <w:sz w:val="20"/>
                <w:szCs w:val="20"/>
                <w:rtl/>
              </w:rPr>
              <w:t xml:space="preserve">تم وصف الاستراتيجيات التدريسية بصورة واضحة </w:t>
            </w:r>
            <w:r w:rsidRPr="00716317">
              <w:rPr>
                <w:sz w:val="20"/>
                <w:szCs w:val="20"/>
              </w:rPr>
              <w:t>,</w:t>
            </w:r>
            <w:r w:rsidRPr="00716317">
              <w:rPr>
                <w:sz w:val="20"/>
                <w:szCs w:val="20"/>
                <w:rtl/>
              </w:rPr>
              <w:t xml:space="preserve">و هي متنوعة و تدعم اهداف التعلم بصورة واضحة </w:t>
            </w:r>
          </w:p>
        </w:tc>
      </w:tr>
      <w:tr w:rsidR="00490996" w:rsidRPr="00716317" w14:paraId="0341B317" w14:textId="77777777" w:rsidTr="00623B03">
        <w:trPr>
          <w:tblCellSpacing w:w="15" w:type="dxa"/>
        </w:trPr>
        <w:tc>
          <w:tcPr>
            <w:tcW w:w="0" w:type="auto"/>
            <w:shd w:val="clear" w:color="auto" w:fill="CCFFFF"/>
            <w:hideMark/>
          </w:tcPr>
          <w:p w14:paraId="61CCE730" w14:textId="77777777" w:rsidR="00490996" w:rsidRPr="00716317" w:rsidRDefault="00490996">
            <w:pPr>
              <w:rPr>
                <w:sz w:val="20"/>
                <w:szCs w:val="20"/>
              </w:rPr>
            </w:pPr>
            <w:r w:rsidRPr="00716317">
              <w:rPr>
                <w:sz w:val="20"/>
                <w:szCs w:val="20"/>
              </w:rPr>
              <w:t>Student Activities</w:t>
            </w:r>
            <w:r w:rsidRPr="00716317">
              <w:rPr>
                <w:sz w:val="20"/>
                <w:szCs w:val="20"/>
              </w:rPr>
              <w:br/>
            </w:r>
            <w:r w:rsidRPr="00716317">
              <w:rPr>
                <w:sz w:val="20"/>
                <w:szCs w:val="20"/>
                <w:rtl/>
              </w:rPr>
              <w:t>الانشطة الطلابية</w:t>
            </w:r>
          </w:p>
        </w:tc>
        <w:tc>
          <w:tcPr>
            <w:tcW w:w="0" w:type="auto"/>
            <w:shd w:val="clear" w:color="auto" w:fill="FFFFFF"/>
            <w:hideMark/>
          </w:tcPr>
          <w:p w14:paraId="0CCDFD79" w14:textId="77777777" w:rsidR="00490996" w:rsidRPr="00716317" w:rsidRDefault="00490996">
            <w:pPr>
              <w:rPr>
                <w:sz w:val="20"/>
                <w:szCs w:val="20"/>
              </w:rPr>
            </w:pPr>
            <w:r w:rsidRPr="00716317">
              <w:rPr>
                <w:sz w:val="20"/>
                <w:szCs w:val="20"/>
              </w:rPr>
              <w:t xml:space="preserve">Student activities </w:t>
            </w:r>
            <w:r w:rsidRPr="00716317">
              <w:rPr>
                <w:sz w:val="20"/>
                <w:szCs w:val="20"/>
              </w:rPr>
              <w:br/>
              <w:t xml:space="preserve">• Include a single mode of interaction (E.g., visual, auditory, or kinesthetic), </w:t>
            </w:r>
            <w:r w:rsidRPr="00716317">
              <w:rPr>
                <w:sz w:val="20"/>
                <w:szCs w:val="20"/>
              </w:rPr>
              <w:br/>
              <w:t xml:space="preserve">• Do not encourage students to ask questions, and </w:t>
            </w:r>
            <w:r w:rsidRPr="00716317">
              <w:rPr>
                <w:sz w:val="20"/>
                <w:szCs w:val="20"/>
              </w:rPr>
              <w:br/>
              <w:t>• Offer limited conceptual and cognitive development</w:t>
            </w:r>
            <w:r w:rsidRPr="00716317">
              <w:rPr>
                <w:sz w:val="20"/>
                <w:szCs w:val="20"/>
              </w:rPr>
              <w:br/>
            </w:r>
            <w:r w:rsidRPr="00716317">
              <w:rPr>
                <w:sz w:val="20"/>
                <w:szCs w:val="20"/>
                <w:rtl/>
              </w:rPr>
              <w:t xml:space="preserve">يستخدم مهارة واحدة فقط </w:t>
            </w:r>
            <w:r w:rsidRPr="00716317">
              <w:rPr>
                <w:sz w:val="20"/>
                <w:szCs w:val="20"/>
              </w:rPr>
              <w:t>.</w:t>
            </w:r>
            <w:r w:rsidRPr="00716317">
              <w:rPr>
                <w:sz w:val="20"/>
                <w:szCs w:val="20"/>
              </w:rPr>
              <w:br/>
              <w:t xml:space="preserve">- </w:t>
            </w:r>
            <w:r w:rsidRPr="00716317">
              <w:rPr>
                <w:sz w:val="20"/>
                <w:szCs w:val="20"/>
                <w:rtl/>
              </w:rPr>
              <w:t xml:space="preserve">لا يشجع الطلبة على الاسئلة </w:t>
            </w:r>
            <w:r w:rsidRPr="00716317">
              <w:rPr>
                <w:sz w:val="20"/>
                <w:szCs w:val="20"/>
              </w:rPr>
              <w:t>.</w:t>
            </w:r>
            <w:r w:rsidRPr="00716317">
              <w:rPr>
                <w:sz w:val="20"/>
                <w:szCs w:val="20"/>
              </w:rPr>
              <w:br/>
              <w:t xml:space="preserve">- </w:t>
            </w:r>
            <w:r w:rsidRPr="00716317">
              <w:rPr>
                <w:sz w:val="20"/>
                <w:szCs w:val="20"/>
                <w:rtl/>
              </w:rPr>
              <w:t xml:space="preserve">يشجع على تعليم المفاهيم بشكل محدود جدا </w:t>
            </w:r>
          </w:p>
        </w:tc>
        <w:tc>
          <w:tcPr>
            <w:tcW w:w="0" w:type="auto"/>
            <w:shd w:val="clear" w:color="auto" w:fill="FFFFFF"/>
            <w:hideMark/>
          </w:tcPr>
          <w:p w14:paraId="5581C70C" w14:textId="504766D0" w:rsidR="00490996" w:rsidRPr="00716317" w:rsidRDefault="00490996">
            <w:pPr>
              <w:rPr>
                <w:sz w:val="20"/>
                <w:szCs w:val="20"/>
              </w:rPr>
            </w:pPr>
            <w:r w:rsidRPr="00716317">
              <w:rPr>
                <w:sz w:val="20"/>
                <w:szCs w:val="20"/>
              </w:rPr>
              <w:t xml:space="preserve">Student activities </w:t>
            </w:r>
            <w:r w:rsidRPr="00716317">
              <w:rPr>
                <w:sz w:val="20"/>
                <w:szCs w:val="20"/>
              </w:rPr>
              <w:br/>
              <w:t xml:space="preserve">• Include a single mode of interaction (E.g., visual, auditory, or kinesthetic), </w:t>
            </w:r>
            <w:r w:rsidRPr="00716317">
              <w:rPr>
                <w:sz w:val="20"/>
                <w:szCs w:val="20"/>
              </w:rPr>
              <w:br/>
              <w:t xml:space="preserve">• Minimally encourage students to ask questions of the teacher but not other students, and </w:t>
            </w:r>
            <w:r w:rsidRPr="00716317">
              <w:rPr>
                <w:sz w:val="20"/>
                <w:szCs w:val="20"/>
              </w:rPr>
              <w:br/>
              <w:t>• Offer limited conceptual and cognitive development</w:t>
            </w:r>
            <w:r w:rsidRPr="00716317">
              <w:rPr>
                <w:sz w:val="20"/>
                <w:szCs w:val="20"/>
              </w:rPr>
              <w:br/>
              <w:t xml:space="preserve">- </w:t>
            </w:r>
            <w:r w:rsidRPr="00716317">
              <w:rPr>
                <w:sz w:val="20"/>
                <w:szCs w:val="20"/>
                <w:rtl/>
              </w:rPr>
              <w:t xml:space="preserve">يستخدم نوع واحد من المهارة </w:t>
            </w:r>
            <w:r w:rsidRPr="00716317">
              <w:rPr>
                <w:sz w:val="20"/>
                <w:szCs w:val="20"/>
              </w:rPr>
              <w:t>(</w:t>
            </w:r>
            <w:r w:rsidRPr="00716317">
              <w:rPr>
                <w:sz w:val="20"/>
                <w:szCs w:val="20"/>
                <w:rtl/>
              </w:rPr>
              <w:t>حركية أو</w:t>
            </w:r>
            <w:r w:rsidR="00247731">
              <w:rPr>
                <w:rFonts w:hint="cs"/>
                <w:sz w:val="20"/>
                <w:szCs w:val="20"/>
                <w:rtl/>
              </w:rPr>
              <w:t xml:space="preserve"> </w:t>
            </w:r>
            <w:r w:rsidRPr="00716317">
              <w:rPr>
                <w:sz w:val="20"/>
                <w:szCs w:val="20"/>
                <w:rtl/>
              </w:rPr>
              <w:t xml:space="preserve">سمعية أو بصرية </w:t>
            </w:r>
            <w:r w:rsidRPr="00716317">
              <w:rPr>
                <w:sz w:val="20"/>
                <w:szCs w:val="20"/>
              </w:rPr>
              <w:t>).</w:t>
            </w:r>
            <w:r w:rsidRPr="00716317">
              <w:rPr>
                <w:sz w:val="20"/>
                <w:szCs w:val="20"/>
              </w:rPr>
              <w:br/>
              <w:t xml:space="preserve">- </w:t>
            </w:r>
            <w:r w:rsidRPr="00716317">
              <w:rPr>
                <w:sz w:val="20"/>
                <w:szCs w:val="20"/>
                <w:rtl/>
              </w:rPr>
              <w:t>يشجع الطلبة على طرح الاسئلة للمدرس بشكل محدود ولا يشجع على طرح الاسئلة البينية</w:t>
            </w:r>
            <w:r w:rsidRPr="00716317">
              <w:rPr>
                <w:sz w:val="20"/>
                <w:szCs w:val="20"/>
              </w:rPr>
              <w:t>.</w:t>
            </w:r>
            <w:r w:rsidRPr="00716317">
              <w:rPr>
                <w:sz w:val="20"/>
                <w:szCs w:val="20"/>
              </w:rPr>
              <w:br/>
              <w:t xml:space="preserve">- </w:t>
            </w:r>
            <w:r w:rsidRPr="00716317">
              <w:rPr>
                <w:sz w:val="20"/>
                <w:szCs w:val="20"/>
                <w:rtl/>
              </w:rPr>
              <w:t xml:space="preserve">يشجع الوعي </w:t>
            </w:r>
            <w:proofErr w:type="spellStart"/>
            <w:r w:rsidRPr="00716317">
              <w:rPr>
                <w:sz w:val="20"/>
                <w:szCs w:val="20"/>
                <w:rtl/>
              </w:rPr>
              <w:t>المفاهيمي</w:t>
            </w:r>
            <w:proofErr w:type="spellEnd"/>
            <w:r w:rsidRPr="00716317">
              <w:rPr>
                <w:sz w:val="20"/>
                <w:szCs w:val="20"/>
                <w:rtl/>
              </w:rPr>
              <w:t xml:space="preserve"> بشكل محدود</w:t>
            </w:r>
            <w:r w:rsidRPr="00716317">
              <w:rPr>
                <w:sz w:val="20"/>
                <w:szCs w:val="20"/>
              </w:rPr>
              <w:t xml:space="preserve">. </w:t>
            </w:r>
          </w:p>
        </w:tc>
        <w:tc>
          <w:tcPr>
            <w:tcW w:w="0" w:type="auto"/>
            <w:shd w:val="clear" w:color="auto" w:fill="FFFFFF"/>
            <w:hideMark/>
          </w:tcPr>
          <w:p w14:paraId="6EBE0B1F" w14:textId="77777777" w:rsidR="00490996" w:rsidRPr="00716317" w:rsidRDefault="00490996">
            <w:pPr>
              <w:rPr>
                <w:sz w:val="20"/>
                <w:szCs w:val="20"/>
              </w:rPr>
            </w:pPr>
            <w:r w:rsidRPr="00716317">
              <w:rPr>
                <w:sz w:val="20"/>
                <w:szCs w:val="20"/>
              </w:rPr>
              <w:t>Student activities may</w:t>
            </w:r>
            <w:r w:rsidRPr="00716317">
              <w:rPr>
                <w:sz w:val="20"/>
                <w:szCs w:val="20"/>
              </w:rPr>
              <w:br/>
              <w:t xml:space="preserve">• Include multiple modes of interaction (E.g., visual, auditory, or kinesthetic), </w:t>
            </w:r>
            <w:r w:rsidRPr="00716317">
              <w:rPr>
                <w:sz w:val="20"/>
                <w:szCs w:val="20"/>
              </w:rPr>
              <w:br/>
              <w:t xml:space="preserve">• Encourage students to ask questions of the teacher but not other students, and </w:t>
            </w:r>
            <w:r w:rsidRPr="00716317">
              <w:rPr>
                <w:sz w:val="20"/>
                <w:szCs w:val="20"/>
              </w:rPr>
              <w:br/>
              <w:t>• Enhance conceptual and cognitive development appropriate to the subject area.</w:t>
            </w:r>
            <w:r w:rsidRPr="00716317">
              <w:rPr>
                <w:sz w:val="20"/>
                <w:szCs w:val="20"/>
              </w:rPr>
              <w:br/>
              <w:t xml:space="preserve">- </w:t>
            </w:r>
            <w:r w:rsidRPr="00716317">
              <w:rPr>
                <w:sz w:val="20"/>
                <w:szCs w:val="20"/>
                <w:rtl/>
              </w:rPr>
              <w:t xml:space="preserve">ينوع في المهارات </w:t>
            </w:r>
            <w:r w:rsidRPr="00716317">
              <w:rPr>
                <w:sz w:val="20"/>
                <w:szCs w:val="20"/>
              </w:rPr>
              <w:t>(</w:t>
            </w:r>
            <w:r w:rsidRPr="00716317">
              <w:rPr>
                <w:sz w:val="20"/>
                <w:szCs w:val="20"/>
                <w:rtl/>
              </w:rPr>
              <w:t xml:space="preserve">بصرية أو سمعية أو حركية </w:t>
            </w:r>
            <w:r w:rsidRPr="00716317">
              <w:rPr>
                <w:sz w:val="20"/>
                <w:szCs w:val="20"/>
              </w:rPr>
              <w:t>).</w:t>
            </w:r>
            <w:r w:rsidRPr="00716317">
              <w:rPr>
                <w:sz w:val="20"/>
                <w:szCs w:val="20"/>
              </w:rPr>
              <w:br/>
              <w:t xml:space="preserve">- </w:t>
            </w:r>
            <w:r w:rsidRPr="00716317">
              <w:rPr>
                <w:sz w:val="20"/>
                <w:szCs w:val="20"/>
                <w:rtl/>
              </w:rPr>
              <w:t xml:space="preserve">يشجع الطلاب على الاسئلة للمعلم ولكن ليس للطلبة </w:t>
            </w:r>
            <w:r w:rsidRPr="00716317">
              <w:rPr>
                <w:sz w:val="20"/>
                <w:szCs w:val="20"/>
              </w:rPr>
              <w:t>.</w:t>
            </w:r>
            <w:r w:rsidRPr="00716317">
              <w:rPr>
                <w:sz w:val="20"/>
                <w:szCs w:val="20"/>
              </w:rPr>
              <w:br/>
              <w:t xml:space="preserve">• - </w:t>
            </w:r>
            <w:r w:rsidRPr="00716317">
              <w:rPr>
                <w:sz w:val="20"/>
                <w:szCs w:val="20"/>
                <w:rtl/>
              </w:rPr>
              <w:t xml:space="preserve">يشجع على تطوير </w:t>
            </w:r>
            <w:r w:rsidRPr="00716317">
              <w:rPr>
                <w:sz w:val="20"/>
                <w:szCs w:val="20"/>
                <w:rtl/>
              </w:rPr>
              <w:lastRenderedPageBreak/>
              <w:t xml:space="preserve">الوعي </w:t>
            </w:r>
            <w:proofErr w:type="spellStart"/>
            <w:r w:rsidRPr="00716317">
              <w:rPr>
                <w:sz w:val="20"/>
                <w:szCs w:val="20"/>
                <w:rtl/>
              </w:rPr>
              <w:t>المفاهيمي</w:t>
            </w:r>
            <w:proofErr w:type="spellEnd"/>
            <w:r w:rsidRPr="00716317">
              <w:rPr>
                <w:sz w:val="20"/>
                <w:szCs w:val="20"/>
                <w:rtl/>
              </w:rPr>
              <w:t xml:space="preserve"> المناسب لموضوع الدرس </w:t>
            </w:r>
          </w:p>
        </w:tc>
        <w:tc>
          <w:tcPr>
            <w:tcW w:w="0" w:type="auto"/>
            <w:shd w:val="clear" w:color="auto" w:fill="FFFFFF"/>
            <w:hideMark/>
          </w:tcPr>
          <w:p w14:paraId="0BBD9675" w14:textId="77777777" w:rsidR="00490996" w:rsidRPr="00716317" w:rsidRDefault="00490996">
            <w:pPr>
              <w:rPr>
                <w:sz w:val="20"/>
                <w:szCs w:val="20"/>
              </w:rPr>
            </w:pPr>
            <w:r w:rsidRPr="00716317">
              <w:rPr>
                <w:sz w:val="20"/>
                <w:szCs w:val="20"/>
              </w:rPr>
              <w:lastRenderedPageBreak/>
              <w:t xml:space="preserve">Student activities </w:t>
            </w:r>
            <w:r w:rsidRPr="00716317">
              <w:rPr>
                <w:sz w:val="20"/>
                <w:szCs w:val="20"/>
              </w:rPr>
              <w:br/>
              <w:t xml:space="preserve">• Include multiple modes of interaction (E.g., visual, auditory, or kinesthetic), </w:t>
            </w:r>
            <w:r w:rsidRPr="00716317">
              <w:rPr>
                <w:sz w:val="20"/>
                <w:szCs w:val="20"/>
              </w:rPr>
              <w:br/>
              <w:t xml:space="preserve">• Encourage students to ask questions of the teacher and other students, and </w:t>
            </w:r>
            <w:r w:rsidRPr="00716317">
              <w:rPr>
                <w:sz w:val="20"/>
                <w:szCs w:val="20"/>
              </w:rPr>
              <w:br/>
              <w:t>• Enhance conceptual and cognitive development appropriate to the subject area.</w:t>
            </w:r>
            <w:r w:rsidRPr="00716317">
              <w:rPr>
                <w:sz w:val="20"/>
                <w:szCs w:val="20"/>
              </w:rPr>
              <w:br/>
            </w:r>
            <w:r w:rsidRPr="00716317">
              <w:rPr>
                <w:sz w:val="20"/>
                <w:szCs w:val="20"/>
                <w:rtl/>
              </w:rPr>
              <w:t xml:space="preserve">وتشمل على </w:t>
            </w:r>
            <w:r w:rsidRPr="00716317">
              <w:rPr>
                <w:sz w:val="20"/>
                <w:szCs w:val="20"/>
              </w:rPr>
              <w:t>:</w:t>
            </w:r>
            <w:r w:rsidRPr="00716317">
              <w:rPr>
                <w:sz w:val="20"/>
                <w:szCs w:val="20"/>
              </w:rPr>
              <w:br/>
              <w:t>-</w:t>
            </w:r>
            <w:r w:rsidRPr="00716317">
              <w:rPr>
                <w:sz w:val="20"/>
                <w:szCs w:val="20"/>
                <w:rtl/>
              </w:rPr>
              <w:t xml:space="preserve">تنوع المهارات </w:t>
            </w:r>
            <w:r w:rsidRPr="00716317">
              <w:rPr>
                <w:sz w:val="20"/>
                <w:szCs w:val="20"/>
              </w:rPr>
              <w:t>(</w:t>
            </w:r>
            <w:r w:rsidRPr="00716317">
              <w:rPr>
                <w:sz w:val="20"/>
                <w:szCs w:val="20"/>
                <w:rtl/>
              </w:rPr>
              <w:t xml:space="preserve">بصرية </w:t>
            </w:r>
            <w:r w:rsidRPr="00716317">
              <w:rPr>
                <w:sz w:val="20"/>
                <w:szCs w:val="20"/>
              </w:rPr>
              <w:t>/</w:t>
            </w:r>
            <w:r w:rsidRPr="00716317">
              <w:rPr>
                <w:sz w:val="20"/>
                <w:szCs w:val="20"/>
                <w:rtl/>
              </w:rPr>
              <w:t>سمعية</w:t>
            </w:r>
            <w:r w:rsidRPr="00716317">
              <w:rPr>
                <w:sz w:val="20"/>
                <w:szCs w:val="20"/>
              </w:rPr>
              <w:t>/</w:t>
            </w:r>
            <w:r w:rsidRPr="00716317">
              <w:rPr>
                <w:sz w:val="20"/>
                <w:szCs w:val="20"/>
                <w:rtl/>
              </w:rPr>
              <w:t>حركية</w:t>
            </w:r>
            <w:r w:rsidRPr="00716317">
              <w:rPr>
                <w:sz w:val="20"/>
                <w:szCs w:val="20"/>
              </w:rPr>
              <w:t>)</w:t>
            </w:r>
            <w:r w:rsidRPr="00716317">
              <w:rPr>
                <w:sz w:val="20"/>
                <w:szCs w:val="20"/>
              </w:rPr>
              <w:br/>
              <w:t>-</w:t>
            </w:r>
            <w:r w:rsidRPr="00716317">
              <w:rPr>
                <w:sz w:val="20"/>
                <w:szCs w:val="20"/>
                <w:rtl/>
              </w:rPr>
              <w:t xml:space="preserve">يشجع الطلبة على طرح الاسئلة على المعلم والطلاب </w:t>
            </w:r>
            <w:r w:rsidRPr="00716317">
              <w:rPr>
                <w:sz w:val="20"/>
                <w:szCs w:val="20"/>
              </w:rPr>
              <w:t>.</w:t>
            </w:r>
            <w:r w:rsidRPr="00716317">
              <w:rPr>
                <w:sz w:val="20"/>
                <w:szCs w:val="20"/>
              </w:rPr>
              <w:br/>
              <w:t>• -</w:t>
            </w:r>
            <w:r w:rsidRPr="00716317">
              <w:rPr>
                <w:sz w:val="20"/>
                <w:szCs w:val="20"/>
                <w:rtl/>
              </w:rPr>
              <w:t xml:space="preserve">يشجع على تطوير الوعي </w:t>
            </w:r>
            <w:proofErr w:type="spellStart"/>
            <w:r w:rsidRPr="00716317">
              <w:rPr>
                <w:sz w:val="20"/>
                <w:szCs w:val="20"/>
                <w:rtl/>
              </w:rPr>
              <w:t>المفاهيمي</w:t>
            </w:r>
            <w:proofErr w:type="spellEnd"/>
            <w:r w:rsidRPr="00716317">
              <w:rPr>
                <w:sz w:val="20"/>
                <w:szCs w:val="20"/>
                <w:rtl/>
              </w:rPr>
              <w:t xml:space="preserve"> </w:t>
            </w:r>
            <w:r w:rsidRPr="00716317">
              <w:rPr>
                <w:sz w:val="20"/>
                <w:szCs w:val="20"/>
                <w:rtl/>
              </w:rPr>
              <w:lastRenderedPageBreak/>
              <w:t xml:space="preserve">المناسب لموضوع الدرس </w:t>
            </w:r>
          </w:p>
        </w:tc>
      </w:tr>
      <w:tr w:rsidR="00490996" w:rsidRPr="00716317" w14:paraId="3552B9F4" w14:textId="77777777" w:rsidTr="00623B03">
        <w:trPr>
          <w:tblCellSpacing w:w="15" w:type="dxa"/>
        </w:trPr>
        <w:tc>
          <w:tcPr>
            <w:tcW w:w="0" w:type="auto"/>
            <w:shd w:val="clear" w:color="auto" w:fill="CCFFFF"/>
            <w:hideMark/>
          </w:tcPr>
          <w:p w14:paraId="0A802FC2" w14:textId="77777777" w:rsidR="00490996" w:rsidRPr="00716317" w:rsidRDefault="00490996">
            <w:pPr>
              <w:rPr>
                <w:sz w:val="20"/>
                <w:szCs w:val="20"/>
              </w:rPr>
            </w:pPr>
            <w:r w:rsidRPr="00716317">
              <w:rPr>
                <w:sz w:val="20"/>
                <w:szCs w:val="20"/>
              </w:rPr>
              <w:lastRenderedPageBreak/>
              <w:t>Modifications/ Differentiation</w:t>
            </w:r>
            <w:r w:rsidRPr="00716317">
              <w:rPr>
                <w:sz w:val="20"/>
                <w:szCs w:val="20"/>
              </w:rPr>
              <w:br/>
            </w:r>
            <w:r w:rsidRPr="00716317">
              <w:rPr>
                <w:sz w:val="20"/>
                <w:szCs w:val="20"/>
                <w:rtl/>
              </w:rPr>
              <w:t>التنوع والتمايز</w:t>
            </w:r>
          </w:p>
        </w:tc>
        <w:tc>
          <w:tcPr>
            <w:tcW w:w="0" w:type="auto"/>
            <w:shd w:val="clear" w:color="auto" w:fill="FFFFFF"/>
            <w:hideMark/>
          </w:tcPr>
          <w:p w14:paraId="72B4D402" w14:textId="77777777" w:rsidR="00490996" w:rsidRPr="00716317" w:rsidRDefault="00490996" w:rsidP="00C330D5">
            <w:pPr>
              <w:rPr>
                <w:sz w:val="20"/>
                <w:szCs w:val="20"/>
              </w:rPr>
            </w:pPr>
            <w:r w:rsidRPr="00716317">
              <w:rPr>
                <w:sz w:val="20"/>
                <w:szCs w:val="20"/>
              </w:rPr>
              <w:t>A strategy to help students with a single type of need is identified, or strategies identified are not appropriate.</w:t>
            </w:r>
            <w:r w:rsidRPr="00716317">
              <w:rPr>
                <w:sz w:val="20"/>
                <w:szCs w:val="20"/>
              </w:rPr>
              <w:br/>
            </w:r>
            <w:r w:rsidRPr="00716317">
              <w:rPr>
                <w:sz w:val="20"/>
                <w:szCs w:val="20"/>
                <w:rtl/>
              </w:rPr>
              <w:t xml:space="preserve">يقوم بتحديد استراتيجية واحدة لنوع من الحاجات أو يقوم بتحديد استراتيجيات متنوعة ولكنها لا تستخدم </w:t>
            </w:r>
            <w:r w:rsidRPr="00716317">
              <w:rPr>
                <w:sz w:val="20"/>
                <w:szCs w:val="20"/>
              </w:rPr>
              <w:t xml:space="preserve">. </w:t>
            </w:r>
          </w:p>
        </w:tc>
        <w:tc>
          <w:tcPr>
            <w:tcW w:w="0" w:type="auto"/>
            <w:shd w:val="clear" w:color="auto" w:fill="FFFFFF"/>
            <w:hideMark/>
          </w:tcPr>
          <w:p w14:paraId="1E3639D8" w14:textId="77777777" w:rsidR="00490996" w:rsidRPr="00716317" w:rsidRDefault="00490996">
            <w:pPr>
              <w:rPr>
                <w:sz w:val="20"/>
                <w:szCs w:val="20"/>
              </w:rPr>
            </w:pPr>
            <w:r w:rsidRPr="00716317">
              <w:rPr>
                <w:sz w:val="20"/>
                <w:szCs w:val="20"/>
              </w:rPr>
              <w:t>Multiple strategies to help students with a single type of need are identified; most are appropriate</w:t>
            </w:r>
            <w:r w:rsidRPr="00716317">
              <w:rPr>
                <w:sz w:val="20"/>
                <w:szCs w:val="20"/>
              </w:rPr>
              <w:br/>
              <w:t>-</w:t>
            </w:r>
            <w:r w:rsidRPr="00716317">
              <w:rPr>
                <w:sz w:val="20"/>
                <w:szCs w:val="20"/>
                <w:rtl/>
              </w:rPr>
              <w:t xml:space="preserve">يقوم بتحديد استراتيجيات متعددة لتعليم الطلاب ضمن نوع واحد من الاحتياجات ومعظمها مناسبة </w:t>
            </w:r>
            <w:r w:rsidRPr="00716317">
              <w:rPr>
                <w:sz w:val="20"/>
                <w:szCs w:val="20"/>
              </w:rPr>
              <w:t xml:space="preserve">. </w:t>
            </w:r>
          </w:p>
        </w:tc>
        <w:tc>
          <w:tcPr>
            <w:tcW w:w="0" w:type="auto"/>
            <w:shd w:val="clear" w:color="auto" w:fill="FFFFFF"/>
            <w:hideMark/>
          </w:tcPr>
          <w:p w14:paraId="2155D808" w14:textId="77777777" w:rsidR="00490996" w:rsidRPr="00716317" w:rsidRDefault="00490996">
            <w:pPr>
              <w:rPr>
                <w:sz w:val="20"/>
                <w:szCs w:val="20"/>
              </w:rPr>
            </w:pPr>
            <w:r w:rsidRPr="00716317">
              <w:rPr>
                <w:sz w:val="20"/>
                <w:szCs w:val="20"/>
              </w:rPr>
              <w:t>Multiple and appropriate strategies to help students with diverse needs are identified.</w:t>
            </w:r>
            <w:r w:rsidRPr="00716317">
              <w:rPr>
                <w:sz w:val="20"/>
                <w:szCs w:val="20"/>
              </w:rPr>
              <w:br/>
              <w:t xml:space="preserve">- </w:t>
            </w:r>
            <w:r w:rsidRPr="00716317">
              <w:rPr>
                <w:sz w:val="20"/>
                <w:szCs w:val="20"/>
                <w:rtl/>
              </w:rPr>
              <w:t xml:space="preserve">يحدد الاستراتيجيات المتنوعة لمساعدة الطلبة في التعلم بحسب احتياجاتهم المختلفة </w:t>
            </w:r>
          </w:p>
        </w:tc>
        <w:tc>
          <w:tcPr>
            <w:tcW w:w="0" w:type="auto"/>
            <w:shd w:val="clear" w:color="auto" w:fill="FFFFFF"/>
            <w:hideMark/>
          </w:tcPr>
          <w:p w14:paraId="754D6619" w14:textId="77777777" w:rsidR="00490996" w:rsidRPr="00716317" w:rsidRDefault="00490996">
            <w:pPr>
              <w:rPr>
                <w:sz w:val="20"/>
                <w:szCs w:val="20"/>
              </w:rPr>
            </w:pPr>
            <w:r w:rsidRPr="00716317">
              <w:rPr>
                <w:sz w:val="20"/>
                <w:szCs w:val="20"/>
              </w:rPr>
              <w:t>Multiple and appropriate strategies to help students with diverse needs are identified and explained.</w:t>
            </w:r>
            <w:r w:rsidRPr="00716317">
              <w:rPr>
                <w:sz w:val="20"/>
                <w:szCs w:val="20"/>
              </w:rPr>
              <w:br/>
            </w:r>
            <w:r w:rsidRPr="00716317">
              <w:rPr>
                <w:sz w:val="20"/>
                <w:szCs w:val="20"/>
                <w:rtl/>
              </w:rPr>
              <w:t xml:space="preserve">يستخدم استراتيجيات متنوعة ومناسبة لتقديم المعلومة بحسب احتياجات الطلاب المختلفة </w:t>
            </w:r>
          </w:p>
        </w:tc>
      </w:tr>
      <w:tr w:rsidR="00490996" w:rsidRPr="00716317" w14:paraId="381DFF82" w14:textId="77777777" w:rsidTr="00623B03">
        <w:trPr>
          <w:tblCellSpacing w:w="15" w:type="dxa"/>
        </w:trPr>
        <w:tc>
          <w:tcPr>
            <w:tcW w:w="0" w:type="auto"/>
            <w:shd w:val="clear" w:color="auto" w:fill="CCFFFF"/>
            <w:hideMark/>
          </w:tcPr>
          <w:p w14:paraId="41B49CA2" w14:textId="77777777" w:rsidR="00490996" w:rsidRPr="00716317" w:rsidRDefault="00490996">
            <w:pPr>
              <w:rPr>
                <w:sz w:val="20"/>
                <w:szCs w:val="20"/>
              </w:rPr>
            </w:pPr>
            <w:r w:rsidRPr="00716317">
              <w:rPr>
                <w:sz w:val="20"/>
                <w:szCs w:val="20"/>
              </w:rPr>
              <w:t>Lesson Extension</w:t>
            </w:r>
            <w:r w:rsidRPr="00716317">
              <w:rPr>
                <w:sz w:val="20"/>
                <w:szCs w:val="20"/>
              </w:rPr>
              <w:br/>
            </w:r>
            <w:r w:rsidRPr="00716317">
              <w:rPr>
                <w:sz w:val="20"/>
                <w:szCs w:val="20"/>
                <w:rtl/>
              </w:rPr>
              <w:t xml:space="preserve">شمولية الدرس </w:t>
            </w:r>
            <w:r w:rsidRPr="00716317">
              <w:rPr>
                <w:sz w:val="20"/>
                <w:szCs w:val="20"/>
              </w:rPr>
              <w:br/>
              <w:t xml:space="preserve">( </w:t>
            </w:r>
            <w:r w:rsidRPr="00716317">
              <w:rPr>
                <w:sz w:val="20"/>
                <w:szCs w:val="20"/>
                <w:rtl/>
              </w:rPr>
              <w:t xml:space="preserve">التوسع بالدرس </w:t>
            </w:r>
            <w:r w:rsidRPr="00716317">
              <w:rPr>
                <w:sz w:val="20"/>
                <w:szCs w:val="20"/>
              </w:rPr>
              <w:t>)</w:t>
            </w:r>
          </w:p>
        </w:tc>
        <w:tc>
          <w:tcPr>
            <w:tcW w:w="0" w:type="auto"/>
            <w:shd w:val="clear" w:color="auto" w:fill="FFFFFF"/>
            <w:hideMark/>
          </w:tcPr>
          <w:p w14:paraId="48E9C845" w14:textId="77777777" w:rsidR="00490996" w:rsidRPr="00716317" w:rsidRDefault="00490996">
            <w:pPr>
              <w:rPr>
                <w:sz w:val="20"/>
                <w:szCs w:val="20"/>
              </w:rPr>
            </w:pPr>
            <w:r w:rsidRPr="00716317">
              <w:rPr>
                <w:sz w:val="20"/>
                <w:szCs w:val="20"/>
              </w:rPr>
              <w:t>Extension repeats but does not offer application in a new context.</w:t>
            </w:r>
            <w:r w:rsidRPr="00716317">
              <w:rPr>
                <w:sz w:val="20"/>
                <w:szCs w:val="20"/>
              </w:rPr>
              <w:br/>
              <w:t>-</w:t>
            </w:r>
            <w:r w:rsidRPr="00716317">
              <w:rPr>
                <w:sz w:val="20"/>
                <w:szCs w:val="20"/>
                <w:rtl/>
              </w:rPr>
              <w:t>يعيد تكرار ذات الموقف ولا يعطى الطلبة الفرصة لتطبيق ما تعلموه في ظروف مشابهة</w:t>
            </w:r>
            <w:r w:rsidRPr="00716317">
              <w:rPr>
                <w:sz w:val="20"/>
                <w:szCs w:val="20"/>
              </w:rPr>
              <w:t xml:space="preserve">. </w:t>
            </w:r>
          </w:p>
        </w:tc>
        <w:tc>
          <w:tcPr>
            <w:tcW w:w="0" w:type="auto"/>
            <w:shd w:val="clear" w:color="auto" w:fill="FFFFFF"/>
            <w:hideMark/>
          </w:tcPr>
          <w:p w14:paraId="4BB4DB9A" w14:textId="77777777" w:rsidR="00490996" w:rsidRPr="00716317" w:rsidRDefault="00490996">
            <w:pPr>
              <w:rPr>
                <w:sz w:val="20"/>
                <w:szCs w:val="20"/>
              </w:rPr>
            </w:pPr>
            <w:r w:rsidRPr="00716317">
              <w:rPr>
                <w:sz w:val="20"/>
                <w:szCs w:val="20"/>
              </w:rPr>
              <w:t>Extension includes limited opportunities for students to apply the information, concepts, or skills in a similar context.</w:t>
            </w:r>
            <w:r w:rsidRPr="00716317">
              <w:rPr>
                <w:sz w:val="20"/>
                <w:szCs w:val="20"/>
              </w:rPr>
              <w:br/>
              <w:t xml:space="preserve">- </w:t>
            </w:r>
            <w:r w:rsidRPr="00716317">
              <w:rPr>
                <w:sz w:val="20"/>
                <w:szCs w:val="20"/>
                <w:rtl/>
              </w:rPr>
              <w:t xml:space="preserve">يعطي فرصا محدودة لتطبيق ما تعلمة الطلاب في ظروف مشابهة </w:t>
            </w:r>
          </w:p>
        </w:tc>
        <w:tc>
          <w:tcPr>
            <w:tcW w:w="0" w:type="auto"/>
            <w:shd w:val="clear" w:color="auto" w:fill="FFFFFF"/>
            <w:hideMark/>
          </w:tcPr>
          <w:p w14:paraId="7459894B" w14:textId="77777777" w:rsidR="00490996" w:rsidRPr="00716317" w:rsidRDefault="00490996">
            <w:pPr>
              <w:rPr>
                <w:sz w:val="20"/>
                <w:szCs w:val="20"/>
              </w:rPr>
            </w:pPr>
            <w:r w:rsidRPr="00716317">
              <w:rPr>
                <w:sz w:val="20"/>
                <w:szCs w:val="20"/>
              </w:rPr>
              <w:t>Extension includes opportunity for students to apply the information, concepts, or skills in a new context.</w:t>
            </w:r>
            <w:r w:rsidRPr="00716317">
              <w:rPr>
                <w:sz w:val="20"/>
                <w:szCs w:val="20"/>
              </w:rPr>
              <w:br/>
              <w:t xml:space="preserve">- </w:t>
            </w:r>
            <w:r w:rsidRPr="00716317">
              <w:rPr>
                <w:sz w:val="20"/>
                <w:szCs w:val="20"/>
                <w:rtl/>
              </w:rPr>
              <w:t xml:space="preserve">يعطي فرصة للطلاب لتطبيق ما تعلموه في مواقف مشابهه </w:t>
            </w:r>
          </w:p>
        </w:tc>
        <w:tc>
          <w:tcPr>
            <w:tcW w:w="0" w:type="auto"/>
            <w:shd w:val="clear" w:color="auto" w:fill="FFFFFF"/>
            <w:hideMark/>
          </w:tcPr>
          <w:p w14:paraId="29F50718" w14:textId="77777777" w:rsidR="00490996" w:rsidRPr="00716317" w:rsidRDefault="00490996">
            <w:pPr>
              <w:rPr>
                <w:sz w:val="20"/>
                <w:szCs w:val="20"/>
              </w:rPr>
            </w:pPr>
            <w:r w:rsidRPr="00716317">
              <w:rPr>
                <w:sz w:val="20"/>
                <w:szCs w:val="20"/>
              </w:rPr>
              <w:t>Extension includes one or more opportunities for students to apply the information, concepts, or skills in new and authentic situations or contexts.</w:t>
            </w:r>
            <w:r w:rsidRPr="00716317">
              <w:rPr>
                <w:sz w:val="20"/>
                <w:szCs w:val="20"/>
              </w:rPr>
              <w:br/>
            </w:r>
            <w:r w:rsidRPr="00716317">
              <w:rPr>
                <w:sz w:val="20"/>
                <w:szCs w:val="20"/>
                <w:rtl/>
              </w:rPr>
              <w:t xml:space="preserve">يعطي فرصا متعددة للطلاب لتطبيق ما تعلموه في مواقف مشابهة أو ظروف حقيقية </w:t>
            </w:r>
          </w:p>
        </w:tc>
      </w:tr>
      <w:tr w:rsidR="00490996" w:rsidRPr="00716317" w14:paraId="3777CF6E" w14:textId="77777777" w:rsidTr="00623B03">
        <w:trPr>
          <w:tblCellSpacing w:w="15" w:type="dxa"/>
        </w:trPr>
        <w:tc>
          <w:tcPr>
            <w:tcW w:w="0" w:type="auto"/>
            <w:shd w:val="clear" w:color="auto" w:fill="CCFFFF"/>
            <w:hideMark/>
          </w:tcPr>
          <w:p w14:paraId="71DFE542" w14:textId="77777777" w:rsidR="00490996" w:rsidRPr="00716317" w:rsidRDefault="00490996">
            <w:pPr>
              <w:rPr>
                <w:sz w:val="20"/>
                <w:szCs w:val="20"/>
              </w:rPr>
            </w:pPr>
            <w:r w:rsidRPr="00716317">
              <w:rPr>
                <w:sz w:val="20"/>
                <w:szCs w:val="20"/>
              </w:rPr>
              <w:t>Closure</w:t>
            </w:r>
            <w:r w:rsidRPr="00716317">
              <w:rPr>
                <w:sz w:val="20"/>
                <w:szCs w:val="20"/>
              </w:rPr>
              <w:br/>
            </w:r>
            <w:r w:rsidRPr="00716317">
              <w:rPr>
                <w:sz w:val="20"/>
                <w:szCs w:val="20"/>
                <w:rtl/>
              </w:rPr>
              <w:t>الخاتمة</w:t>
            </w:r>
          </w:p>
        </w:tc>
        <w:tc>
          <w:tcPr>
            <w:tcW w:w="0" w:type="auto"/>
            <w:shd w:val="clear" w:color="auto" w:fill="FFFFFF"/>
            <w:hideMark/>
          </w:tcPr>
          <w:p w14:paraId="356AF64F" w14:textId="77777777" w:rsidR="00490996" w:rsidRPr="00716317" w:rsidRDefault="00490996">
            <w:pPr>
              <w:rPr>
                <w:sz w:val="20"/>
                <w:szCs w:val="20"/>
              </w:rPr>
            </w:pPr>
            <w:r w:rsidRPr="00716317">
              <w:rPr>
                <w:sz w:val="20"/>
                <w:szCs w:val="20"/>
              </w:rPr>
              <w:t>Closure by teacher ends the lesson, but does not summarize or clarify learning.</w:t>
            </w:r>
            <w:r w:rsidRPr="00716317">
              <w:rPr>
                <w:sz w:val="20"/>
                <w:szCs w:val="20"/>
              </w:rPr>
              <w:br/>
            </w:r>
            <w:r w:rsidRPr="00716317">
              <w:rPr>
                <w:sz w:val="20"/>
                <w:szCs w:val="20"/>
                <w:rtl/>
              </w:rPr>
              <w:t>الخاتمة فقط تنهي الدرس ولا تلخص أو توضح شيء</w:t>
            </w:r>
            <w:r w:rsidRPr="00716317">
              <w:rPr>
                <w:sz w:val="20"/>
                <w:szCs w:val="20"/>
              </w:rPr>
              <w:t xml:space="preserve">. </w:t>
            </w:r>
          </w:p>
        </w:tc>
        <w:tc>
          <w:tcPr>
            <w:tcW w:w="0" w:type="auto"/>
            <w:shd w:val="clear" w:color="auto" w:fill="FFFFFF"/>
            <w:hideMark/>
          </w:tcPr>
          <w:p w14:paraId="63780CBD" w14:textId="77777777" w:rsidR="00490996" w:rsidRPr="00716317" w:rsidRDefault="00490996">
            <w:pPr>
              <w:rPr>
                <w:sz w:val="20"/>
                <w:szCs w:val="20"/>
              </w:rPr>
            </w:pPr>
            <w:r w:rsidRPr="00716317">
              <w:rPr>
                <w:sz w:val="20"/>
                <w:szCs w:val="20"/>
              </w:rPr>
              <w:t>Closure by teacher summarizes the lesson and clarifies points.</w:t>
            </w:r>
            <w:r w:rsidRPr="00716317">
              <w:rPr>
                <w:sz w:val="20"/>
                <w:szCs w:val="20"/>
              </w:rPr>
              <w:br/>
              <w:t xml:space="preserve">- </w:t>
            </w:r>
            <w:r w:rsidRPr="00716317">
              <w:rPr>
                <w:sz w:val="20"/>
                <w:szCs w:val="20"/>
                <w:rtl/>
              </w:rPr>
              <w:t>تختصر الخاتمة على قيام المعلم بتلخيص الدرس وتوضيح بعض النقاط</w:t>
            </w:r>
            <w:r w:rsidRPr="00716317">
              <w:rPr>
                <w:sz w:val="20"/>
                <w:szCs w:val="20"/>
              </w:rPr>
              <w:t xml:space="preserve">. </w:t>
            </w:r>
          </w:p>
        </w:tc>
        <w:tc>
          <w:tcPr>
            <w:tcW w:w="0" w:type="auto"/>
            <w:shd w:val="clear" w:color="auto" w:fill="FFFFFF"/>
            <w:hideMark/>
          </w:tcPr>
          <w:p w14:paraId="0F8D98E9" w14:textId="77777777" w:rsidR="00490996" w:rsidRPr="00716317" w:rsidRDefault="00490996">
            <w:pPr>
              <w:rPr>
                <w:sz w:val="20"/>
                <w:szCs w:val="20"/>
              </w:rPr>
            </w:pPr>
            <w:r w:rsidRPr="00716317">
              <w:rPr>
                <w:sz w:val="20"/>
                <w:szCs w:val="20"/>
              </w:rPr>
              <w:t>Closure includes an opportunity for a limited number of students to summarize the lesson, respond to questions, connect to previous learning, or anticipate new learning.</w:t>
            </w:r>
            <w:r w:rsidRPr="00716317">
              <w:rPr>
                <w:sz w:val="20"/>
                <w:szCs w:val="20"/>
              </w:rPr>
              <w:br/>
              <w:t xml:space="preserve">- </w:t>
            </w:r>
            <w:r w:rsidRPr="00716317">
              <w:rPr>
                <w:sz w:val="20"/>
                <w:szCs w:val="20"/>
                <w:rtl/>
              </w:rPr>
              <w:t xml:space="preserve">تعطي الخاتمة فرصة محدودة لبعض الطلبة لتلخيص الدرس والاجابة عن الاسئلة وربط التعليم السابق باللاحق </w:t>
            </w:r>
            <w:r w:rsidRPr="00716317">
              <w:rPr>
                <w:sz w:val="20"/>
                <w:szCs w:val="20"/>
              </w:rPr>
              <w:t xml:space="preserve">. </w:t>
            </w:r>
          </w:p>
        </w:tc>
        <w:tc>
          <w:tcPr>
            <w:tcW w:w="0" w:type="auto"/>
            <w:shd w:val="clear" w:color="auto" w:fill="FFFFFF"/>
            <w:hideMark/>
          </w:tcPr>
          <w:p w14:paraId="462FEBD9" w14:textId="77777777" w:rsidR="00490996" w:rsidRPr="00716317" w:rsidRDefault="00490996">
            <w:pPr>
              <w:rPr>
                <w:sz w:val="20"/>
                <w:szCs w:val="20"/>
              </w:rPr>
            </w:pPr>
            <w:r w:rsidRPr="00716317">
              <w:rPr>
                <w:sz w:val="20"/>
                <w:szCs w:val="20"/>
              </w:rPr>
              <w:t>Closure includes an opportunity for all students to summarize the lesson, respond to questions, connect to previous learning, or anticipate new learning.</w:t>
            </w:r>
            <w:r w:rsidRPr="00716317">
              <w:rPr>
                <w:sz w:val="20"/>
                <w:szCs w:val="20"/>
              </w:rPr>
              <w:br/>
            </w:r>
            <w:r w:rsidRPr="00716317">
              <w:rPr>
                <w:sz w:val="20"/>
                <w:szCs w:val="20"/>
                <w:rtl/>
              </w:rPr>
              <w:t xml:space="preserve">تعطي الخاتمة فرصة لكل طالب لتلخيص الدرس والاجابة عن الاسئلة وربط التعليم الحالي بالسابق والتنبؤ بالتعليم المستقبلي </w:t>
            </w:r>
          </w:p>
        </w:tc>
      </w:tr>
      <w:tr w:rsidR="00490996" w:rsidRPr="00716317" w14:paraId="6D3232A5" w14:textId="77777777" w:rsidTr="00623B03">
        <w:trPr>
          <w:tblCellSpacing w:w="15" w:type="dxa"/>
        </w:trPr>
        <w:tc>
          <w:tcPr>
            <w:tcW w:w="0" w:type="auto"/>
            <w:shd w:val="clear" w:color="auto" w:fill="CCFFFF"/>
            <w:hideMark/>
          </w:tcPr>
          <w:p w14:paraId="0A5D8282" w14:textId="77777777" w:rsidR="00490996" w:rsidRPr="00716317" w:rsidRDefault="00490996">
            <w:pPr>
              <w:rPr>
                <w:sz w:val="20"/>
                <w:szCs w:val="20"/>
              </w:rPr>
            </w:pPr>
            <w:r w:rsidRPr="00716317">
              <w:rPr>
                <w:sz w:val="20"/>
                <w:szCs w:val="20"/>
              </w:rPr>
              <w:t>Assessments</w:t>
            </w:r>
            <w:r w:rsidRPr="00716317">
              <w:rPr>
                <w:sz w:val="20"/>
                <w:szCs w:val="20"/>
              </w:rPr>
              <w:br/>
            </w:r>
            <w:r w:rsidRPr="00716317">
              <w:rPr>
                <w:sz w:val="20"/>
                <w:szCs w:val="20"/>
                <w:rtl/>
              </w:rPr>
              <w:t xml:space="preserve">التقويم </w:t>
            </w:r>
            <w:r w:rsidRPr="00716317">
              <w:rPr>
                <w:sz w:val="20"/>
                <w:szCs w:val="20"/>
              </w:rPr>
              <w:t>\</w:t>
            </w:r>
            <w:r w:rsidRPr="00716317">
              <w:rPr>
                <w:sz w:val="20"/>
                <w:szCs w:val="20"/>
                <w:rtl/>
              </w:rPr>
              <w:t>التقييم</w:t>
            </w:r>
          </w:p>
        </w:tc>
        <w:tc>
          <w:tcPr>
            <w:tcW w:w="0" w:type="auto"/>
            <w:shd w:val="clear" w:color="auto" w:fill="FFFFFF"/>
            <w:hideMark/>
          </w:tcPr>
          <w:p w14:paraId="40647D02" w14:textId="77777777" w:rsidR="00490996" w:rsidRPr="00716317" w:rsidRDefault="00490996">
            <w:pPr>
              <w:rPr>
                <w:sz w:val="20"/>
                <w:szCs w:val="20"/>
              </w:rPr>
            </w:pPr>
            <w:r w:rsidRPr="00716317">
              <w:rPr>
                <w:sz w:val="20"/>
                <w:szCs w:val="20"/>
              </w:rPr>
              <w:t>Assessment does not align with lesson objectives or does not provide feedback on each student.</w:t>
            </w:r>
            <w:r w:rsidRPr="00716317">
              <w:rPr>
                <w:sz w:val="20"/>
                <w:szCs w:val="20"/>
              </w:rPr>
              <w:br/>
            </w:r>
            <w:r w:rsidRPr="00716317">
              <w:rPr>
                <w:sz w:val="20"/>
                <w:szCs w:val="20"/>
                <w:rtl/>
              </w:rPr>
              <w:t xml:space="preserve">لا تتفق أدوات التقييم مع محتوى الدرس وأهدافه ولا تعطي تغذية راجعه لكل طالب </w:t>
            </w:r>
          </w:p>
        </w:tc>
        <w:tc>
          <w:tcPr>
            <w:tcW w:w="0" w:type="auto"/>
            <w:shd w:val="clear" w:color="auto" w:fill="FFFFFF"/>
            <w:hideMark/>
          </w:tcPr>
          <w:p w14:paraId="6A1C9003" w14:textId="77777777" w:rsidR="00490996" w:rsidRPr="00716317" w:rsidRDefault="00490996">
            <w:pPr>
              <w:rPr>
                <w:sz w:val="20"/>
                <w:szCs w:val="20"/>
              </w:rPr>
            </w:pPr>
            <w:r w:rsidRPr="00716317">
              <w:rPr>
                <w:sz w:val="20"/>
                <w:szCs w:val="20"/>
              </w:rPr>
              <w:t>Assessment provides feedback for each student and is aligned with most of the lesson’s objectives in content.</w:t>
            </w:r>
            <w:r w:rsidRPr="00716317">
              <w:rPr>
                <w:sz w:val="20"/>
                <w:szCs w:val="20"/>
              </w:rPr>
              <w:br/>
            </w:r>
            <w:r w:rsidRPr="00716317">
              <w:rPr>
                <w:sz w:val="20"/>
                <w:szCs w:val="20"/>
                <w:rtl/>
              </w:rPr>
              <w:t xml:space="preserve">يتفق التقويم مع معظم اهداف الدرس ومحتواه والتغذية الراجعة تكون من المدرس للطلبة فقط </w:t>
            </w:r>
          </w:p>
        </w:tc>
        <w:tc>
          <w:tcPr>
            <w:tcW w:w="0" w:type="auto"/>
            <w:shd w:val="clear" w:color="auto" w:fill="FFFFFF"/>
            <w:hideMark/>
          </w:tcPr>
          <w:p w14:paraId="64CDBE92" w14:textId="77777777" w:rsidR="00490996" w:rsidRPr="00716317" w:rsidRDefault="00490996">
            <w:pPr>
              <w:rPr>
                <w:sz w:val="20"/>
                <w:szCs w:val="20"/>
              </w:rPr>
            </w:pPr>
            <w:r w:rsidRPr="00716317">
              <w:rPr>
                <w:sz w:val="20"/>
                <w:szCs w:val="20"/>
              </w:rPr>
              <w:t>Assessment provides feedback for each student and is aligned with the lesson standards and objectives in content, and cognitive level (Bloom’s taxonomy).</w:t>
            </w:r>
            <w:r w:rsidRPr="00716317">
              <w:rPr>
                <w:sz w:val="20"/>
                <w:szCs w:val="20"/>
              </w:rPr>
              <w:br/>
              <w:t>-</w:t>
            </w:r>
            <w:r w:rsidRPr="00716317">
              <w:rPr>
                <w:sz w:val="20"/>
                <w:szCs w:val="20"/>
                <w:rtl/>
              </w:rPr>
              <w:t xml:space="preserve">يتفق التقويم مع معطيات </w:t>
            </w:r>
            <w:r w:rsidRPr="00716317">
              <w:rPr>
                <w:sz w:val="20"/>
                <w:szCs w:val="20"/>
                <w:rtl/>
              </w:rPr>
              <w:lastRenderedPageBreak/>
              <w:t xml:space="preserve">الدرس ومحتواه واسلوب التدريس وهرم بلوم ولكن التغذية الراجعة تكون لكل طالب فقط وليس للمعلم </w:t>
            </w:r>
            <w:r w:rsidRPr="00716317">
              <w:rPr>
                <w:sz w:val="20"/>
                <w:szCs w:val="20"/>
              </w:rPr>
              <w:t xml:space="preserve">. </w:t>
            </w:r>
          </w:p>
        </w:tc>
        <w:tc>
          <w:tcPr>
            <w:tcW w:w="0" w:type="auto"/>
            <w:shd w:val="clear" w:color="auto" w:fill="FFFFFF"/>
            <w:hideMark/>
          </w:tcPr>
          <w:p w14:paraId="4414CE11" w14:textId="77777777" w:rsidR="00490996" w:rsidRPr="00716317" w:rsidRDefault="00490996">
            <w:pPr>
              <w:rPr>
                <w:sz w:val="20"/>
                <w:szCs w:val="20"/>
              </w:rPr>
            </w:pPr>
            <w:r w:rsidRPr="00716317">
              <w:rPr>
                <w:sz w:val="20"/>
                <w:szCs w:val="20"/>
              </w:rPr>
              <w:lastRenderedPageBreak/>
              <w:t xml:space="preserve">Assessments clearly align with the lesson standards and objectives in content, mode (way it was taught), and cognitive level (Bloom’s taxonomy); provides focused </w:t>
            </w:r>
            <w:r w:rsidRPr="00716317">
              <w:rPr>
                <w:sz w:val="20"/>
                <w:szCs w:val="20"/>
              </w:rPr>
              <w:lastRenderedPageBreak/>
              <w:t>feedback for teacher and every student.</w:t>
            </w:r>
            <w:r w:rsidRPr="00716317">
              <w:rPr>
                <w:sz w:val="20"/>
                <w:szCs w:val="20"/>
              </w:rPr>
              <w:br/>
              <w:t xml:space="preserve">- </w:t>
            </w:r>
            <w:r w:rsidRPr="00716317">
              <w:rPr>
                <w:sz w:val="20"/>
                <w:szCs w:val="20"/>
                <w:rtl/>
              </w:rPr>
              <w:t xml:space="preserve">تتفق ادوات التقييم مع معطيات الدرس وأهدافه ومحتواه وطريقة التعليم والمستوى الذهني </w:t>
            </w:r>
            <w:r w:rsidRPr="00716317">
              <w:rPr>
                <w:sz w:val="20"/>
                <w:szCs w:val="20"/>
              </w:rPr>
              <w:t>(</w:t>
            </w:r>
            <w:r w:rsidRPr="00716317">
              <w:rPr>
                <w:sz w:val="20"/>
                <w:szCs w:val="20"/>
                <w:rtl/>
              </w:rPr>
              <w:t>بلوم</w:t>
            </w:r>
            <w:r w:rsidRPr="00716317">
              <w:rPr>
                <w:sz w:val="20"/>
                <w:szCs w:val="20"/>
              </w:rPr>
              <w:t xml:space="preserve">) </w:t>
            </w:r>
            <w:r w:rsidRPr="00716317">
              <w:rPr>
                <w:sz w:val="20"/>
                <w:szCs w:val="20"/>
                <w:rtl/>
              </w:rPr>
              <w:t xml:space="preserve">وتكون التغذية الراجعة هادفة للمعلم ولكل طالب </w:t>
            </w:r>
          </w:p>
        </w:tc>
      </w:tr>
      <w:tr w:rsidR="007E5529" w:rsidRPr="00716317" w14:paraId="106B5AFB" w14:textId="77777777" w:rsidTr="00623B03">
        <w:trPr>
          <w:tblCellSpacing w:w="15" w:type="dxa"/>
        </w:trPr>
        <w:tc>
          <w:tcPr>
            <w:tcW w:w="0" w:type="auto"/>
            <w:shd w:val="clear" w:color="auto" w:fill="CCFFFF"/>
          </w:tcPr>
          <w:p w14:paraId="5856151D" w14:textId="77777777" w:rsidR="007E5529" w:rsidRDefault="007E5529" w:rsidP="000A309B">
            <w:pPr>
              <w:rPr>
                <w:sz w:val="20"/>
                <w:szCs w:val="20"/>
              </w:rPr>
            </w:pPr>
            <w:r>
              <w:rPr>
                <w:sz w:val="20"/>
                <w:szCs w:val="20"/>
              </w:rPr>
              <w:lastRenderedPageBreak/>
              <w:t>Reflective Evaluation of Lesson (Added after the lesson is presented).</w:t>
            </w:r>
          </w:p>
          <w:p w14:paraId="7974E79A" w14:textId="77777777" w:rsidR="007E5529" w:rsidRDefault="007E5529" w:rsidP="000A309B">
            <w:pPr>
              <w:rPr>
                <w:sz w:val="20"/>
                <w:szCs w:val="20"/>
              </w:rPr>
            </w:pPr>
          </w:p>
          <w:p w14:paraId="7B0FFAB4" w14:textId="14E5F8A2" w:rsidR="007E5529" w:rsidRPr="00716317" w:rsidRDefault="007E5529">
            <w:pPr>
              <w:rPr>
                <w:sz w:val="20"/>
                <w:szCs w:val="20"/>
              </w:rPr>
            </w:pPr>
            <w:r>
              <w:rPr>
                <w:rtl/>
              </w:rPr>
              <w:t>التأمل (بعد إعطاء الدرس</w:t>
            </w:r>
            <w:r>
              <w:t>(</w:t>
            </w:r>
          </w:p>
        </w:tc>
        <w:tc>
          <w:tcPr>
            <w:tcW w:w="0" w:type="auto"/>
            <w:shd w:val="clear" w:color="auto" w:fill="FFFFFF"/>
          </w:tcPr>
          <w:p w14:paraId="558011BA" w14:textId="77777777" w:rsidR="007E5529" w:rsidRDefault="007E5529" w:rsidP="000A309B">
            <w:pPr>
              <w:rPr>
                <w:sz w:val="20"/>
                <w:szCs w:val="20"/>
              </w:rPr>
            </w:pPr>
            <w:r>
              <w:rPr>
                <w:sz w:val="20"/>
                <w:szCs w:val="20"/>
              </w:rPr>
              <w:t>Reflection is shallow, focusing on unimportant aspects of the lesson.</w:t>
            </w:r>
          </w:p>
          <w:p w14:paraId="2F11C274" w14:textId="2D34F339" w:rsidR="007E5529" w:rsidRPr="00716317" w:rsidRDefault="007E5529">
            <w:pPr>
              <w:rPr>
                <w:sz w:val="20"/>
                <w:szCs w:val="20"/>
              </w:rPr>
            </w:pPr>
            <w:r w:rsidRPr="00F5281B">
              <w:rPr>
                <w:sz w:val="20"/>
                <w:szCs w:val="20"/>
                <w:rtl/>
              </w:rPr>
              <w:t>- يكون التأمل ضعيفا جدا بحيث يركز على أمور غير ذات أهمية للدرس</w:t>
            </w:r>
            <w:r>
              <w:rPr>
                <w:rFonts w:ascii="Arial" w:hAnsi="Arial" w:cs="Arial"/>
                <w:b/>
                <w:bCs/>
                <w:rtl/>
              </w:rPr>
              <w:t>.</w:t>
            </w:r>
          </w:p>
        </w:tc>
        <w:tc>
          <w:tcPr>
            <w:tcW w:w="0" w:type="auto"/>
            <w:shd w:val="clear" w:color="auto" w:fill="FFFFFF"/>
          </w:tcPr>
          <w:p w14:paraId="6363A5B3" w14:textId="77777777" w:rsidR="007E5529" w:rsidRDefault="007E5529" w:rsidP="000A309B">
            <w:pPr>
              <w:rPr>
                <w:sz w:val="20"/>
                <w:szCs w:val="20"/>
              </w:rPr>
            </w:pPr>
            <w:r>
              <w:rPr>
                <w:sz w:val="20"/>
                <w:szCs w:val="20"/>
              </w:rPr>
              <w:t>Reflection focuses on the design and delivery of the lesson, identifying strengths and areas for improvement, but does not reflect on student learning.</w:t>
            </w:r>
          </w:p>
          <w:p w14:paraId="575DA7BE" w14:textId="00D8B59F" w:rsidR="007E5529" w:rsidRPr="00716317" w:rsidRDefault="007E5529">
            <w:pPr>
              <w:rPr>
                <w:sz w:val="20"/>
                <w:szCs w:val="20"/>
              </w:rPr>
            </w:pPr>
            <w:r w:rsidRPr="00F5281B">
              <w:rPr>
                <w:sz w:val="20"/>
                <w:szCs w:val="20"/>
                <w:rtl/>
              </w:rPr>
              <w:t xml:space="preserve">- يقتصر التأمل على التمعن في تصميم الدرس وطريقة التدريس محددا نقاط القوة وتلك التي تحتاج الى تطوير ولا يتعرض لمدى تعلم الطلاب </w:t>
            </w:r>
            <w:r>
              <w:rPr>
                <w:b/>
                <w:bCs/>
                <w:rtl/>
              </w:rPr>
              <w:t>.</w:t>
            </w:r>
          </w:p>
        </w:tc>
        <w:tc>
          <w:tcPr>
            <w:tcW w:w="0" w:type="auto"/>
            <w:shd w:val="clear" w:color="auto" w:fill="FFFFFF"/>
          </w:tcPr>
          <w:p w14:paraId="14BC5654" w14:textId="77777777" w:rsidR="007E5529" w:rsidRDefault="007E5529" w:rsidP="000A309B">
            <w:pPr>
              <w:rPr>
                <w:sz w:val="20"/>
                <w:szCs w:val="20"/>
              </w:rPr>
            </w:pPr>
            <w:r>
              <w:rPr>
                <w:sz w:val="20"/>
                <w:szCs w:val="20"/>
              </w:rPr>
              <w:t>Reflection discusses student learning and strengths and areas for improvement in lesson design and delivery.</w:t>
            </w:r>
          </w:p>
          <w:p w14:paraId="3EF9086E" w14:textId="18488586" w:rsidR="007E5529" w:rsidRPr="00716317" w:rsidRDefault="007E5529">
            <w:pPr>
              <w:rPr>
                <w:sz w:val="20"/>
                <w:szCs w:val="20"/>
              </w:rPr>
            </w:pPr>
            <w:r w:rsidRPr="00F5281B">
              <w:rPr>
                <w:sz w:val="20"/>
                <w:szCs w:val="20"/>
                <w:rtl/>
              </w:rPr>
              <w:t>- يناقش التأمل مدى تعلم الطلبة ونقاط القوة في الدرس والامور التي تحتاج الى تطوير في تصميم الدرس وطريقة التدريس</w:t>
            </w:r>
            <w:r>
              <w:rPr>
                <w:b/>
                <w:bCs/>
                <w:rtl/>
              </w:rPr>
              <w:t xml:space="preserve"> .</w:t>
            </w:r>
          </w:p>
        </w:tc>
        <w:tc>
          <w:tcPr>
            <w:tcW w:w="0" w:type="auto"/>
            <w:shd w:val="clear" w:color="auto" w:fill="FFFFFF"/>
          </w:tcPr>
          <w:p w14:paraId="31371CB7" w14:textId="77777777" w:rsidR="007E5529" w:rsidRDefault="007E5529" w:rsidP="000A309B">
            <w:pPr>
              <w:rPr>
                <w:sz w:val="20"/>
                <w:szCs w:val="20"/>
              </w:rPr>
            </w:pPr>
            <w:r>
              <w:rPr>
                <w:sz w:val="20"/>
                <w:szCs w:val="20"/>
              </w:rPr>
              <w:t>Reflection demonstrates thoughtful consideration of the lesson is terms of student learning, identifying strengths and areas for improvement in lesson design, lesson delivery, and student engagement and achievement.</w:t>
            </w:r>
          </w:p>
          <w:p w14:paraId="72C526B8" w14:textId="2A556F10" w:rsidR="007E5529" w:rsidRPr="00716317" w:rsidRDefault="007E5529">
            <w:pPr>
              <w:rPr>
                <w:sz w:val="20"/>
                <w:szCs w:val="20"/>
              </w:rPr>
            </w:pPr>
            <w:r w:rsidRPr="00F5281B">
              <w:rPr>
                <w:sz w:val="20"/>
                <w:szCs w:val="20"/>
                <w:rtl/>
              </w:rPr>
              <w:t xml:space="preserve">- يشمل التأمل على اعادة النظر بشكل واعي بمجريات الدرس ومدى فائدته في تعليم الطلبة وتحديد نقاط القوة في الدرس وطريقة التدريس ومدى تفاعل الطلاب وانجازاتهم </w:t>
            </w:r>
            <w:r>
              <w:rPr>
                <w:b/>
                <w:bCs/>
                <w:rtl/>
              </w:rPr>
              <w:t>.</w:t>
            </w:r>
          </w:p>
        </w:tc>
      </w:tr>
    </w:tbl>
    <w:p w14:paraId="39CDE74B" w14:textId="10BA2ABC" w:rsidR="00490996" w:rsidRDefault="00490996">
      <w:pPr>
        <w:pStyle w:val="z-BottomofForm"/>
        <w:rPr>
          <w:rFonts w:ascii="Times New Roman" w:hAnsi="Times New Roman" w:cs="Times New Roman"/>
          <w:vanish w:val="0"/>
          <w:sz w:val="20"/>
          <w:szCs w:val="20"/>
        </w:rPr>
      </w:pPr>
    </w:p>
    <w:p w14:paraId="4DEB08C6" w14:textId="77777777" w:rsidR="00953908" w:rsidRDefault="00953908">
      <w:pPr>
        <w:rPr>
          <w:sz w:val="20"/>
          <w:szCs w:val="20"/>
        </w:rPr>
      </w:pPr>
      <w:r>
        <w:rPr>
          <w:sz w:val="20"/>
          <w:szCs w:val="20"/>
        </w:rPr>
        <w:br w:type="page"/>
      </w:r>
    </w:p>
    <w:p w14:paraId="69F15F9D" w14:textId="77777777" w:rsidR="00344540" w:rsidRDefault="00344540" w:rsidP="005C3AEB">
      <w:pPr>
        <w:pStyle w:val="Heading2"/>
      </w:pPr>
      <w:bookmarkStart w:id="123" w:name="_Toc284676419"/>
      <w:bookmarkStart w:id="124" w:name="_Toc284677004"/>
      <w:bookmarkStart w:id="125" w:name="_Toc284683923"/>
      <w:r>
        <w:lastRenderedPageBreak/>
        <w:t>Mid and Final Reflections Rubric</w:t>
      </w:r>
      <w:bookmarkEnd w:id="123"/>
      <w:bookmarkEnd w:id="124"/>
      <w:bookmarkEnd w:id="125"/>
    </w:p>
    <w:p w14:paraId="6AE5C7DC" w14:textId="405401B3" w:rsidR="005C3AEB" w:rsidRPr="005C3AEB" w:rsidRDefault="005C3AEB" w:rsidP="005C3AEB">
      <w:pPr>
        <w:jc w:val="center"/>
      </w:pPr>
      <w:r>
        <w:t>(</w:t>
      </w:r>
      <w:r w:rsidR="00CC277B">
        <w:t xml:space="preserve">Final Only -- </w:t>
      </w:r>
      <w:r>
        <w:t>TaskStream Assignment)</w:t>
      </w:r>
    </w:p>
    <w:p w14:paraId="7987B541" w14:textId="77777777" w:rsidR="00C2547F" w:rsidRDefault="00C2547F" w:rsidP="00C2547F">
      <w:pPr>
        <w:pStyle w:val="z-TopofForm"/>
      </w:pPr>
      <w:bookmarkStart w:id="126" w:name="_Toc284676420"/>
      <w:bookmarkStart w:id="127" w:name="_Toc284677005"/>
      <w:bookmarkStart w:id="128" w:name="_Toc284683924"/>
    </w:p>
    <w:tbl>
      <w:tblPr>
        <w:tblStyle w:val="TableGrid"/>
        <w:tblW w:w="0" w:type="auto"/>
        <w:tblLook w:val="04A0" w:firstRow="1" w:lastRow="0" w:firstColumn="1" w:lastColumn="0" w:noHBand="0" w:noVBand="1"/>
      </w:tblPr>
      <w:tblGrid>
        <w:gridCol w:w="1495"/>
        <w:gridCol w:w="1930"/>
        <w:gridCol w:w="2094"/>
        <w:gridCol w:w="2010"/>
        <w:gridCol w:w="2071"/>
      </w:tblGrid>
      <w:tr w:rsidR="00C2547F" w14:paraId="7D5CA7FE" w14:textId="77777777" w:rsidTr="00C2547F">
        <w:trPr>
          <w:tblHeader/>
        </w:trPr>
        <w:tc>
          <w:tcPr>
            <w:tcW w:w="0" w:type="auto"/>
            <w:tcBorders>
              <w:top w:val="nil"/>
              <w:left w:val="nil"/>
            </w:tcBorders>
            <w:hideMark/>
          </w:tcPr>
          <w:p w14:paraId="66417154" w14:textId="77777777" w:rsidR="00C2547F" w:rsidRPr="00C2547F" w:rsidRDefault="00C2547F" w:rsidP="00E468F5">
            <w:pPr>
              <w:jc w:val="center"/>
              <w:rPr>
                <w:b/>
                <w:bCs/>
                <w:sz w:val="20"/>
                <w:szCs w:val="20"/>
              </w:rPr>
            </w:pPr>
          </w:p>
        </w:tc>
        <w:tc>
          <w:tcPr>
            <w:tcW w:w="0" w:type="auto"/>
            <w:shd w:val="clear" w:color="auto" w:fill="EAEAEA"/>
            <w:vAlign w:val="center"/>
          </w:tcPr>
          <w:p w14:paraId="77A580F3" w14:textId="77777777" w:rsidR="00C2547F" w:rsidRPr="00C2547F" w:rsidRDefault="00C2547F" w:rsidP="00E468F5">
            <w:pPr>
              <w:jc w:val="center"/>
              <w:rPr>
                <w:b/>
                <w:bCs/>
                <w:sz w:val="20"/>
                <w:szCs w:val="20"/>
                <w:rtl/>
              </w:rPr>
            </w:pPr>
            <w:r w:rsidRPr="00C2547F">
              <w:rPr>
                <w:b/>
                <w:bCs/>
                <w:sz w:val="20"/>
                <w:szCs w:val="20"/>
              </w:rPr>
              <w:t xml:space="preserve">Unsatisfactory </w:t>
            </w:r>
          </w:p>
          <w:p w14:paraId="2350D786" w14:textId="06C8146D" w:rsidR="00C2547F" w:rsidRPr="00C2547F" w:rsidRDefault="007E5529" w:rsidP="00E468F5">
            <w:pPr>
              <w:jc w:val="center"/>
              <w:rPr>
                <w:b/>
                <w:bCs/>
                <w:sz w:val="20"/>
                <w:szCs w:val="20"/>
              </w:rPr>
            </w:pPr>
            <w:r w:rsidRPr="00CD31FF">
              <w:rPr>
                <w:bCs/>
                <w:sz w:val="20"/>
                <w:szCs w:val="20"/>
                <w:rtl/>
              </w:rPr>
              <w:t>غير مقبول</w:t>
            </w:r>
          </w:p>
        </w:tc>
        <w:tc>
          <w:tcPr>
            <w:tcW w:w="0" w:type="auto"/>
            <w:shd w:val="clear" w:color="auto" w:fill="EAEAEA"/>
            <w:vAlign w:val="center"/>
          </w:tcPr>
          <w:p w14:paraId="6F690339" w14:textId="77777777" w:rsidR="00C2547F" w:rsidRPr="00C2547F" w:rsidRDefault="00C2547F" w:rsidP="00E468F5">
            <w:pPr>
              <w:jc w:val="center"/>
              <w:rPr>
                <w:b/>
                <w:bCs/>
                <w:sz w:val="20"/>
                <w:szCs w:val="20"/>
                <w:rtl/>
              </w:rPr>
            </w:pPr>
            <w:r w:rsidRPr="00C2547F">
              <w:rPr>
                <w:b/>
                <w:bCs/>
                <w:sz w:val="20"/>
                <w:szCs w:val="20"/>
              </w:rPr>
              <w:t>Needs Improvement</w:t>
            </w:r>
          </w:p>
          <w:p w14:paraId="2AAD8FDA" w14:textId="4B17B97D" w:rsidR="00C2547F" w:rsidRPr="00C2547F" w:rsidRDefault="007E5529" w:rsidP="00E468F5">
            <w:pPr>
              <w:jc w:val="center"/>
              <w:rPr>
                <w:b/>
                <w:bCs/>
                <w:sz w:val="20"/>
                <w:szCs w:val="20"/>
              </w:rPr>
            </w:pPr>
            <w:r w:rsidRPr="00CD31FF">
              <w:rPr>
                <w:bCs/>
                <w:sz w:val="20"/>
                <w:szCs w:val="20"/>
                <w:rtl/>
              </w:rPr>
              <w:t xml:space="preserve">يحتاج الى تحسين  </w:t>
            </w:r>
          </w:p>
        </w:tc>
        <w:tc>
          <w:tcPr>
            <w:tcW w:w="0" w:type="auto"/>
            <w:shd w:val="clear" w:color="auto" w:fill="EAEAEA"/>
            <w:vAlign w:val="center"/>
            <w:hideMark/>
          </w:tcPr>
          <w:p w14:paraId="5F7478A2" w14:textId="430B0467" w:rsidR="00C2547F" w:rsidRPr="00C2547F" w:rsidRDefault="0067366F" w:rsidP="00E468F5">
            <w:pPr>
              <w:jc w:val="center"/>
              <w:rPr>
                <w:b/>
                <w:bCs/>
                <w:sz w:val="20"/>
                <w:szCs w:val="20"/>
                <w:rtl/>
              </w:rPr>
            </w:pPr>
            <w:r>
              <w:rPr>
                <w:b/>
                <w:bCs/>
                <w:sz w:val="20"/>
                <w:szCs w:val="20"/>
              </w:rPr>
              <w:t>Satisfactory</w:t>
            </w:r>
          </w:p>
          <w:p w14:paraId="1244C1E9" w14:textId="172F500D" w:rsidR="00C2547F" w:rsidRPr="00C2547F" w:rsidRDefault="007E5529" w:rsidP="00E468F5">
            <w:pPr>
              <w:jc w:val="center"/>
              <w:rPr>
                <w:b/>
                <w:bCs/>
                <w:sz w:val="20"/>
                <w:szCs w:val="20"/>
              </w:rPr>
            </w:pPr>
            <w:r w:rsidRPr="00CD31FF">
              <w:rPr>
                <w:bCs/>
                <w:sz w:val="20"/>
                <w:szCs w:val="20"/>
                <w:rtl/>
              </w:rPr>
              <w:t>مقبول</w:t>
            </w:r>
          </w:p>
        </w:tc>
        <w:tc>
          <w:tcPr>
            <w:tcW w:w="0" w:type="auto"/>
            <w:shd w:val="clear" w:color="auto" w:fill="EAEAEA"/>
            <w:vAlign w:val="center"/>
          </w:tcPr>
          <w:p w14:paraId="72CFC010" w14:textId="77777777" w:rsidR="00C2547F" w:rsidRPr="00C2547F" w:rsidRDefault="00C2547F" w:rsidP="00E468F5">
            <w:pPr>
              <w:jc w:val="center"/>
              <w:rPr>
                <w:b/>
                <w:bCs/>
                <w:sz w:val="20"/>
                <w:szCs w:val="20"/>
                <w:rtl/>
              </w:rPr>
            </w:pPr>
            <w:r w:rsidRPr="00C2547F">
              <w:rPr>
                <w:b/>
                <w:bCs/>
                <w:sz w:val="20"/>
                <w:szCs w:val="20"/>
              </w:rPr>
              <w:t xml:space="preserve">Target </w:t>
            </w:r>
          </w:p>
          <w:p w14:paraId="27081D66" w14:textId="5A213545" w:rsidR="00C2547F" w:rsidRPr="00C2547F" w:rsidRDefault="007E5529" w:rsidP="00E468F5">
            <w:pPr>
              <w:jc w:val="center"/>
              <w:rPr>
                <w:b/>
                <w:bCs/>
                <w:sz w:val="20"/>
                <w:szCs w:val="20"/>
              </w:rPr>
            </w:pPr>
            <w:r w:rsidRPr="00CD31FF">
              <w:rPr>
                <w:bCs/>
                <w:sz w:val="20"/>
                <w:szCs w:val="20"/>
                <w:rtl/>
              </w:rPr>
              <w:t>مستهدف</w:t>
            </w:r>
          </w:p>
        </w:tc>
      </w:tr>
      <w:tr w:rsidR="00C2547F" w14:paraId="6766A6B6" w14:textId="77777777" w:rsidTr="00C2547F">
        <w:tc>
          <w:tcPr>
            <w:tcW w:w="0" w:type="auto"/>
            <w:shd w:val="clear" w:color="auto" w:fill="CCFFFF"/>
            <w:hideMark/>
          </w:tcPr>
          <w:p w14:paraId="66A5C896" w14:textId="77777777" w:rsidR="00C2547F" w:rsidRPr="00C2547F" w:rsidRDefault="00C2547F" w:rsidP="00E468F5">
            <w:pPr>
              <w:rPr>
                <w:sz w:val="20"/>
                <w:szCs w:val="20"/>
              </w:rPr>
            </w:pPr>
            <w:r w:rsidRPr="00C2547F">
              <w:rPr>
                <w:sz w:val="20"/>
                <w:szCs w:val="20"/>
              </w:rPr>
              <w:t>Reflectivity</w:t>
            </w:r>
          </w:p>
          <w:p w14:paraId="010D1284" w14:textId="77777777" w:rsidR="00C2547F" w:rsidRPr="00C2547F" w:rsidRDefault="00C2547F" w:rsidP="00E468F5">
            <w:pPr>
              <w:rPr>
                <w:sz w:val="20"/>
                <w:szCs w:val="20"/>
                <w:rtl/>
              </w:rPr>
            </w:pPr>
            <w:r w:rsidRPr="00C2547F">
              <w:rPr>
                <w:sz w:val="20"/>
                <w:szCs w:val="20"/>
                <w:rtl/>
              </w:rPr>
              <w:t>التأمل</w:t>
            </w:r>
          </w:p>
        </w:tc>
        <w:tc>
          <w:tcPr>
            <w:tcW w:w="0" w:type="auto"/>
            <w:shd w:val="clear" w:color="auto" w:fill="FFFFFF"/>
          </w:tcPr>
          <w:p w14:paraId="6D8BF445" w14:textId="77777777" w:rsidR="00C2547F" w:rsidRPr="00C2547F" w:rsidRDefault="00C2547F" w:rsidP="00E468F5">
            <w:pPr>
              <w:rPr>
                <w:sz w:val="20"/>
                <w:szCs w:val="20"/>
                <w:rtl/>
              </w:rPr>
            </w:pPr>
            <w:r w:rsidRPr="00C2547F">
              <w:rPr>
                <w:sz w:val="20"/>
                <w:szCs w:val="20"/>
              </w:rPr>
              <w:t xml:space="preserve">Reflections do not reveal the thoughts, feelings, or insights of the candidate. </w:t>
            </w:r>
          </w:p>
          <w:p w14:paraId="2D26DC40" w14:textId="77777777" w:rsidR="00C2547F" w:rsidRPr="00C2547F" w:rsidRDefault="00C2547F" w:rsidP="00E468F5">
            <w:pPr>
              <w:bidi/>
              <w:rPr>
                <w:sz w:val="20"/>
                <w:szCs w:val="20"/>
              </w:rPr>
            </w:pPr>
            <w:r w:rsidRPr="00C2547F">
              <w:rPr>
                <w:sz w:val="20"/>
                <w:szCs w:val="20"/>
                <w:rtl/>
              </w:rPr>
              <w:t>التأمل لا يبين أفكار، مشاعر أو رؤى المرشح.</w:t>
            </w:r>
          </w:p>
        </w:tc>
        <w:tc>
          <w:tcPr>
            <w:tcW w:w="0" w:type="auto"/>
            <w:shd w:val="clear" w:color="auto" w:fill="FFFFFF"/>
          </w:tcPr>
          <w:p w14:paraId="46DC58E5" w14:textId="77777777" w:rsidR="00C2547F" w:rsidRPr="00C2547F" w:rsidRDefault="00C2547F" w:rsidP="00E468F5">
            <w:pPr>
              <w:rPr>
                <w:sz w:val="20"/>
                <w:szCs w:val="20"/>
                <w:rtl/>
              </w:rPr>
            </w:pPr>
            <w:r w:rsidRPr="00C2547F">
              <w:rPr>
                <w:sz w:val="20"/>
                <w:szCs w:val="20"/>
              </w:rPr>
              <w:t xml:space="preserve">Reflections reveal some (limited) personal experiences, thoughts, feelings, or insights. </w:t>
            </w:r>
          </w:p>
          <w:p w14:paraId="0E4B1446" w14:textId="77777777" w:rsidR="00C2547F" w:rsidRPr="00C2547F" w:rsidRDefault="00C2547F" w:rsidP="00E468F5">
            <w:pPr>
              <w:bidi/>
              <w:rPr>
                <w:sz w:val="20"/>
                <w:szCs w:val="20"/>
              </w:rPr>
            </w:pPr>
            <w:r w:rsidRPr="00C2547F">
              <w:rPr>
                <w:sz w:val="20"/>
                <w:szCs w:val="20"/>
                <w:rtl/>
              </w:rPr>
              <w:t>التأمل يبين بعض التجارب الشخصية المحدودة ، والأفكار، والمشاعر، والرؤى.</w:t>
            </w:r>
          </w:p>
        </w:tc>
        <w:tc>
          <w:tcPr>
            <w:tcW w:w="0" w:type="auto"/>
            <w:shd w:val="clear" w:color="auto" w:fill="FFFFFF"/>
            <w:hideMark/>
          </w:tcPr>
          <w:p w14:paraId="7155750D" w14:textId="77777777" w:rsidR="00C2547F" w:rsidRPr="00C2547F" w:rsidRDefault="00C2547F" w:rsidP="00E468F5">
            <w:pPr>
              <w:rPr>
                <w:sz w:val="20"/>
                <w:szCs w:val="20"/>
                <w:rtl/>
              </w:rPr>
            </w:pPr>
            <w:r w:rsidRPr="00C2547F">
              <w:rPr>
                <w:sz w:val="20"/>
                <w:szCs w:val="20"/>
              </w:rPr>
              <w:t xml:space="preserve">Reflections provide personal experiences, noting some personal thoughts, feelings, or insights. </w:t>
            </w:r>
          </w:p>
          <w:p w14:paraId="767879B1" w14:textId="77777777" w:rsidR="00C2547F" w:rsidRPr="00C2547F" w:rsidRDefault="00C2547F" w:rsidP="00E468F5">
            <w:pPr>
              <w:bidi/>
              <w:rPr>
                <w:sz w:val="20"/>
                <w:szCs w:val="20"/>
              </w:rPr>
            </w:pPr>
            <w:r w:rsidRPr="00C2547F">
              <w:rPr>
                <w:sz w:val="20"/>
                <w:szCs w:val="20"/>
                <w:rtl/>
              </w:rPr>
              <w:t>التأمل يقدم تجارب شخصية، يبين بعض الأفكار الشخصية، والمشاعر، والرؤى.</w:t>
            </w:r>
          </w:p>
        </w:tc>
        <w:tc>
          <w:tcPr>
            <w:tcW w:w="0" w:type="auto"/>
            <w:shd w:val="clear" w:color="auto" w:fill="FFFFFF"/>
          </w:tcPr>
          <w:p w14:paraId="06E172D1" w14:textId="77777777" w:rsidR="00C2547F" w:rsidRPr="00C2547F" w:rsidRDefault="00C2547F" w:rsidP="00E468F5">
            <w:pPr>
              <w:rPr>
                <w:sz w:val="20"/>
                <w:szCs w:val="20"/>
                <w:rtl/>
              </w:rPr>
            </w:pPr>
            <w:r w:rsidRPr="00C2547F">
              <w:rPr>
                <w:sz w:val="20"/>
                <w:szCs w:val="20"/>
              </w:rPr>
              <w:t xml:space="preserve">Reflections are deeply thoughtful, providing personal thoughts, feelings, and insights. </w:t>
            </w:r>
          </w:p>
          <w:p w14:paraId="11FE649D" w14:textId="77777777" w:rsidR="00C2547F" w:rsidRPr="00C2547F" w:rsidRDefault="00C2547F" w:rsidP="00E468F5">
            <w:pPr>
              <w:bidi/>
              <w:rPr>
                <w:sz w:val="20"/>
                <w:szCs w:val="20"/>
              </w:rPr>
            </w:pPr>
            <w:r w:rsidRPr="00C2547F">
              <w:rPr>
                <w:sz w:val="20"/>
                <w:szCs w:val="20"/>
                <w:rtl/>
              </w:rPr>
              <w:t>التأملات تكون مدروسة بعمق، وتقدم أفكاراً شخصية، ومشاعر، ورؤى.</w:t>
            </w:r>
          </w:p>
        </w:tc>
      </w:tr>
      <w:tr w:rsidR="00C2547F" w14:paraId="762A22B1" w14:textId="77777777" w:rsidTr="00C2547F">
        <w:tc>
          <w:tcPr>
            <w:tcW w:w="0" w:type="auto"/>
            <w:shd w:val="clear" w:color="auto" w:fill="CCFFFF"/>
            <w:hideMark/>
          </w:tcPr>
          <w:p w14:paraId="68167F7D" w14:textId="77777777" w:rsidR="00C2547F" w:rsidRPr="00C2547F" w:rsidRDefault="00C2547F" w:rsidP="00E468F5">
            <w:pPr>
              <w:rPr>
                <w:sz w:val="20"/>
                <w:szCs w:val="20"/>
                <w:rtl/>
              </w:rPr>
            </w:pPr>
            <w:r w:rsidRPr="00C2547F">
              <w:rPr>
                <w:sz w:val="20"/>
                <w:szCs w:val="20"/>
              </w:rPr>
              <w:t>Thoroughness</w:t>
            </w:r>
          </w:p>
          <w:p w14:paraId="4225C36A" w14:textId="77777777" w:rsidR="00C2547F" w:rsidRPr="00C2547F" w:rsidRDefault="00C2547F" w:rsidP="00E468F5">
            <w:pPr>
              <w:rPr>
                <w:sz w:val="20"/>
                <w:szCs w:val="20"/>
              </w:rPr>
            </w:pPr>
            <w:r w:rsidRPr="00C2547F">
              <w:rPr>
                <w:sz w:val="20"/>
                <w:szCs w:val="20"/>
                <w:rtl/>
              </w:rPr>
              <w:t>الشمول</w:t>
            </w:r>
          </w:p>
        </w:tc>
        <w:tc>
          <w:tcPr>
            <w:tcW w:w="0" w:type="auto"/>
            <w:shd w:val="clear" w:color="auto" w:fill="FFFFFF"/>
          </w:tcPr>
          <w:p w14:paraId="3DC68DA7" w14:textId="77777777" w:rsidR="00C2547F" w:rsidRPr="00C2547F" w:rsidRDefault="00C2547F" w:rsidP="00E468F5">
            <w:pPr>
              <w:rPr>
                <w:sz w:val="20"/>
                <w:szCs w:val="20"/>
                <w:rtl/>
              </w:rPr>
            </w:pPr>
            <w:r w:rsidRPr="00C2547F">
              <w:rPr>
                <w:sz w:val="20"/>
                <w:szCs w:val="20"/>
              </w:rPr>
              <w:t xml:space="preserve">Very limited number of reflections; brief and/or incomplete. </w:t>
            </w:r>
          </w:p>
          <w:p w14:paraId="053518D6" w14:textId="77777777" w:rsidR="00C2547F" w:rsidRPr="00C2547F" w:rsidRDefault="00C2547F" w:rsidP="00E468F5">
            <w:pPr>
              <w:bidi/>
              <w:rPr>
                <w:sz w:val="20"/>
                <w:szCs w:val="20"/>
              </w:rPr>
            </w:pPr>
            <w:r w:rsidRPr="00C2547F">
              <w:rPr>
                <w:sz w:val="20"/>
                <w:szCs w:val="20"/>
                <w:rtl/>
              </w:rPr>
              <w:t xml:space="preserve">عدد محدود من التأملات، وتكون مختصرة و/أو غير مكتملة. </w:t>
            </w:r>
          </w:p>
        </w:tc>
        <w:tc>
          <w:tcPr>
            <w:tcW w:w="0" w:type="auto"/>
            <w:shd w:val="clear" w:color="auto" w:fill="FFFFFF"/>
          </w:tcPr>
          <w:p w14:paraId="61068310" w14:textId="77777777" w:rsidR="00C2547F" w:rsidRPr="00C2547F" w:rsidRDefault="00C2547F" w:rsidP="00E468F5">
            <w:pPr>
              <w:rPr>
                <w:sz w:val="20"/>
                <w:szCs w:val="20"/>
                <w:rtl/>
              </w:rPr>
            </w:pPr>
            <w:r w:rsidRPr="00C2547F">
              <w:rPr>
                <w:sz w:val="20"/>
                <w:szCs w:val="20"/>
              </w:rPr>
              <w:t xml:space="preserve">Set of reflections provides some insight into experience, but lacks thoroughness and/or depth. </w:t>
            </w:r>
          </w:p>
          <w:p w14:paraId="51DED4ED" w14:textId="77777777" w:rsidR="00C2547F" w:rsidRPr="00C2547F" w:rsidRDefault="00C2547F" w:rsidP="00E468F5">
            <w:pPr>
              <w:bidi/>
              <w:rPr>
                <w:sz w:val="20"/>
                <w:szCs w:val="20"/>
                <w:rtl/>
              </w:rPr>
            </w:pPr>
            <w:r w:rsidRPr="00C2547F">
              <w:rPr>
                <w:sz w:val="20"/>
                <w:szCs w:val="20"/>
                <w:rtl/>
              </w:rPr>
              <w:t>مجموعة من التأملات تتضمن بعض التجارب وتفتقر الشمول  و</w:t>
            </w:r>
            <w:r w:rsidRPr="00C2547F">
              <w:rPr>
                <w:sz w:val="20"/>
                <w:szCs w:val="20"/>
              </w:rPr>
              <w:t>/</w:t>
            </w:r>
            <w:r w:rsidRPr="00C2547F">
              <w:rPr>
                <w:sz w:val="20"/>
                <w:szCs w:val="20"/>
                <w:rtl/>
              </w:rPr>
              <w:t>أو العمق.</w:t>
            </w:r>
          </w:p>
        </w:tc>
        <w:tc>
          <w:tcPr>
            <w:tcW w:w="0" w:type="auto"/>
            <w:shd w:val="clear" w:color="auto" w:fill="FFFFFF"/>
            <w:hideMark/>
          </w:tcPr>
          <w:p w14:paraId="6C9B7950" w14:textId="77777777" w:rsidR="00C2547F" w:rsidRPr="00C2547F" w:rsidRDefault="00C2547F" w:rsidP="00E468F5">
            <w:pPr>
              <w:rPr>
                <w:sz w:val="20"/>
                <w:szCs w:val="20"/>
                <w:rtl/>
              </w:rPr>
            </w:pPr>
            <w:r w:rsidRPr="00C2547F">
              <w:rPr>
                <w:sz w:val="20"/>
                <w:szCs w:val="20"/>
              </w:rPr>
              <w:t xml:space="preserve">Set of reflections provides an overview of experience. </w:t>
            </w:r>
          </w:p>
          <w:p w14:paraId="2389DD83" w14:textId="77777777" w:rsidR="00C2547F" w:rsidRPr="00C2547F" w:rsidRDefault="00C2547F" w:rsidP="00E468F5">
            <w:pPr>
              <w:bidi/>
              <w:rPr>
                <w:sz w:val="20"/>
                <w:szCs w:val="20"/>
              </w:rPr>
            </w:pPr>
            <w:r w:rsidRPr="00C2547F">
              <w:rPr>
                <w:sz w:val="20"/>
                <w:szCs w:val="20"/>
                <w:rtl/>
              </w:rPr>
              <w:t>مجموعة من التأملات تقدم لمحة عامة عن الخبرات والتجارب.</w:t>
            </w:r>
          </w:p>
        </w:tc>
        <w:tc>
          <w:tcPr>
            <w:tcW w:w="0" w:type="auto"/>
            <w:shd w:val="clear" w:color="auto" w:fill="FFFFFF"/>
          </w:tcPr>
          <w:p w14:paraId="7B03B058" w14:textId="77777777" w:rsidR="00C2547F" w:rsidRPr="00C2547F" w:rsidRDefault="00C2547F" w:rsidP="00E468F5">
            <w:pPr>
              <w:rPr>
                <w:sz w:val="20"/>
                <w:szCs w:val="20"/>
                <w:rtl/>
              </w:rPr>
            </w:pPr>
            <w:r w:rsidRPr="00C2547F">
              <w:rPr>
                <w:sz w:val="20"/>
                <w:szCs w:val="20"/>
              </w:rPr>
              <w:t xml:space="preserve">Set of reflections is substantive, thorough and provides an in-depth view of experience. </w:t>
            </w:r>
          </w:p>
          <w:p w14:paraId="5791244A" w14:textId="77777777" w:rsidR="00C2547F" w:rsidRPr="00C2547F" w:rsidRDefault="00C2547F" w:rsidP="00E468F5">
            <w:pPr>
              <w:bidi/>
              <w:rPr>
                <w:sz w:val="20"/>
                <w:szCs w:val="20"/>
                <w:rtl/>
              </w:rPr>
            </w:pPr>
            <w:r w:rsidRPr="00C2547F">
              <w:rPr>
                <w:sz w:val="20"/>
                <w:szCs w:val="20"/>
                <w:rtl/>
              </w:rPr>
              <w:t xml:space="preserve">مجموعة  من الـتأملات تكون موضوعية، وتقدم صورة عميقة عن الخبرات التجارب. </w:t>
            </w:r>
          </w:p>
        </w:tc>
      </w:tr>
      <w:tr w:rsidR="00C2547F" w14:paraId="57BE1C4F" w14:textId="77777777" w:rsidTr="00C2547F">
        <w:tc>
          <w:tcPr>
            <w:tcW w:w="0" w:type="auto"/>
            <w:shd w:val="clear" w:color="auto" w:fill="CCFFFF"/>
            <w:hideMark/>
          </w:tcPr>
          <w:p w14:paraId="4981CB26" w14:textId="77777777" w:rsidR="00C2547F" w:rsidRPr="00C2547F" w:rsidRDefault="00C2547F" w:rsidP="00E468F5">
            <w:pPr>
              <w:rPr>
                <w:sz w:val="20"/>
                <w:szCs w:val="20"/>
                <w:rtl/>
              </w:rPr>
            </w:pPr>
            <w:r w:rsidRPr="00C2547F">
              <w:rPr>
                <w:sz w:val="20"/>
                <w:szCs w:val="20"/>
              </w:rPr>
              <w:t>Variety</w:t>
            </w:r>
          </w:p>
          <w:p w14:paraId="135B4B8C" w14:textId="77777777" w:rsidR="00C2547F" w:rsidRPr="00C2547F" w:rsidRDefault="00C2547F" w:rsidP="00E468F5">
            <w:pPr>
              <w:rPr>
                <w:sz w:val="20"/>
                <w:szCs w:val="20"/>
              </w:rPr>
            </w:pPr>
            <w:r w:rsidRPr="00C2547F">
              <w:rPr>
                <w:sz w:val="20"/>
                <w:szCs w:val="20"/>
                <w:rtl/>
              </w:rPr>
              <w:t>التنوع</w:t>
            </w:r>
          </w:p>
        </w:tc>
        <w:tc>
          <w:tcPr>
            <w:tcW w:w="0" w:type="auto"/>
            <w:shd w:val="clear" w:color="auto" w:fill="FFFFFF"/>
          </w:tcPr>
          <w:p w14:paraId="306DEC10" w14:textId="77777777" w:rsidR="00C2547F" w:rsidRPr="00C2547F" w:rsidRDefault="00C2547F" w:rsidP="00E468F5">
            <w:pPr>
              <w:rPr>
                <w:sz w:val="20"/>
                <w:szCs w:val="20"/>
                <w:rtl/>
              </w:rPr>
            </w:pPr>
            <w:r w:rsidRPr="00C2547F">
              <w:rPr>
                <w:sz w:val="20"/>
                <w:szCs w:val="20"/>
              </w:rPr>
              <w:t xml:space="preserve">Reflections are repetitive and portray a very limited number of aspects of teaching and learning. </w:t>
            </w:r>
          </w:p>
          <w:p w14:paraId="0405F01E" w14:textId="77777777" w:rsidR="00C2547F" w:rsidRPr="00C2547F" w:rsidRDefault="00C2547F" w:rsidP="00E468F5">
            <w:pPr>
              <w:bidi/>
              <w:rPr>
                <w:sz w:val="20"/>
                <w:szCs w:val="20"/>
              </w:rPr>
            </w:pPr>
            <w:r w:rsidRPr="00C2547F">
              <w:rPr>
                <w:sz w:val="20"/>
                <w:szCs w:val="20"/>
                <w:rtl/>
              </w:rPr>
              <w:t xml:space="preserve">التأملات مكررة وتعطي صورة محدودة جداً عن مجالات التعلم والتعليم. </w:t>
            </w:r>
          </w:p>
        </w:tc>
        <w:tc>
          <w:tcPr>
            <w:tcW w:w="0" w:type="auto"/>
            <w:shd w:val="clear" w:color="auto" w:fill="FFFFFF"/>
          </w:tcPr>
          <w:p w14:paraId="72D95B41" w14:textId="77777777" w:rsidR="00C2547F" w:rsidRPr="00C2547F" w:rsidRDefault="00C2547F" w:rsidP="00E468F5">
            <w:pPr>
              <w:rPr>
                <w:sz w:val="20"/>
                <w:szCs w:val="20"/>
                <w:rtl/>
              </w:rPr>
            </w:pPr>
            <w:r w:rsidRPr="00C2547F">
              <w:rPr>
                <w:sz w:val="20"/>
                <w:szCs w:val="20"/>
              </w:rPr>
              <w:t xml:space="preserve">A limited number of aspects of teaching and learning are discussed. </w:t>
            </w:r>
          </w:p>
          <w:p w14:paraId="178EBAD6" w14:textId="77777777" w:rsidR="00C2547F" w:rsidRPr="00C2547F" w:rsidRDefault="00C2547F" w:rsidP="00E468F5">
            <w:pPr>
              <w:bidi/>
              <w:rPr>
                <w:sz w:val="20"/>
                <w:szCs w:val="20"/>
              </w:rPr>
            </w:pPr>
            <w:r w:rsidRPr="00C2547F">
              <w:rPr>
                <w:sz w:val="20"/>
                <w:szCs w:val="20"/>
                <w:rtl/>
              </w:rPr>
              <w:t>عدد محدود من مجالات التعلم والتعليم يتم مناقشتها.</w:t>
            </w:r>
          </w:p>
        </w:tc>
        <w:tc>
          <w:tcPr>
            <w:tcW w:w="0" w:type="auto"/>
            <w:shd w:val="clear" w:color="auto" w:fill="FFFFFF"/>
            <w:hideMark/>
          </w:tcPr>
          <w:p w14:paraId="59A25EB6" w14:textId="77777777" w:rsidR="00C2547F" w:rsidRPr="00C2547F" w:rsidRDefault="00C2547F" w:rsidP="00E468F5">
            <w:pPr>
              <w:rPr>
                <w:sz w:val="20"/>
                <w:szCs w:val="20"/>
                <w:rtl/>
              </w:rPr>
            </w:pPr>
            <w:r w:rsidRPr="00C2547F">
              <w:rPr>
                <w:sz w:val="20"/>
                <w:szCs w:val="20"/>
              </w:rPr>
              <w:t xml:space="preserve">Several important aspects of teaching and learning are discussed. </w:t>
            </w:r>
          </w:p>
          <w:p w14:paraId="45184415" w14:textId="77777777" w:rsidR="00C2547F" w:rsidRPr="00C2547F" w:rsidRDefault="00C2547F" w:rsidP="00E468F5">
            <w:pPr>
              <w:rPr>
                <w:sz w:val="20"/>
                <w:szCs w:val="20"/>
                <w:rtl/>
              </w:rPr>
            </w:pPr>
          </w:p>
          <w:p w14:paraId="4EF8BCE9" w14:textId="77777777" w:rsidR="00C2547F" w:rsidRPr="00C2547F" w:rsidRDefault="00C2547F" w:rsidP="00E468F5">
            <w:pPr>
              <w:bidi/>
              <w:rPr>
                <w:sz w:val="20"/>
                <w:szCs w:val="20"/>
              </w:rPr>
            </w:pPr>
            <w:r w:rsidRPr="00C2547F">
              <w:rPr>
                <w:sz w:val="20"/>
                <w:szCs w:val="20"/>
                <w:rtl/>
              </w:rPr>
              <w:t xml:space="preserve">عدد من المجالات المهمة في عملية التعلم والتعليم يتم مناقشتها. </w:t>
            </w:r>
          </w:p>
        </w:tc>
        <w:tc>
          <w:tcPr>
            <w:tcW w:w="0" w:type="auto"/>
            <w:shd w:val="clear" w:color="auto" w:fill="FFFFFF"/>
          </w:tcPr>
          <w:p w14:paraId="377403F9" w14:textId="77777777" w:rsidR="00C2547F" w:rsidRPr="00C2547F" w:rsidRDefault="00C2547F" w:rsidP="00E468F5">
            <w:pPr>
              <w:rPr>
                <w:sz w:val="20"/>
                <w:szCs w:val="20"/>
                <w:rtl/>
              </w:rPr>
            </w:pPr>
            <w:r w:rsidRPr="00C2547F">
              <w:rPr>
                <w:sz w:val="20"/>
                <w:szCs w:val="20"/>
              </w:rPr>
              <w:t xml:space="preserve">Narratives on a broad and range of experiences provide in-depth perspectives on numerous aspects of teaching and learning. </w:t>
            </w:r>
          </w:p>
          <w:p w14:paraId="78C92C50" w14:textId="77777777" w:rsidR="00C2547F" w:rsidRPr="00C2547F" w:rsidRDefault="00C2547F" w:rsidP="00E468F5">
            <w:pPr>
              <w:bidi/>
              <w:rPr>
                <w:sz w:val="20"/>
                <w:szCs w:val="20"/>
                <w:rtl/>
              </w:rPr>
            </w:pPr>
            <w:r w:rsidRPr="00C2547F">
              <w:rPr>
                <w:sz w:val="20"/>
                <w:szCs w:val="20"/>
                <w:rtl/>
              </w:rPr>
              <w:t>السرد على نطاق واسع من التجارب والخبرات يقدم وجهات نظر عميقة حول جوانب عدة من التعلم والتعليم.</w:t>
            </w:r>
          </w:p>
          <w:p w14:paraId="58B5F67E" w14:textId="77777777" w:rsidR="00C2547F" w:rsidRPr="00C2547F" w:rsidRDefault="00C2547F" w:rsidP="00E468F5">
            <w:pPr>
              <w:rPr>
                <w:sz w:val="20"/>
                <w:szCs w:val="20"/>
              </w:rPr>
            </w:pPr>
          </w:p>
        </w:tc>
      </w:tr>
      <w:tr w:rsidR="00C2547F" w14:paraId="53DFFED7" w14:textId="77777777" w:rsidTr="00C2547F">
        <w:tc>
          <w:tcPr>
            <w:tcW w:w="0" w:type="auto"/>
            <w:shd w:val="clear" w:color="auto" w:fill="CCFFFF"/>
            <w:hideMark/>
          </w:tcPr>
          <w:p w14:paraId="3350E90D" w14:textId="77777777" w:rsidR="00C2547F" w:rsidRPr="00C2547F" w:rsidRDefault="00C2547F" w:rsidP="00E468F5">
            <w:pPr>
              <w:rPr>
                <w:sz w:val="20"/>
                <w:szCs w:val="20"/>
                <w:rtl/>
              </w:rPr>
            </w:pPr>
            <w:r w:rsidRPr="00C2547F">
              <w:rPr>
                <w:sz w:val="20"/>
                <w:szCs w:val="20"/>
              </w:rPr>
              <w:t>Professionalism</w:t>
            </w:r>
          </w:p>
          <w:p w14:paraId="42097635" w14:textId="77777777" w:rsidR="00C2547F" w:rsidRPr="00C2547F" w:rsidRDefault="00C2547F" w:rsidP="00E468F5">
            <w:pPr>
              <w:rPr>
                <w:sz w:val="20"/>
                <w:szCs w:val="20"/>
              </w:rPr>
            </w:pPr>
            <w:r w:rsidRPr="00C2547F">
              <w:rPr>
                <w:sz w:val="20"/>
                <w:szCs w:val="20"/>
                <w:rtl/>
              </w:rPr>
              <w:t xml:space="preserve">المهنية </w:t>
            </w:r>
          </w:p>
        </w:tc>
        <w:tc>
          <w:tcPr>
            <w:tcW w:w="0" w:type="auto"/>
            <w:shd w:val="clear" w:color="auto" w:fill="FFFFFF"/>
          </w:tcPr>
          <w:p w14:paraId="0008AAF8" w14:textId="77777777" w:rsidR="00C2547F" w:rsidRPr="00C2547F" w:rsidRDefault="00C2547F" w:rsidP="00E468F5">
            <w:pPr>
              <w:rPr>
                <w:sz w:val="20"/>
                <w:szCs w:val="20"/>
                <w:rtl/>
              </w:rPr>
            </w:pPr>
            <w:r w:rsidRPr="00C2547F">
              <w:rPr>
                <w:sz w:val="20"/>
                <w:szCs w:val="20"/>
              </w:rPr>
              <w:t xml:space="preserve">There are serious errors in professionalism. </w:t>
            </w:r>
          </w:p>
          <w:p w14:paraId="6793AC28" w14:textId="77777777" w:rsidR="00C2547F" w:rsidRPr="00C2547F" w:rsidRDefault="00C2547F" w:rsidP="00E468F5">
            <w:pPr>
              <w:bidi/>
              <w:rPr>
                <w:sz w:val="20"/>
                <w:szCs w:val="20"/>
              </w:rPr>
            </w:pPr>
            <w:r w:rsidRPr="00C2547F">
              <w:rPr>
                <w:sz w:val="20"/>
                <w:szCs w:val="20"/>
                <w:rtl/>
              </w:rPr>
              <w:t>هناك بعض الأخطاء الكبيرة في المهنية.</w:t>
            </w:r>
          </w:p>
        </w:tc>
        <w:tc>
          <w:tcPr>
            <w:tcW w:w="0" w:type="auto"/>
            <w:shd w:val="clear" w:color="auto" w:fill="FFFFFF"/>
          </w:tcPr>
          <w:p w14:paraId="27405FFD" w14:textId="77777777" w:rsidR="00C2547F" w:rsidRPr="00C2547F" w:rsidRDefault="00C2547F" w:rsidP="00E468F5">
            <w:pPr>
              <w:rPr>
                <w:sz w:val="20"/>
                <w:szCs w:val="20"/>
                <w:rtl/>
              </w:rPr>
            </w:pPr>
            <w:r w:rsidRPr="00C2547F">
              <w:rPr>
                <w:sz w:val="20"/>
                <w:szCs w:val="20"/>
              </w:rPr>
              <w:t xml:space="preserve">There are some errors in professionalism in several of the reflections; none serious. </w:t>
            </w:r>
          </w:p>
          <w:p w14:paraId="6BAF2BC6" w14:textId="77777777" w:rsidR="00C2547F" w:rsidRPr="00C2547F" w:rsidRDefault="00C2547F" w:rsidP="00E468F5">
            <w:pPr>
              <w:bidi/>
              <w:rPr>
                <w:sz w:val="20"/>
                <w:szCs w:val="20"/>
                <w:rtl/>
              </w:rPr>
            </w:pPr>
            <w:r w:rsidRPr="00C2547F">
              <w:rPr>
                <w:sz w:val="20"/>
                <w:szCs w:val="20"/>
                <w:rtl/>
              </w:rPr>
              <w:t>هناك بعض الأخطاء المهنية في بعض من التأملات، ولكنها ليست أخطاء</w:t>
            </w:r>
            <w:r w:rsidRPr="00C2547F">
              <w:rPr>
                <w:sz w:val="20"/>
                <w:szCs w:val="20"/>
              </w:rPr>
              <w:t xml:space="preserve"> </w:t>
            </w:r>
            <w:r w:rsidRPr="00C2547F">
              <w:rPr>
                <w:sz w:val="20"/>
                <w:szCs w:val="20"/>
                <w:rtl/>
              </w:rPr>
              <w:t xml:space="preserve"> ذات اثر كبير</w:t>
            </w:r>
          </w:p>
        </w:tc>
        <w:tc>
          <w:tcPr>
            <w:tcW w:w="0" w:type="auto"/>
            <w:shd w:val="clear" w:color="auto" w:fill="FFFFFF"/>
            <w:hideMark/>
          </w:tcPr>
          <w:p w14:paraId="3A2F33FB" w14:textId="77777777" w:rsidR="00C2547F" w:rsidRPr="00C2547F" w:rsidRDefault="00C2547F" w:rsidP="00E468F5">
            <w:pPr>
              <w:rPr>
                <w:sz w:val="20"/>
                <w:szCs w:val="20"/>
                <w:rtl/>
              </w:rPr>
            </w:pPr>
            <w:r w:rsidRPr="00C2547F">
              <w:rPr>
                <w:sz w:val="20"/>
                <w:szCs w:val="20"/>
              </w:rPr>
              <w:t>Overall, the reflections exhibit high standards of confidentiality, ethics, and respect for teaching as a profession.</w:t>
            </w:r>
          </w:p>
          <w:p w14:paraId="3FE9F123" w14:textId="77777777" w:rsidR="00C2547F" w:rsidRPr="00C2547F" w:rsidRDefault="00C2547F" w:rsidP="00E468F5">
            <w:pPr>
              <w:bidi/>
              <w:rPr>
                <w:sz w:val="20"/>
                <w:szCs w:val="20"/>
              </w:rPr>
            </w:pPr>
            <w:r w:rsidRPr="00C2547F">
              <w:rPr>
                <w:sz w:val="20"/>
                <w:szCs w:val="20"/>
              </w:rPr>
              <w:t xml:space="preserve"> </w:t>
            </w:r>
            <w:r w:rsidRPr="00C2547F">
              <w:rPr>
                <w:sz w:val="20"/>
                <w:szCs w:val="20"/>
                <w:rtl/>
              </w:rPr>
              <w:t>إجمالياً، التأملات تقدم مقياس عالي من السرية، الأخلاق، والاحترام للتعليم كمهنة.</w:t>
            </w:r>
          </w:p>
        </w:tc>
        <w:tc>
          <w:tcPr>
            <w:tcW w:w="0" w:type="auto"/>
            <w:shd w:val="clear" w:color="auto" w:fill="FFFFFF"/>
          </w:tcPr>
          <w:p w14:paraId="0CD49419" w14:textId="77777777" w:rsidR="00C2547F" w:rsidRPr="00C2547F" w:rsidRDefault="00C2547F" w:rsidP="00E468F5">
            <w:pPr>
              <w:rPr>
                <w:sz w:val="20"/>
                <w:szCs w:val="20"/>
                <w:rtl/>
              </w:rPr>
            </w:pPr>
            <w:r w:rsidRPr="00C2547F">
              <w:rPr>
                <w:sz w:val="20"/>
                <w:szCs w:val="20"/>
              </w:rPr>
              <w:t xml:space="preserve">The entire set of reflections exhibits high standards of confidentiality, ethics, and respect for teaching as a profession. </w:t>
            </w:r>
          </w:p>
          <w:p w14:paraId="52424864" w14:textId="77777777" w:rsidR="00C2547F" w:rsidRPr="00C2547F" w:rsidRDefault="00C2547F" w:rsidP="00E468F5">
            <w:pPr>
              <w:bidi/>
              <w:rPr>
                <w:sz w:val="20"/>
                <w:szCs w:val="20"/>
              </w:rPr>
            </w:pPr>
            <w:r w:rsidRPr="00C2547F">
              <w:rPr>
                <w:sz w:val="20"/>
                <w:szCs w:val="20"/>
                <w:rtl/>
              </w:rPr>
              <w:t xml:space="preserve">كل التأملات تقدم مقياس عالي من السرية، الأخلاق، والاحترام للتعليم كمهنة. </w:t>
            </w:r>
          </w:p>
        </w:tc>
      </w:tr>
      <w:tr w:rsidR="00C2547F" w14:paraId="5017E684" w14:textId="77777777" w:rsidTr="00C2547F">
        <w:tc>
          <w:tcPr>
            <w:tcW w:w="0" w:type="auto"/>
            <w:shd w:val="clear" w:color="auto" w:fill="CCFFFF"/>
            <w:hideMark/>
          </w:tcPr>
          <w:p w14:paraId="53406821" w14:textId="77777777" w:rsidR="00C2547F" w:rsidRPr="00C2547F" w:rsidRDefault="00C2547F" w:rsidP="00E468F5">
            <w:pPr>
              <w:rPr>
                <w:sz w:val="20"/>
                <w:szCs w:val="20"/>
                <w:rtl/>
              </w:rPr>
            </w:pPr>
            <w:r w:rsidRPr="00C2547F">
              <w:rPr>
                <w:sz w:val="20"/>
                <w:szCs w:val="20"/>
              </w:rPr>
              <w:t>Growth</w:t>
            </w:r>
          </w:p>
          <w:p w14:paraId="68E794A6" w14:textId="77777777" w:rsidR="00C2547F" w:rsidRPr="00C2547F" w:rsidRDefault="00C2547F" w:rsidP="00E468F5">
            <w:pPr>
              <w:rPr>
                <w:sz w:val="20"/>
                <w:szCs w:val="20"/>
              </w:rPr>
            </w:pPr>
            <w:r w:rsidRPr="00C2547F">
              <w:rPr>
                <w:sz w:val="20"/>
                <w:szCs w:val="20"/>
                <w:rtl/>
              </w:rPr>
              <w:t>التطور</w:t>
            </w:r>
          </w:p>
        </w:tc>
        <w:tc>
          <w:tcPr>
            <w:tcW w:w="0" w:type="auto"/>
            <w:shd w:val="clear" w:color="auto" w:fill="FFFFFF"/>
            <w:hideMark/>
          </w:tcPr>
          <w:p w14:paraId="173E9C45" w14:textId="77777777" w:rsidR="00C2547F" w:rsidRPr="00C2547F" w:rsidRDefault="00C2547F" w:rsidP="00E468F5">
            <w:pPr>
              <w:rPr>
                <w:sz w:val="20"/>
                <w:szCs w:val="20"/>
                <w:rtl/>
              </w:rPr>
            </w:pPr>
            <w:r w:rsidRPr="00C2547F">
              <w:rPr>
                <w:sz w:val="20"/>
                <w:szCs w:val="20"/>
              </w:rPr>
              <w:t xml:space="preserve">No professional growth is demonstrated. </w:t>
            </w:r>
          </w:p>
          <w:p w14:paraId="57FDAF20" w14:textId="77777777" w:rsidR="00C2547F" w:rsidRPr="00C2547F" w:rsidRDefault="00C2547F" w:rsidP="00E468F5">
            <w:pPr>
              <w:bidi/>
              <w:rPr>
                <w:sz w:val="20"/>
                <w:szCs w:val="20"/>
              </w:rPr>
            </w:pPr>
            <w:r w:rsidRPr="00C2547F">
              <w:rPr>
                <w:sz w:val="20"/>
                <w:szCs w:val="20"/>
                <w:rtl/>
              </w:rPr>
              <w:t>لا يوجد شرح للتطور.</w:t>
            </w:r>
          </w:p>
        </w:tc>
        <w:tc>
          <w:tcPr>
            <w:tcW w:w="0" w:type="auto"/>
            <w:shd w:val="clear" w:color="auto" w:fill="FFFFFF"/>
          </w:tcPr>
          <w:p w14:paraId="3A3430F9" w14:textId="77777777" w:rsidR="00C2547F" w:rsidRPr="00C2547F" w:rsidRDefault="00C2547F" w:rsidP="00E468F5">
            <w:pPr>
              <w:rPr>
                <w:sz w:val="20"/>
                <w:szCs w:val="20"/>
                <w:rtl/>
              </w:rPr>
            </w:pPr>
            <w:r w:rsidRPr="00C2547F">
              <w:rPr>
                <w:sz w:val="20"/>
                <w:szCs w:val="20"/>
              </w:rPr>
              <w:t xml:space="preserve">There is some evidence of candidate growth in skill, understanding, or professionalism; however, it is not clearly demonstrated. </w:t>
            </w:r>
          </w:p>
          <w:p w14:paraId="7F478BD5" w14:textId="77777777" w:rsidR="00C2547F" w:rsidRPr="00C2547F" w:rsidRDefault="00C2547F" w:rsidP="00E468F5">
            <w:pPr>
              <w:bidi/>
              <w:rPr>
                <w:sz w:val="20"/>
                <w:szCs w:val="20"/>
              </w:rPr>
            </w:pPr>
            <w:r w:rsidRPr="00C2547F">
              <w:rPr>
                <w:sz w:val="20"/>
                <w:szCs w:val="20"/>
                <w:rtl/>
              </w:rPr>
              <w:t xml:space="preserve">يوجد بعض الأدلة على  تطور مهارات المرشح، وتطور فهمه أو </w:t>
            </w:r>
            <w:proofErr w:type="spellStart"/>
            <w:r w:rsidRPr="00C2547F">
              <w:rPr>
                <w:sz w:val="20"/>
                <w:szCs w:val="20"/>
                <w:rtl/>
              </w:rPr>
              <w:t>مهنيته</w:t>
            </w:r>
            <w:proofErr w:type="spellEnd"/>
            <w:r w:rsidRPr="00C2547F">
              <w:rPr>
                <w:sz w:val="20"/>
                <w:szCs w:val="20"/>
                <w:rtl/>
              </w:rPr>
              <w:t>، ولكن دون وجود شرح واضح.</w:t>
            </w:r>
          </w:p>
        </w:tc>
        <w:tc>
          <w:tcPr>
            <w:tcW w:w="0" w:type="auto"/>
            <w:shd w:val="clear" w:color="auto" w:fill="FFFFFF"/>
            <w:hideMark/>
          </w:tcPr>
          <w:p w14:paraId="76CC603D" w14:textId="77777777" w:rsidR="00C2547F" w:rsidRPr="00C2547F" w:rsidRDefault="00C2547F" w:rsidP="00E468F5">
            <w:pPr>
              <w:rPr>
                <w:sz w:val="20"/>
                <w:szCs w:val="20"/>
                <w:rtl/>
              </w:rPr>
            </w:pPr>
            <w:r w:rsidRPr="00C2547F">
              <w:rPr>
                <w:sz w:val="20"/>
                <w:szCs w:val="20"/>
              </w:rPr>
              <w:t xml:space="preserve">Overall, the reflections demonstrate candidate growth in skill, understanding, or professionalism. </w:t>
            </w:r>
          </w:p>
          <w:p w14:paraId="1994F9BA" w14:textId="77777777" w:rsidR="00C2547F" w:rsidRPr="00C2547F" w:rsidRDefault="00C2547F" w:rsidP="00E468F5">
            <w:pPr>
              <w:bidi/>
              <w:rPr>
                <w:sz w:val="20"/>
                <w:szCs w:val="20"/>
              </w:rPr>
            </w:pPr>
            <w:r w:rsidRPr="00C2547F">
              <w:rPr>
                <w:sz w:val="20"/>
                <w:szCs w:val="20"/>
                <w:rtl/>
              </w:rPr>
              <w:t xml:space="preserve">إجمالا، التأملات تشرح تطور مهارات المرشح، وتطور فهمه </w:t>
            </w:r>
            <w:proofErr w:type="spellStart"/>
            <w:r w:rsidRPr="00C2547F">
              <w:rPr>
                <w:sz w:val="20"/>
                <w:szCs w:val="20"/>
                <w:rtl/>
              </w:rPr>
              <w:t>ومهنيته</w:t>
            </w:r>
            <w:proofErr w:type="spellEnd"/>
            <w:r w:rsidRPr="00C2547F">
              <w:rPr>
                <w:sz w:val="20"/>
                <w:szCs w:val="20"/>
                <w:rtl/>
              </w:rPr>
              <w:t xml:space="preserve">. </w:t>
            </w:r>
          </w:p>
        </w:tc>
        <w:tc>
          <w:tcPr>
            <w:tcW w:w="0" w:type="auto"/>
            <w:shd w:val="clear" w:color="auto" w:fill="FFFFFF"/>
          </w:tcPr>
          <w:p w14:paraId="033D07E6" w14:textId="77777777" w:rsidR="00C2547F" w:rsidRPr="00C2547F" w:rsidRDefault="00C2547F" w:rsidP="00E468F5">
            <w:pPr>
              <w:rPr>
                <w:sz w:val="20"/>
                <w:szCs w:val="20"/>
                <w:rtl/>
              </w:rPr>
            </w:pPr>
            <w:r w:rsidRPr="00C2547F">
              <w:rPr>
                <w:sz w:val="20"/>
                <w:szCs w:val="20"/>
              </w:rPr>
              <w:t xml:space="preserve">The set of reflections clearly demonstrate candidate growth in skill, understanding, and professionalism. </w:t>
            </w:r>
          </w:p>
          <w:p w14:paraId="5764C64A" w14:textId="77777777" w:rsidR="00C2547F" w:rsidRPr="00C2547F" w:rsidRDefault="00C2547F" w:rsidP="00E468F5">
            <w:pPr>
              <w:rPr>
                <w:sz w:val="20"/>
                <w:szCs w:val="20"/>
              </w:rPr>
            </w:pPr>
            <w:r w:rsidRPr="00C2547F">
              <w:rPr>
                <w:sz w:val="20"/>
                <w:szCs w:val="20"/>
                <w:rtl/>
              </w:rPr>
              <w:t xml:space="preserve">مجموعة من التأملات تشرح بوضوح تطور مهارات المرشح، وتطور فهمه </w:t>
            </w:r>
            <w:proofErr w:type="spellStart"/>
            <w:r w:rsidRPr="00C2547F">
              <w:rPr>
                <w:sz w:val="20"/>
                <w:szCs w:val="20"/>
                <w:rtl/>
              </w:rPr>
              <w:t>ومهنيته</w:t>
            </w:r>
            <w:proofErr w:type="spellEnd"/>
            <w:r w:rsidRPr="00C2547F">
              <w:rPr>
                <w:sz w:val="20"/>
                <w:szCs w:val="20"/>
                <w:rtl/>
              </w:rPr>
              <w:t>.</w:t>
            </w:r>
          </w:p>
        </w:tc>
      </w:tr>
    </w:tbl>
    <w:p w14:paraId="3FF33A6F" w14:textId="77777777" w:rsidR="00C2547F" w:rsidRDefault="00C2547F" w:rsidP="00C2547F">
      <w:pPr>
        <w:pStyle w:val="z-BottomofForm"/>
      </w:pPr>
      <w:r>
        <w:t>Bottom of Form</w:t>
      </w:r>
    </w:p>
    <w:p w14:paraId="71157E0D" w14:textId="77777777" w:rsidR="00C2547F" w:rsidRDefault="00C2547F" w:rsidP="00C2547F"/>
    <w:p w14:paraId="6091AEBC" w14:textId="77777777" w:rsidR="00C2547F" w:rsidRPr="0097086E" w:rsidRDefault="00C2547F" w:rsidP="00C2547F">
      <w:pPr>
        <w:rPr>
          <w:b/>
        </w:rPr>
      </w:pPr>
    </w:p>
    <w:p w14:paraId="33765ABD" w14:textId="77777777" w:rsidR="00001884" w:rsidRDefault="00001884" w:rsidP="00001884">
      <w:pPr>
        <w:pStyle w:val="z-BottomofForm"/>
      </w:pPr>
      <w:r>
        <w:t>Bottom of Form</w:t>
      </w:r>
    </w:p>
    <w:p w14:paraId="5E83DA60" w14:textId="77777777" w:rsidR="00001884" w:rsidRDefault="00001884" w:rsidP="00001884"/>
    <w:p w14:paraId="035D8D4A" w14:textId="77777777" w:rsidR="00001884" w:rsidRPr="0097086E" w:rsidRDefault="00001884" w:rsidP="00001884">
      <w:pPr>
        <w:rPr>
          <w:b/>
        </w:rPr>
      </w:pPr>
    </w:p>
    <w:p w14:paraId="61DE91A6" w14:textId="77777777" w:rsidR="00001884" w:rsidRDefault="00001884">
      <w:pPr>
        <w:rPr>
          <w:b/>
          <w:bCs/>
          <w:iCs/>
          <w:sz w:val="24"/>
          <w:szCs w:val="28"/>
          <w:lang w:val="x-none" w:eastAsia="x-none"/>
        </w:rPr>
      </w:pPr>
      <w:r>
        <w:br w:type="page"/>
      </w:r>
    </w:p>
    <w:p w14:paraId="2BA65057" w14:textId="7BF42FE6" w:rsidR="00DD2DBA" w:rsidRPr="008D02D1" w:rsidRDefault="00DD2DBA" w:rsidP="005C3AEB">
      <w:pPr>
        <w:pStyle w:val="Heading2"/>
      </w:pPr>
      <w:r>
        <w:lastRenderedPageBreak/>
        <w:t>Technology for Learning Project</w:t>
      </w:r>
      <w:bookmarkEnd w:id="126"/>
      <w:bookmarkEnd w:id="127"/>
      <w:bookmarkEnd w:id="128"/>
    </w:p>
    <w:p w14:paraId="2664EC1A" w14:textId="77777777" w:rsidR="00DD2DBA" w:rsidRPr="008D02D1" w:rsidRDefault="00DD2DBA" w:rsidP="00DD2DBA">
      <w:pPr>
        <w:pStyle w:val="z-TopofForm"/>
        <w:rPr>
          <w:rFonts w:ascii="Times New Roman" w:hAnsi="Times New Roman" w:cs="Times New Roman"/>
          <w:vanish w:val="0"/>
          <w:sz w:val="20"/>
          <w:szCs w:val="20"/>
        </w:rPr>
      </w:pPr>
    </w:p>
    <w:p w14:paraId="08C27AC3" w14:textId="77777777" w:rsidR="00DD2DBA" w:rsidRPr="008D02D1" w:rsidRDefault="00DD2DBA" w:rsidP="00DD2DBA">
      <w:pPr>
        <w:pStyle w:val="z-TopofForm"/>
        <w:rPr>
          <w:rFonts w:ascii="Times New Roman" w:hAnsi="Times New Roman" w:cs="Times New Roman"/>
          <w:sz w:val="20"/>
          <w:szCs w:val="20"/>
        </w:rPr>
      </w:pPr>
      <w:r w:rsidRPr="008D02D1">
        <w:rPr>
          <w:rFonts w:ascii="Times New Roman" w:hAnsi="Times New Roman" w:cs="Times New Roman"/>
          <w:sz w:val="20"/>
          <w:szCs w:val="20"/>
        </w:rPr>
        <w:t>Top of Form</w:t>
      </w:r>
    </w:p>
    <w:tbl>
      <w:tblPr>
        <w:tblW w:w="5000" w:type="pct"/>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5" w:type="dxa"/>
          <w:left w:w="15" w:type="dxa"/>
          <w:bottom w:w="15" w:type="dxa"/>
          <w:right w:w="15" w:type="dxa"/>
        </w:tblCellMar>
        <w:tblLook w:val="04A0" w:firstRow="1" w:lastRow="0" w:firstColumn="1" w:lastColumn="0" w:noHBand="0" w:noVBand="1"/>
      </w:tblPr>
      <w:tblGrid>
        <w:gridCol w:w="1996"/>
        <w:gridCol w:w="1874"/>
        <w:gridCol w:w="1874"/>
        <w:gridCol w:w="1874"/>
        <w:gridCol w:w="1876"/>
      </w:tblGrid>
      <w:tr w:rsidR="007E5529" w:rsidRPr="008D02D1" w14:paraId="6658214B" w14:textId="77777777" w:rsidTr="007E5529">
        <w:trPr>
          <w:tblHeader/>
          <w:tblCellSpacing w:w="15" w:type="dxa"/>
        </w:trPr>
        <w:tc>
          <w:tcPr>
            <w:tcW w:w="0" w:type="auto"/>
            <w:hideMark/>
          </w:tcPr>
          <w:p w14:paraId="27EC5219" w14:textId="77777777" w:rsidR="007E5529" w:rsidRPr="008D02D1" w:rsidRDefault="007E5529" w:rsidP="006B5D86">
            <w:pPr>
              <w:jc w:val="center"/>
              <w:rPr>
                <w:b/>
                <w:bCs/>
                <w:sz w:val="20"/>
                <w:szCs w:val="20"/>
              </w:rPr>
            </w:pPr>
          </w:p>
        </w:tc>
        <w:tc>
          <w:tcPr>
            <w:tcW w:w="990" w:type="pct"/>
            <w:shd w:val="clear" w:color="auto" w:fill="EAEAEA"/>
            <w:vAlign w:val="center"/>
            <w:hideMark/>
          </w:tcPr>
          <w:p w14:paraId="543D4F13" w14:textId="77777777" w:rsidR="007E5529" w:rsidRPr="00C2547F" w:rsidRDefault="007E5529" w:rsidP="000A309B">
            <w:pPr>
              <w:jc w:val="center"/>
              <w:rPr>
                <w:b/>
                <w:bCs/>
                <w:sz w:val="20"/>
                <w:szCs w:val="20"/>
                <w:rtl/>
              </w:rPr>
            </w:pPr>
            <w:r w:rsidRPr="00C2547F">
              <w:rPr>
                <w:b/>
                <w:bCs/>
                <w:sz w:val="20"/>
                <w:szCs w:val="20"/>
              </w:rPr>
              <w:t xml:space="preserve">Unsatisfactory </w:t>
            </w:r>
          </w:p>
          <w:p w14:paraId="301658F5" w14:textId="4F0F5DE0" w:rsidR="007E5529" w:rsidRPr="008D02D1" w:rsidRDefault="007E5529" w:rsidP="006B5D86">
            <w:pPr>
              <w:jc w:val="center"/>
              <w:rPr>
                <w:b/>
                <w:bCs/>
                <w:sz w:val="20"/>
                <w:szCs w:val="20"/>
              </w:rPr>
            </w:pPr>
            <w:r w:rsidRPr="00CD31FF">
              <w:rPr>
                <w:bCs/>
                <w:sz w:val="20"/>
                <w:szCs w:val="20"/>
                <w:rtl/>
              </w:rPr>
              <w:t>غير مقبول</w:t>
            </w:r>
          </w:p>
        </w:tc>
        <w:tc>
          <w:tcPr>
            <w:tcW w:w="990" w:type="pct"/>
            <w:shd w:val="clear" w:color="auto" w:fill="EAEAEA"/>
            <w:vAlign w:val="center"/>
            <w:hideMark/>
          </w:tcPr>
          <w:p w14:paraId="2AE94689" w14:textId="77777777" w:rsidR="007E5529" w:rsidRPr="00C2547F" w:rsidRDefault="007E5529" w:rsidP="000A309B">
            <w:pPr>
              <w:jc w:val="center"/>
              <w:rPr>
                <w:b/>
                <w:bCs/>
                <w:sz w:val="20"/>
                <w:szCs w:val="20"/>
                <w:rtl/>
              </w:rPr>
            </w:pPr>
            <w:r w:rsidRPr="00C2547F">
              <w:rPr>
                <w:b/>
                <w:bCs/>
                <w:sz w:val="20"/>
                <w:szCs w:val="20"/>
              </w:rPr>
              <w:t>Needs Improvement</w:t>
            </w:r>
          </w:p>
          <w:p w14:paraId="645F7A9B" w14:textId="5243C305" w:rsidR="007E5529" w:rsidRPr="008D02D1" w:rsidRDefault="007E5529" w:rsidP="006B5D86">
            <w:pPr>
              <w:jc w:val="center"/>
              <w:rPr>
                <w:b/>
                <w:bCs/>
                <w:sz w:val="20"/>
                <w:szCs w:val="20"/>
              </w:rPr>
            </w:pPr>
            <w:r w:rsidRPr="00CD31FF">
              <w:rPr>
                <w:bCs/>
                <w:sz w:val="20"/>
                <w:szCs w:val="20"/>
                <w:rtl/>
              </w:rPr>
              <w:t xml:space="preserve">يحتاج الى تحسين  </w:t>
            </w:r>
          </w:p>
        </w:tc>
        <w:tc>
          <w:tcPr>
            <w:tcW w:w="990" w:type="pct"/>
            <w:shd w:val="clear" w:color="auto" w:fill="EAEAEA"/>
            <w:vAlign w:val="center"/>
            <w:hideMark/>
          </w:tcPr>
          <w:p w14:paraId="10873CBB" w14:textId="77777777" w:rsidR="007E5529" w:rsidRPr="00C2547F" w:rsidRDefault="007E5529" w:rsidP="000A309B">
            <w:pPr>
              <w:jc w:val="center"/>
              <w:rPr>
                <w:b/>
                <w:bCs/>
                <w:sz w:val="20"/>
                <w:szCs w:val="20"/>
                <w:rtl/>
              </w:rPr>
            </w:pPr>
            <w:r>
              <w:rPr>
                <w:b/>
                <w:bCs/>
                <w:sz w:val="20"/>
                <w:szCs w:val="20"/>
              </w:rPr>
              <w:t>Satisfactory</w:t>
            </w:r>
          </w:p>
          <w:p w14:paraId="3DEF70B7" w14:textId="2F318795" w:rsidR="007E5529" w:rsidRPr="008D02D1" w:rsidRDefault="007E5529" w:rsidP="006B5D86">
            <w:pPr>
              <w:jc w:val="center"/>
              <w:rPr>
                <w:b/>
                <w:bCs/>
                <w:sz w:val="20"/>
                <w:szCs w:val="20"/>
              </w:rPr>
            </w:pPr>
            <w:r w:rsidRPr="00CD31FF">
              <w:rPr>
                <w:bCs/>
                <w:sz w:val="20"/>
                <w:szCs w:val="20"/>
                <w:rtl/>
              </w:rPr>
              <w:t>مقبول</w:t>
            </w:r>
          </w:p>
        </w:tc>
        <w:tc>
          <w:tcPr>
            <w:tcW w:w="983" w:type="pct"/>
            <w:shd w:val="clear" w:color="auto" w:fill="EAEAEA"/>
            <w:vAlign w:val="center"/>
            <w:hideMark/>
          </w:tcPr>
          <w:p w14:paraId="0785D026" w14:textId="77777777" w:rsidR="007E5529" w:rsidRPr="00C2547F" w:rsidRDefault="007E5529" w:rsidP="000A309B">
            <w:pPr>
              <w:jc w:val="center"/>
              <w:rPr>
                <w:b/>
                <w:bCs/>
                <w:sz w:val="20"/>
                <w:szCs w:val="20"/>
                <w:rtl/>
              </w:rPr>
            </w:pPr>
            <w:r w:rsidRPr="00C2547F">
              <w:rPr>
                <w:b/>
                <w:bCs/>
                <w:sz w:val="20"/>
                <w:szCs w:val="20"/>
              </w:rPr>
              <w:t xml:space="preserve">Target </w:t>
            </w:r>
          </w:p>
          <w:p w14:paraId="25C3DF3E" w14:textId="338EF488" w:rsidR="007E5529" w:rsidRPr="008D02D1" w:rsidRDefault="007E5529" w:rsidP="006B5D86">
            <w:pPr>
              <w:jc w:val="center"/>
              <w:rPr>
                <w:b/>
                <w:bCs/>
                <w:sz w:val="20"/>
                <w:szCs w:val="20"/>
              </w:rPr>
            </w:pPr>
            <w:r w:rsidRPr="00CD31FF">
              <w:rPr>
                <w:bCs/>
                <w:sz w:val="20"/>
                <w:szCs w:val="20"/>
                <w:rtl/>
              </w:rPr>
              <w:t>مستهدف</w:t>
            </w:r>
          </w:p>
        </w:tc>
      </w:tr>
      <w:tr w:rsidR="00DD2DBA" w:rsidRPr="008D02D1" w14:paraId="6830638E" w14:textId="77777777" w:rsidTr="006B5D86">
        <w:trPr>
          <w:trHeight w:val="2534"/>
          <w:tblCellSpacing w:w="15" w:type="dxa"/>
        </w:trPr>
        <w:tc>
          <w:tcPr>
            <w:tcW w:w="0" w:type="auto"/>
            <w:shd w:val="clear" w:color="auto" w:fill="CCFFFF"/>
            <w:hideMark/>
          </w:tcPr>
          <w:p w14:paraId="5E0216EE" w14:textId="77777777" w:rsidR="00DD2DBA" w:rsidRPr="008D02D1" w:rsidRDefault="00DD2DBA" w:rsidP="006B5D86">
            <w:pPr>
              <w:rPr>
                <w:sz w:val="20"/>
                <w:szCs w:val="20"/>
              </w:rPr>
            </w:pPr>
            <w:r w:rsidRPr="008D02D1">
              <w:rPr>
                <w:sz w:val="20"/>
                <w:szCs w:val="20"/>
              </w:rPr>
              <w:t>Technology in teaching</w:t>
            </w:r>
          </w:p>
        </w:tc>
        <w:tc>
          <w:tcPr>
            <w:tcW w:w="0" w:type="auto"/>
            <w:shd w:val="clear" w:color="auto" w:fill="FFFFFF"/>
            <w:hideMark/>
          </w:tcPr>
          <w:p w14:paraId="11369CC1" w14:textId="77777777" w:rsidR="00DD2DBA" w:rsidRPr="008D02D1" w:rsidRDefault="00DD2DBA" w:rsidP="006B5D86">
            <w:pPr>
              <w:rPr>
                <w:sz w:val="20"/>
                <w:szCs w:val="20"/>
              </w:rPr>
            </w:pPr>
            <w:r w:rsidRPr="008D02D1">
              <w:rPr>
                <w:sz w:val="20"/>
                <w:szCs w:val="20"/>
              </w:rPr>
              <w:t xml:space="preserve">Teacher uses technology to display information. </w:t>
            </w:r>
          </w:p>
        </w:tc>
        <w:tc>
          <w:tcPr>
            <w:tcW w:w="0" w:type="auto"/>
            <w:shd w:val="clear" w:color="auto" w:fill="FFFFFF"/>
            <w:hideMark/>
          </w:tcPr>
          <w:p w14:paraId="772847FD" w14:textId="77777777" w:rsidR="00DD2DBA" w:rsidRPr="008D02D1" w:rsidRDefault="00DD2DBA" w:rsidP="006B5D86">
            <w:pPr>
              <w:rPr>
                <w:sz w:val="20"/>
                <w:szCs w:val="20"/>
              </w:rPr>
            </w:pPr>
            <w:r w:rsidRPr="008D02D1">
              <w:rPr>
                <w:sz w:val="20"/>
                <w:szCs w:val="20"/>
              </w:rPr>
              <w:t xml:space="preserve">Teacher uses technology to present information that is appropriate for students. Technology provides little or no help in support of the learning opportunity for students. </w:t>
            </w:r>
          </w:p>
        </w:tc>
        <w:tc>
          <w:tcPr>
            <w:tcW w:w="0" w:type="auto"/>
            <w:shd w:val="clear" w:color="auto" w:fill="FFFFFF"/>
            <w:hideMark/>
          </w:tcPr>
          <w:p w14:paraId="5F5EB7BC" w14:textId="77777777" w:rsidR="00DD2DBA" w:rsidRPr="008D02D1" w:rsidRDefault="00DD2DBA" w:rsidP="006B5D86">
            <w:pPr>
              <w:rPr>
                <w:sz w:val="20"/>
                <w:szCs w:val="20"/>
              </w:rPr>
            </w:pPr>
            <w:r w:rsidRPr="008D02D1">
              <w:rPr>
                <w:sz w:val="20"/>
                <w:szCs w:val="20"/>
              </w:rPr>
              <w:t xml:space="preserve">Teacher uses interactive technology or technologies to present lesson that is appropriate for students. Technology supports lesson objectives. Technology is helpful to the learning opportunity provided to students. </w:t>
            </w:r>
          </w:p>
        </w:tc>
        <w:tc>
          <w:tcPr>
            <w:tcW w:w="0" w:type="auto"/>
            <w:shd w:val="clear" w:color="auto" w:fill="FFFFFF"/>
            <w:hideMark/>
          </w:tcPr>
          <w:p w14:paraId="4FBB86D4" w14:textId="77777777" w:rsidR="00DD2DBA" w:rsidRPr="008D02D1" w:rsidRDefault="00DD2DBA" w:rsidP="006B5D86">
            <w:pPr>
              <w:rPr>
                <w:sz w:val="20"/>
                <w:szCs w:val="20"/>
              </w:rPr>
            </w:pPr>
            <w:r w:rsidRPr="008D02D1">
              <w:rPr>
                <w:sz w:val="20"/>
                <w:szCs w:val="20"/>
              </w:rPr>
              <w:t xml:space="preserve">Teacher creatively uses diverse technologies to make learning more motivating, authentic, and effective. Technology is interactive, engaging, and clearly supports lesson objectives. Technology is essential to the learning opportunity provided to students. </w:t>
            </w:r>
          </w:p>
        </w:tc>
      </w:tr>
      <w:tr w:rsidR="00DD2DBA" w:rsidRPr="008D02D1" w14:paraId="24995253" w14:textId="77777777" w:rsidTr="006B5D86">
        <w:trPr>
          <w:tblCellSpacing w:w="15" w:type="dxa"/>
        </w:trPr>
        <w:tc>
          <w:tcPr>
            <w:tcW w:w="0" w:type="auto"/>
            <w:shd w:val="clear" w:color="auto" w:fill="CCFFFF"/>
          </w:tcPr>
          <w:p w14:paraId="2368380C" w14:textId="77777777" w:rsidR="00DD2DBA" w:rsidRPr="008D02D1" w:rsidRDefault="00DD2DBA" w:rsidP="006B5D86">
            <w:pPr>
              <w:rPr>
                <w:sz w:val="20"/>
                <w:szCs w:val="20"/>
              </w:rPr>
            </w:pPr>
            <w:r w:rsidRPr="008D02D1">
              <w:rPr>
                <w:sz w:val="20"/>
                <w:szCs w:val="20"/>
              </w:rPr>
              <w:t>Technology for learning</w:t>
            </w:r>
          </w:p>
        </w:tc>
        <w:tc>
          <w:tcPr>
            <w:tcW w:w="0" w:type="auto"/>
            <w:shd w:val="clear" w:color="auto" w:fill="FFFFFF"/>
          </w:tcPr>
          <w:p w14:paraId="703AE8B1" w14:textId="77777777" w:rsidR="00DD2DBA" w:rsidRPr="008D02D1" w:rsidRDefault="00DD2DBA" w:rsidP="006B5D86">
            <w:pPr>
              <w:rPr>
                <w:sz w:val="20"/>
                <w:szCs w:val="20"/>
              </w:rPr>
            </w:pPr>
            <w:r w:rsidRPr="008D02D1">
              <w:rPr>
                <w:sz w:val="20"/>
                <w:szCs w:val="20"/>
              </w:rPr>
              <w:t xml:space="preserve">Students use technology for single-purpose tasks isolated from lessons and objectives. </w:t>
            </w:r>
          </w:p>
        </w:tc>
        <w:tc>
          <w:tcPr>
            <w:tcW w:w="0" w:type="auto"/>
            <w:shd w:val="clear" w:color="auto" w:fill="FFFFFF"/>
          </w:tcPr>
          <w:p w14:paraId="1EFDC151" w14:textId="77777777" w:rsidR="00DD2DBA" w:rsidRPr="008D02D1" w:rsidRDefault="00DD2DBA" w:rsidP="006B5D86">
            <w:pPr>
              <w:rPr>
                <w:sz w:val="20"/>
                <w:szCs w:val="20"/>
              </w:rPr>
            </w:pPr>
            <w:r w:rsidRPr="008D02D1">
              <w:rPr>
                <w:sz w:val="20"/>
                <w:szCs w:val="20"/>
              </w:rPr>
              <w:t xml:space="preserve">Students use technology, but for routine, low-level word processing, presentation, and/or spreadsheet processes and functions. </w:t>
            </w:r>
          </w:p>
        </w:tc>
        <w:tc>
          <w:tcPr>
            <w:tcW w:w="0" w:type="auto"/>
            <w:shd w:val="clear" w:color="auto" w:fill="FFFFFF"/>
          </w:tcPr>
          <w:p w14:paraId="07EE1360" w14:textId="77777777" w:rsidR="00DD2DBA" w:rsidRPr="008D02D1" w:rsidRDefault="00DD2DBA" w:rsidP="006B5D86">
            <w:pPr>
              <w:rPr>
                <w:sz w:val="20"/>
                <w:szCs w:val="20"/>
              </w:rPr>
            </w:pPr>
            <w:r w:rsidRPr="008D02D1">
              <w:rPr>
                <w:sz w:val="20"/>
                <w:szCs w:val="20"/>
              </w:rPr>
              <w:t xml:space="preserve">Students use technology effectively in a learning opportunity that would be difficult or impossible to do without technology. </w:t>
            </w:r>
          </w:p>
        </w:tc>
        <w:tc>
          <w:tcPr>
            <w:tcW w:w="0" w:type="auto"/>
            <w:shd w:val="clear" w:color="auto" w:fill="FFFFFF"/>
          </w:tcPr>
          <w:p w14:paraId="536A0046" w14:textId="77777777" w:rsidR="00DD2DBA" w:rsidRPr="008D02D1" w:rsidRDefault="00DD2DBA" w:rsidP="006B5D86">
            <w:pPr>
              <w:rPr>
                <w:sz w:val="20"/>
                <w:szCs w:val="20"/>
              </w:rPr>
            </w:pPr>
            <w:r w:rsidRPr="008D02D1">
              <w:rPr>
                <w:sz w:val="20"/>
                <w:szCs w:val="20"/>
              </w:rPr>
              <w:t xml:space="preserve">Students engage with technologies that enable them to create, investigate, and/or analysis information. The use of technology empowers students to be self-directed learners. </w:t>
            </w:r>
          </w:p>
        </w:tc>
      </w:tr>
      <w:tr w:rsidR="00DD2DBA" w:rsidRPr="008D02D1" w14:paraId="6D3413CA" w14:textId="77777777" w:rsidTr="006B5D86">
        <w:trPr>
          <w:tblCellSpacing w:w="15" w:type="dxa"/>
        </w:trPr>
        <w:tc>
          <w:tcPr>
            <w:tcW w:w="0" w:type="auto"/>
            <w:shd w:val="clear" w:color="auto" w:fill="CCFFFF"/>
          </w:tcPr>
          <w:p w14:paraId="28F80C47" w14:textId="77777777" w:rsidR="00DD2DBA" w:rsidRPr="008D02D1" w:rsidRDefault="00DD2DBA" w:rsidP="006B5D86">
            <w:pPr>
              <w:rPr>
                <w:sz w:val="20"/>
                <w:szCs w:val="20"/>
              </w:rPr>
            </w:pPr>
            <w:r w:rsidRPr="008D02D1">
              <w:rPr>
                <w:sz w:val="20"/>
                <w:szCs w:val="20"/>
              </w:rPr>
              <w:t>Assistive technologies</w:t>
            </w:r>
          </w:p>
        </w:tc>
        <w:tc>
          <w:tcPr>
            <w:tcW w:w="0" w:type="auto"/>
            <w:shd w:val="clear" w:color="auto" w:fill="FFFFFF"/>
          </w:tcPr>
          <w:p w14:paraId="4EFBB644" w14:textId="77777777" w:rsidR="00DD2DBA" w:rsidRPr="008D02D1" w:rsidRDefault="00DD2DBA" w:rsidP="006B5D86">
            <w:pPr>
              <w:rPr>
                <w:sz w:val="20"/>
                <w:szCs w:val="20"/>
              </w:rPr>
            </w:pPr>
            <w:r>
              <w:t>Little to no attention to the identification of or use of assistive technologies.</w:t>
            </w:r>
          </w:p>
        </w:tc>
        <w:tc>
          <w:tcPr>
            <w:tcW w:w="0" w:type="auto"/>
            <w:shd w:val="clear" w:color="auto" w:fill="FFFFFF"/>
          </w:tcPr>
          <w:p w14:paraId="298C2A91" w14:textId="77777777" w:rsidR="00DD2DBA" w:rsidRPr="008D02D1" w:rsidRDefault="00DD2DBA" w:rsidP="006B5D86">
            <w:pPr>
              <w:rPr>
                <w:sz w:val="20"/>
                <w:szCs w:val="20"/>
              </w:rPr>
            </w:pPr>
            <w:r w:rsidRPr="008D02D1">
              <w:rPr>
                <w:sz w:val="20"/>
                <w:szCs w:val="20"/>
              </w:rPr>
              <w:t xml:space="preserve">Identifies assistive technologies and identifies students’ needs, but does not match ATs to specific needs. </w:t>
            </w:r>
          </w:p>
        </w:tc>
        <w:tc>
          <w:tcPr>
            <w:tcW w:w="0" w:type="auto"/>
            <w:shd w:val="clear" w:color="auto" w:fill="FFFFFF"/>
          </w:tcPr>
          <w:p w14:paraId="0149CAAE" w14:textId="77777777" w:rsidR="00DD2DBA" w:rsidRPr="008D02D1" w:rsidRDefault="00DD2DBA" w:rsidP="006B5D86">
            <w:pPr>
              <w:rPr>
                <w:sz w:val="20"/>
                <w:szCs w:val="20"/>
              </w:rPr>
            </w:pPr>
            <w:r w:rsidRPr="008D02D1">
              <w:rPr>
                <w:sz w:val="20"/>
                <w:szCs w:val="20"/>
              </w:rPr>
              <w:t xml:space="preserve">Identifies appropriate assistive technologies to enhance learning of students with specific exceptionalities. </w:t>
            </w:r>
          </w:p>
        </w:tc>
        <w:tc>
          <w:tcPr>
            <w:tcW w:w="0" w:type="auto"/>
            <w:shd w:val="clear" w:color="auto" w:fill="FFFFFF"/>
          </w:tcPr>
          <w:p w14:paraId="06F12C10" w14:textId="77777777" w:rsidR="00DD2DBA" w:rsidRPr="008D02D1" w:rsidRDefault="00DD2DBA" w:rsidP="006B5D86">
            <w:pPr>
              <w:rPr>
                <w:sz w:val="20"/>
                <w:szCs w:val="20"/>
              </w:rPr>
            </w:pPr>
            <w:r w:rsidRPr="008D02D1">
              <w:rPr>
                <w:sz w:val="20"/>
                <w:szCs w:val="20"/>
              </w:rPr>
              <w:t xml:space="preserve">Identifies creative uses of readily available technologies to enhance the learning opportunities of students with exceptionalities, correctly matching the solution to the learning challenge and learning objective. </w:t>
            </w:r>
          </w:p>
        </w:tc>
      </w:tr>
      <w:tr w:rsidR="00DD2DBA" w:rsidRPr="008D02D1" w14:paraId="3C1ABFA4" w14:textId="77777777" w:rsidTr="006B5D86">
        <w:trPr>
          <w:tblCellSpacing w:w="15" w:type="dxa"/>
        </w:trPr>
        <w:tc>
          <w:tcPr>
            <w:tcW w:w="0" w:type="auto"/>
            <w:shd w:val="clear" w:color="auto" w:fill="CCFFFF"/>
          </w:tcPr>
          <w:p w14:paraId="01E817A6" w14:textId="77777777" w:rsidR="00DD2DBA" w:rsidRPr="008D02D1" w:rsidRDefault="00DD2DBA" w:rsidP="006B5D86">
            <w:pPr>
              <w:rPr>
                <w:sz w:val="20"/>
                <w:szCs w:val="20"/>
              </w:rPr>
            </w:pPr>
            <w:r>
              <w:t>Creativity and Higher Level Thinking</w:t>
            </w:r>
          </w:p>
        </w:tc>
        <w:tc>
          <w:tcPr>
            <w:tcW w:w="0" w:type="auto"/>
            <w:shd w:val="clear" w:color="auto" w:fill="FFFFFF"/>
          </w:tcPr>
          <w:p w14:paraId="3FDFDC59" w14:textId="77777777" w:rsidR="00DD2DBA" w:rsidRPr="008D02D1" w:rsidRDefault="00DD2DBA" w:rsidP="006B5D86">
            <w:pPr>
              <w:rPr>
                <w:sz w:val="20"/>
                <w:szCs w:val="20"/>
              </w:rPr>
            </w:pPr>
            <w:r>
              <w:t>Technology use does not encourage or allow for higher-level thinking or creativity.</w:t>
            </w:r>
          </w:p>
        </w:tc>
        <w:tc>
          <w:tcPr>
            <w:tcW w:w="0" w:type="auto"/>
            <w:shd w:val="clear" w:color="auto" w:fill="FFFFFF"/>
          </w:tcPr>
          <w:p w14:paraId="0A152026" w14:textId="77777777" w:rsidR="00DD2DBA" w:rsidRPr="008D02D1" w:rsidRDefault="00DD2DBA" w:rsidP="006B5D86">
            <w:pPr>
              <w:rPr>
                <w:sz w:val="20"/>
                <w:szCs w:val="20"/>
              </w:rPr>
            </w:pPr>
            <w:r>
              <w:t>Technology use allows for creativity and higher -level thinking, although in a limited way.</w:t>
            </w:r>
          </w:p>
        </w:tc>
        <w:tc>
          <w:tcPr>
            <w:tcW w:w="0" w:type="auto"/>
            <w:shd w:val="clear" w:color="auto" w:fill="FFFFFF"/>
          </w:tcPr>
          <w:p w14:paraId="677F05CE" w14:textId="77777777" w:rsidR="00DD2DBA" w:rsidRPr="008D02D1" w:rsidRDefault="00DD2DBA" w:rsidP="006B5D86">
            <w:pPr>
              <w:rPr>
                <w:sz w:val="20"/>
                <w:szCs w:val="20"/>
              </w:rPr>
            </w:pPr>
            <w:r>
              <w:t>Technology use allows for creativity and higher -level thinking.</w:t>
            </w:r>
          </w:p>
        </w:tc>
        <w:tc>
          <w:tcPr>
            <w:tcW w:w="0" w:type="auto"/>
            <w:shd w:val="clear" w:color="auto" w:fill="FFFFFF"/>
          </w:tcPr>
          <w:p w14:paraId="0F0E8BED" w14:textId="77777777" w:rsidR="00DD2DBA" w:rsidRPr="008D02D1" w:rsidRDefault="00DD2DBA" w:rsidP="006B5D86">
            <w:pPr>
              <w:rPr>
                <w:sz w:val="20"/>
                <w:szCs w:val="20"/>
              </w:rPr>
            </w:pPr>
            <w:r>
              <w:t>Technology use encourages creativity and higher-level thinking.</w:t>
            </w:r>
          </w:p>
        </w:tc>
      </w:tr>
      <w:tr w:rsidR="00DD2DBA" w:rsidRPr="008D02D1" w14:paraId="583A892E" w14:textId="77777777" w:rsidTr="006B5D86">
        <w:trPr>
          <w:tblCellSpacing w:w="15" w:type="dxa"/>
        </w:trPr>
        <w:tc>
          <w:tcPr>
            <w:tcW w:w="0" w:type="auto"/>
            <w:shd w:val="clear" w:color="auto" w:fill="CCFFFF"/>
            <w:hideMark/>
          </w:tcPr>
          <w:p w14:paraId="6936C76C" w14:textId="77777777" w:rsidR="00DD2DBA" w:rsidRPr="008D02D1" w:rsidRDefault="00DD2DBA" w:rsidP="006B5D86">
            <w:pPr>
              <w:rPr>
                <w:sz w:val="20"/>
                <w:szCs w:val="20"/>
              </w:rPr>
            </w:pPr>
            <w:r w:rsidRPr="008D02D1">
              <w:rPr>
                <w:sz w:val="20"/>
                <w:szCs w:val="20"/>
              </w:rPr>
              <w:t>Reflection</w:t>
            </w:r>
          </w:p>
        </w:tc>
        <w:tc>
          <w:tcPr>
            <w:tcW w:w="0" w:type="auto"/>
            <w:shd w:val="clear" w:color="auto" w:fill="FFFFFF"/>
            <w:hideMark/>
          </w:tcPr>
          <w:p w14:paraId="758D7A0F" w14:textId="77777777" w:rsidR="00DD2DBA" w:rsidRPr="008D02D1" w:rsidRDefault="00DD2DBA" w:rsidP="006B5D86">
            <w:pPr>
              <w:rPr>
                <w:sz w:val="20"/>
                <w:szCs w:val="20"/>
              </w:rPr>
            </w:pPr>
            <w:r w:rsidRPr="008D02D1">
              <w:rPr>
                <w:sz w:val="20"/>
                <w:szCs w:val="20"/>
              </w:rPr>
              <w:t xml:space="preserve">Reflection discusses student learning. </w:t>
            </w:r>
          </w:p>
        </w:tc>
        <w:tc>
          <w:tcPr>
            <w:tcW w:w="0" w:type="auto"/>
            <w:shd w:val="clear" w:color="auto" w:fill="FFFFFF"/>
            <w:hideMark/>
          </w:tcPr>
          <w:p w14:paraId="4F908D01" w14:textId="77777777" w:rsidR="00DD2DBA" w:rsidRPr="008D02D1" w:rsidRDefault="00DD2DBA" w:rsidP="006B5D86">
            <w:pPr>
              <w:rPr>
                <w:sz w:val="20"/>
                <w:szCs w:val="20"/>
              </w:rPr>
            </w:pPr>
            <w:r w:rsidRPr="008D02D1">
              <w:rPr>
                <w:sz w:val="20"/>
                <w:szCs w:val="20"/>
              </w:rPr>
              <w:t xml:space="preserve">Reflection discusses student learning; may identify connections between technology and learning. </w:t>
            </w:r>
          </w:p>
        </w:tc>
        <w:tc>
          <w:tcPr>
            <w:tcW w:w="0" w:type="auto"/>
            <w:shd w:val="clear" w:color="auto" w:fill="FFFFFF"/>
            <w:hideMark/>
          </w:tcPr>
          <w:p w14:paraId="777E4D6E" w14:textId="77777777" w:rsidR="00DD2DBA" w:rsidRPr="008D02D1" w:rsidRDefault="00DD2DBA" w:rsidP="006B5D86">
            <w:pPr>
              <w:rPr>
                <w:sz w:val="20"/>
                <w:szCs w:val="20"/>
              </w:rPr>
            </w:pPr>
            <w:r w:rsidRPr="008D02D1">
              <w:rPr>
                <w:sz w:val="20"/>
                <w:szCs w:val="20"/>
              </w:rPr>
              <w:t xml:space="preserve">Reflection discusses students learning; identifies ways in which technology affects learning. </w:t>
            </w:r>
          </w:p>
        </w:tc>
        <w:tc>
          <w:tcPr>
            <w:tcW w:w="0" w:type="auto"/>
            <w:shd w:val="clear" w:color="auto" w:fill="FFFFFF"/>
            <w:hideMark/>
          </w:tcPr>
          <w:p w14:paraId="436D6EA5" w14:textId="77777777" w:rsidR="00DD2DBA" w:rsidRPr="008D02D1" w:rsidRDefault="00DD2DBA" w:rsidP="006B5D86">
            <w:pPr>
              <w:rPr>
                <w:sz w:val="20"/>
                <w:szCs w:val="20"/>
              </w:rPr>
            </w:pPr>
            <w:r w:rsidRPr="008D02D1">
              <w:rPr>
                <w:sz w:val="20"/>
                <w:szCs w:val="20"/>
              </w:rPr>
              <w:t xml:space="preserve">Reflection focuses on student learning; clearly and insightfully identifies the ways in which technology interacts, enhances, or restricts learning. </w:t>
            </w:r>
          </w:p>
        </w:tc>
      </w:tr>
    </w:tbl>
    <w:p w14:paraId="337A4BE9" w14:textId="77777777" w:rsidR="006B5D86" w:rsidRDefault="006B5D86">
      <w:pPr>
        <w:rPr>
          <w:sz w:val="20"/>
          <w:szCs w:val="20"/>
        </w:rPr>
      </w:pPr>
    </w:p>
    <w:p w14:paraId="3AC4CB6E" w14:textId="77777777" w:rsidR="006B5D86" w:rsidRDefault="006B5D86">
      <w:pPr>
        <w:rPr>
          <w:sz w:val="20"/>
          <w:szCs w:val="20"/>
        </w:rPr>
      </w:pPr>
      <w:r>
        <w:rPr>
          <w:sz w:val="20"/>
          <w:szCs w:val="20"/>
        </w:rPr>
        <w:br w:type="page"/>
      </w:r>
    </w:p>
    <w:p w14:paraId="41C0AB30" w14:textId="77777777" w:rsidR="00C74A11" w:rsidRPr="0072202A" w:rsidRDefault="00C74A11" w:rsidP="00C74A11">
      <w:pPr>
        <w:pStyle w:val="z-TopofForm"/>
        <w:rPr>
          <w:sz w:val="28"/>
          <w:szCs w:val="28"/>
        </w:rPr>
      </w:pPr>
    </w:p>
    <w:tbl>
      <w:tblPr>
        <w:tblW w:w="0" w:type="auto"/>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5" w:type="dxa"/>
          <w:left w:w="15" w:type="dxa"/>
          <w:bottom w:w="15" w:type="dxa"/>
          <w:right w:w="15" w:type="dxa"/>
        </w:tblCellMar>
        <w:tblLook w:val="04A0" w:firstRow="1" w:lastRow="0" w:firstColumn="1" w:lastColumn="0" w:noHBand="0" w:noVBand="1"/>
      </w:tblPr>
      <w:tblGrid>
        <w:gridCol w:w="1419"/>
        <w:gridCol w:w="1915"/>
        <w:gridCol w:w="1939"/>
        <w:gridCol w:w="2062"/>
        <w:gridCol w:w="2159"/>
      </w:tblGrid>
      <w:tr w:rsidR="00C74A11" w:rsidRPr="007D3319" w14:paraId="5FE567AF" w14:textId="77777777" w:rsidTr="008C7BFE">
        <w:trPr>
          <w:trHeight w:val="475"/>
          <w:tblCellSpacing w:w="15" w:type="dxa"/>
        </w:trPr>
        <w:tc>
          <w:tcPr>
            <w:tcW w:w="0" w:type="auto"/>
            <w:gridSpan w:val="5"/>
            <w:vAlign w:val="center"/>
          </w:tcPr>
          <w:p w14:paraId="4B162CDF" w14:textId="77777777" w:rsidR="00C74A11" w:rsidRDefault="00C74A11" w:rsidP="005C3AEB">
            <w:pPr>
              <w:pStyle w:val="Heading2"/>
            </w:pPr>
            <w:bookmarkStart w:id="129" w:name="_Toc284676421"/>
            <w:bookmarkStart w:id="130" w:name="_Toc284677006"/>
            <w:bookmarkStart w:id="131" w:name="_Toc284683925"/>
            <w:r w:rsidRPr="008C7BFE">
              <w:t>Unit Plan Rubric</w:t>
            </w:r>
            <w:bookmarkEnd w:id="129"/>
            <w:bookmarkEnd w:id="130"/>
            <w:bookmarkEnd w:id="131"/>
          </w:p>
          <w:p w14:paraId="1774336C" w14:textId="100A01E5" w:rsidR="00A05D4A" w:rsidRPr="00A05D4A" w:rsidRDefault="00A05D4A" w:rsidP="00A05D4A">
            <w:pPr>
              <w:rPr>
                <w:color w:val="FF0000"/>
              </w:rPr>
            </w:pPr>
          </w:p>
        </w:tc>
      </w:tr>
      <w:tr w:rsidR="007E5529" w:rsidRPr="007D3319" w14:paraId="6E149740" w14:textId="77777777" w:rsidTr="008C7BFE">
        <w:trPr>
          <w:tblCellSpacing w:w="15" w:type="dxa"/>
        </w:trPr>
        <w:tc>
          <w:tcPr>
            <w:tcW w:w="0" w:type="auto"/>
            <w:hideMark/>
          </w:tcPr>
          <w:p w14:paraId="7EC7A047" w14:textId="77777777" w:rsidR="007E5529" w:rsidRPr="00524F11" w:rsidRDefault="007E5529" w:rsidP="00C74A11">
            <w:pPr>
              <w:jc w:val="center"/>
              <w:rPr>
                <w:b/>
                <w:bCs/>
              </w:rPr>
            </w:pPr>
          </w:p>
        </w:tc>
        <w:tc>
          <w:tcPr>
            <w:tcW w:w="0" w:type="auto"/>
            <w:shd w:val="clear" w:color="auto" w:fill="EAEAEA"/>
            <w:vAlign w:val="center"/>
            <w:hideMark/>
          </w:tcPr>
          <w:p w14:paraId="5E052CF8" w14:textId="77777777" w:rsidR="007E5529" w:rsidRPr="00C2547F" w:rsidRDefault="007E5529" w:rsidP="000A309B">
            <w:pPr>
              <w:jc w:val="center"/>
              <w:rPr>
                <w:b/>
                <w:bCs/>
                <w:sz w:val="20"/>
                <w:szCs w:val="20"/>
                <w:rtl/>
              </w:rPr>
            </w:pPr>
            <w:r w:rsidRPr="00C2547F">
              <w:rPr>
                <w:b/>
                <w:bCs/>
                <w:sz w:val="20"/>
                <w:szCs w:val="20"/>
              </w:rPr>
              <w:t xml:space="preserve">Unsatisfactory </w:t>
            </w:r>
          </w:p>
          <w:p w14:paraId="4B5CBFB9" w14:textId="079B1CEF" w:rsidR="007E5529" w:rsidRPr="00524F11" w:rsidRDefault="007E5529" w:rsidP="00C74A11">
            <w:pPr>
              <w:jc w:val="center"/>
              <w:rPr>
                <w:b/>
                <w:bCs/>
              </w:rPr>
            </w:pPr>
            <w:r w:rsidRPr="00CD31FF">
              <w:rPr>
                <w:bCs/>
                <w:sz w:val="20"/>
                <w:szCs w:val="20"/>
                <w:rtl/>
              </w:rPr>
              <w:t>غير مقبول</w:t>
            </w:r>
          </w:p>
        </w:tc>
        <w:tc>
          <w:tcPr>
            <w:tcW w:w="0" w:type="auto"/>
            <w:shd w:val="clear" w:color="auto" w:fill="EAEAEA"/>
            <w:vAlign w:val="center"/>
            <w:hideMark/>
          </w:tcPr>
          <w:p w14:paraId="103E0637" w14:textId="77777777" w:rsidR="007E5529" w:rsidRPr="00C2547F" w:rsidRDefault="007E5529" w:rsidP="000A309B">
            <w:pPr>
              <w:jc w:val="center"/>
              <w:rPr>
                <w:b/>
                <w:bCs/>
                <w:sz w:val="20"/>
                <w:szCs w:val="20"/>
                <w:rtl/>
              </w:rPr>
            </w:pPr>
            <w:r w:rsidRPr="00C2547F">
              <w:rPr>
                <w:b/>
                <w:bCs/>
                <w:sz w:val="20"/>
                <w:szCs w:val="20"/>
              </w:rPr>
              <w:t>Needs Improvement</w:t>
            </w:r>
          </w:p>
          <w:p w14:paraId="403406D5" w14:textId="368131BD" w:rsidR="007E5529" w:rsidRPr="00524F11" w:rsidRDefault="007E5529" w:rsidP="00C74A11">
            <w:pPr>
              <w:jc w:val="center"/>
              <w:rPr>
                <w:b/>
                <w:bCs/>
              </w:rPr>
            </w:pPr>
            <w:r w:rsidRPr="00CD31FF">
              <w:rPr>
                <w:bCs/>
                <w:sz w:val="20"/>
                <w:szCs w:val="20"/>
                <w:rtl/>
              </w:rPr>
              <w:t xml:space="preserve">يحتاج الى تحسين  </w:t>
            </w:r>
          </w:p>
        </w:tc>
        <w:tc>
          <w:tcPr>
            <w:tcW w:w="0" w:type="auto"/>
            <w:shd w:val="clear" w:color="auto" w:fill="EAEAEA"/>
            <w:vAlign w:val="center"/>
            <w:hideMark/>
          </w:tcPr>
          <w:p w14:paraId="51D78E0F" w14:textId="77777777" w:rsidR="007E5529" w:rsidRPr="00C2547F" w:rsidRDefault="007E5529" w:rsidP="000A309B">
            <w:pPr>
              <w:jc w:val="center"/>
              <w:rPr>
                <w:b/>
                <w:bCs/>
                <w:sz w:val="20"/>
                <w:szCs w:val="20"/>
                <w:rtl/>
              </w:rPr>
            </w:pPr>
            <w:r>
              <w:rPr>
                <w:b/>
                <w:bCs/>
                <w:sz w:val="20"/>
                <w:szCs w:val="20"/>
              </w:rPr>
              <w:t>Satisfactory</w:t>
            </w:r>
          </w:p>
          <w:p w14:paraId="26F6DF10" w14:textId="5571B25C" w:rsidR="007E5529" w:rsidRPr="00524F11" w:rsidRDefault="007E5529" w:rsidP="00C74A11">
            <w:pPr>
              <w:jc w:val="center"/>
              <w:rPr>
                <w:b/>
                <w:bCs/>
              </w:rPr>
            </w:pPr>
            <w:r w:rsidRPr="00CD31FF">
              <w:rPr>
                <w:bCs/>
                <w:sz w:val="20"/>
                <w:szCs w:val="20"/>
                <w:rtl/>
              </w:rPr>
              <w:t>مقبول</w:t>
            </w:r>
          </w:p>
        </w:tc>
        <w:tc>
          <w:tcPr>
            <w:tcW w:w="0" w:type="auto"/>
            <w:shd w:val="clear" w:color="auto" w:fill="EAEAEA"/>
            <w:vAlign w:val="center"/>
            <w:hideMark/>
          </w:tcPr>
          <w:p w14:paraId="3DFDC57E" w14:textId="77777777" w:rsidR="007E5529" w:rsidRPr="00C2547F" w:rsidRDefault="007E5529" w:rsidP="000A309B">
            <w:pPr>
              <w:jc w:val="center"/>
              <w:rPr>
                <w:b/>
                <w:bCs/>
                <w:sz w:val="20"/>
                <w:szCs w:val="20"/>
                <w:rtl/>
              </w:rPr>
            </w:pPr>
            <w:r w:rsidRPr="00C2547F">
              <w:rPr>
                <w:b/>
                <w:bCs/>
                <w:sz w:val="20"/>
                <w:szCs w:val="20"/>
              </w:rPr>
              <w:t xml:space="preserve">Target </w:t>
            </w:r>
          </w:p>
          <w:p w14:paraId="67D83FCD" w14:textId="4B8E505C" w:rsidR="007E5529" w:rsidRPr="00524F11" w:rsidRDefault="007E5529" w:rsidP="00C74A11">
            <w:pPr>
              <w:jc w:val="center"/>
              <w:rPr>
                <w:b/>
                <w:bCs/>
              </w:rPr>
            </w:pPr>
            <w:r w:rsidRPr="00CD31FF">
              <w:rPr>
                <w:bCs/>
                <w:sz w:val="20"/>
                <w:szCs w:val="20"/>
                <w:rtl/>
              </w:rPr>
              <w:t>مستهدف</w:t>
            </w:r>
          </w:p>
        </w:tc>
      </w:tr>
      <w:tr w:rsidR="00341BBF" w:rsidRPr="007D3319" w14:paraId="100C5A66" w14:textId="77777777" w:rsidTr="008C7BFE">
        <w:trPr>
          <w:tblCellSpacing w:w="15" w:type="dxa"/>
        </w:trPr>
        <w:tc>
          <w:tcPr>
            <w:tcW w:w="0" w:type="auto"/>
            <w:shd w:val="clear" w:color="auto" w:fill="CCFFFF"/>
            <w:hideMark/>
          </w:tcPr>
          <w:p w14:paraId="26FB7527" w14:textId="77777777" w:rsidR="00C74A11" w:rsidRPr="00524F11" w:rsidRDefault="00C74A11" w:rsidP="00C74A11">
            <w:r w:rsidRPr="00524F11">
              <w:t>Objectives</w:t>
            </w:r>
          </w:p>
        </w:tc>
        <w:tc>
          <w:tcPr>
            <w:tcW w:w="0" w:type="auto"/>
            <w:shd w:val="clear" w:color="auto" w:fill="FFFFFF"/>
            <w:hideMark/>
          </w:tcPr>
          <w:p w14:paraId="17CA193C" w14:textId="6292F71B" w:rsidR="00C74A11" w:rsidRPr="00524F11" w:rsidRDefault="00C74A11" w:rsidP="00C74A11">
            <w:r w:rsidRPr="00524F11">
              <w:t xml:space="preserve">Few objectives </w:t>
            </w:r>
            <w:r w:rsidR="00A05D4A" w:rsidRPr="00524F11">
              <w:t xml:space="preserve">are aligned </w:t>
            </w:r>
            <w:r w:rsidRPr="00524F11">
              <w:t>with Qatar National Curriculum Standards</w:t>
            </w:r>
            <w:r w:rsidR="00A05D4A" w:rsidRPr="00524F11">
              <w:t xml:space="preserve"> or written clearly in </w:t>
            </w:r>
            <w:r w:rsidRPr="00524F11">
              <w:t xml:space="preserve">measurable terms, </w:t>
            </w:r>
            <w:r w:rsidR="00A05D4A" w:rsidRPr="00524F11">
              <w:t xml:space="preserve">or few are appropriate for </w:t>
            </w:r>
            <w:r w:rsidRPr="00524F11">
              <w:t>each lesson and for students.</w:t>
            </w:r>
          </w:p>
        </w:tc>
        <w:tc>
          <w:tcPr>
            <w:tcW w:w="0" w:type="auto"/>
            <w:shd w:val="clear" w:color="auto" w:fill="FFFFFF"/>
            <w:hideMark/>
          </w:tcPr>
          <w:p w14:paraId="3F36D1E3" w14:textId="77777777" w:rsidR="00C74A11" w:rsidRPr="00524F11" w:rsidRDefault="00C74A11" w:rsidP="00C74A11">
            <w:r w:rsidRPr="00524F11">
              <w:t>Some objectives are aligned with Qatar National Curriculum Standards and written clearly in measurable terms, and appropriate for each lesson and for students.</w:t>
            </w:r>
          </w:p>
        </w:tc>
        <w:tc>
          <w:tcPr>
            <w:tcW w:w="0" w:type="auto"/>
            <w:shd w:val="clear" w:color="auto" w:fill="FFFFFF"/>
            <w:hideMark/>
          </w:tcPr>
          <w:p w14:paraId="351EC90F" w14:textId="77777777" w:rsidR="00C74A11" w:rsidRPr="00524F11" w:rsidRDefault="00C74A11" w:rsidP="00C74A11">
            <w:r w:rsidRPr="00524F11">
              <w:t>Most objectives are aligned with Qatar National Curriculum Standards and written clearly in measurable terms, and appropriate for each lesson and for students.</w:t>
            </w:r>
          </w:p>
        </w:tc>
        <w:tc>
          <w:tcPr>
            <w:tcW w:w="0" w:type="auto"/>
            <w:shd w:val="clear" w:color="auto" w:fill="FFFFFF"/>
            <w:hideMark/>
          </w:tcPr>
          <w:p w14:paraId="791404E2" w14:textId="77777777" w:rsidR="00C74A11" w:rsidRPr="00524F11" w:rsidRDefault="00C74A11" w:rsidP="00C74A11">
            <w:r w:rsidRPr="00524F11">
              <w:t>All objectives are aligned with Qatar National Curriculum Standards and written clearly in measurable terms, and appropriate for each lesson and for students.</w:t>
            </w:r>
          </w:p>
        </w:tc>
      </w:tr>
      <w:tr w:rsidR="00341BBF" w:rsidRPr="007D3319" w14:paraId="4DDA2F57" w14:textId="77777777" w:rsidTr="008C7BFE">
        <w:trPr>
          <w:tblCellSpacing w:w="15" w:type="dxa"/>
        </w:trPr>
        <w:tc>
          <w:tcPr>
            <w:tcW w:w="0" w:type="auto"/>
            <w:shd w:val="clear" w:color="auto" w:fill="CCFFFF"/>
            <w:hideMark/>
          </w:tcPr>
          <w:p w14:paraId="44F4BE1E" w14:textId="77777777" w:rsidR="00C74A11" w:rsidRPr="00524F11" w:rsidRDefault="00C74A11" w:rsidP="00C74A11">
            <w:r w:rsidRPr="00524F11">
              <w:t xml:space="preserve">Content </w:t>
            </w:r>
          </w:p>
        </w:tc>
        <w:tc>
          <w:tcPr>
            <w:tcW w:w="0" w:type="auto"/>
            <w:shd w:val="clear" w:color="auto" w:fill="FFFFFF"/>
            <w:hideMark/>
          </w:tcPr>
          <w:p w14:paraId="7C2E4E2D" w14:textId="0BE0A1C1" w:rsidR="00C74A11" w:rsidRPr="00524F11" w:rsidRDefault="00C74A11" w:rsidP="00A05D4A">
            <w:r w:rsidRPr="00524F11">
              <w:t xml:space="preserve">Many content errors and shows little understanding of the major ideas of the discipline. </w:t>
            </w:r>
          </w:p>
        </w:tc>
        <w:tc>
          <w:tcPr>
            <w:tcW w:w="0" w:type="auto"/>
            <w:shd w:val="clear" w:color="auto" w:fill="FFFFFF"/>
            <w:hideMark/>
          </w:tcPr>
          <w:p w14:paraId="177A06EA" w14:textId="1C97F00B" w:rsidR="00C74A11" w:rsidRPr="00524F11" w:rsidRDefault="00C74A11" w:rsidP="00A05D4A">
            <w:r w:rsidRPr="00524F11">
              <w:t xml:space="preserve">Some content knowledge errors;  some understanding of the major ideas of the discipline. </w:t>
            </w:r>
          </w:p>
        </w:tc>
        <w:tc>
          <w:tcPr>
            <w:tcW w:w="0" w:type="auto"/>
            <w:shd w:val="clear" w:color="auto" w:fill="FFFFFF"/>
            <w:hideMark/>
          </w:tcPr>
          <w:p w14:paraId="3F680E82" w14:textId="6EDFD915" w:rsidR="00C74A11" w:rsidRPr="00524F11" w:rsidRDefault="00C74A11" w:rsidP="00A05D4A">
            <w:r w:rsidRPr="00524F11">
              <w:t xml:space="preserve">Most content knowledge is accurate presented and reflects the important ideas of the discipline. </w:t>
            </w:r>
          </w:p>
        </w:tc>
        <w:tc>
          <w:tcPr>
            <w:tcW w:w="0" w:type="auto"/>
            <w:shd w:val="clear" w:color="auto" w:fill="FFFFFF"/>
            <w:hideMark/>
          </w:tcPr>
          <w:p w14:paraId="1601605B" w14:textId="53EAB99F" w:rsidR="00C74A11" w:rsidRPr="00524F11" w:rsidRDefault="00C74A11" w:rsidP="00A05D4A">
            <w:r w:rsidRPr="00524F11">
              <w:t xml:space="preserve">All content knowledge is accurate and clearly presented; knowledge reflects the major ideas of the discipline. </w:t>
            </w:r>
          </w:p>
        </w:tc>
      </w:tr>
      <w:tr w:rsidR="00341BBF" w:rsidRPr="007D3319" w14:paraId="025D6696" w14:textId="77777777" w:rsidTr="008C7BFE">
        <w:trPr>
          <w:tblCellSpacing w:w="15" w:type="dxa"/>
        </w:trPr>
        <w:tc>
          <w:tcPr>
            <w:tcW w:w="0" w:type="auto"/>
            <w:shd w:val="clear" w:color="auto" w:fill="CCFFFF"/>
          </w:tcPr>
          <w:p w14:paraId="5BE55A1B" w14:textId="2D2B67A7" w:rsidR="00A05D4A" w:rsidRPr="00524F11" w:rsidRDefault="00341BBF" w:rsidP="00C74A11">
            <w:r w:rsidRPr="00524F11">
              <w:t>Support for Literacy</w:t>
            </w:r>
          </w:p>
        </w:tc>
        <w:tc>
          <w:tcPr>
            <w:tcW w:w="0" w:type="auto"/>
            <w:shd w:val="clear" w:color="auto" w:fill="FFFFFF"/>
          </w:tcPr>
          <w:p w14:paraId="08BEB253" w14:textId="18FD7C02" w:rsidR="00A05D4A" w:rsidRPr="00524F11" w:rsidRDefault="00341BBF" w:rsidP="00A05D4A">
            <w:r w:rsidRPr="00524F11">
              <w:t>Limited use of reading and writing</w:t>
            </w:r>
          </w:p>
        </w:tc>
        <w:tc>
          <w:tcPr>
            <w:tcW w:w="0" w:type="auto"/>
            <w:shd w:val="clear" w:color="auto" w:fill="FFFFFF"/>
          </w:tcPr>
          <w:p w14:paraId="16CBDEF0" w14:textId="381BAE60" w:rsidR="00A05D4A" w:rsidRPr="00524F11" w:rsidRDefault="00341BBF" w:rsidP="00341BBF">
            <w:r w:rsidRPr="00524F11">
              <w:t xml:space="preserve">Includes reading reading/writing tasks </w:t>
            </w:r>
          </w:p>
        </w:tc>
        <w:tc>
          <w:tcPr>
            <w:tcW w:w="0" w:type="auto"/>
            <w:shd w:val="clear" w:color="auto" w:fill="FFFFFF"/>
          </w:tcPr>
          <w:p w14:paraId="26346D4A" w14:textId="68214FD9" w:rsidR="00A05D4A" w:rsidRPr="00524F11" w:rsidRDefault="00341BBF" w:rsidP="00341BBF">
            <w:r w:rsidRPr="00524F11">
              <w:t>Includes reading reading/writing tasks that support both the content area and literacy</w:t>
            </w:r>
          </w:p>
        </w:tc>
        <w:tc>
          <w:tcPr>
            <w:tcW w:w="0" w:type="auto"/>
            <w:shd w:val="clear" w:color="auto" w:fill="FFFFFF"/>
          </w:tcPr>
          <w:p w14:paraId="44516A07" w14:textId="75343C25" w:rsidR="00A05D4A" w:rsidRPr="00524F11" w:rsidRDefault="00341BBF" w:rsidP="00A05D4A">
            <w:r w:rsidRPr="00524F11">
              <w:t>Includes reading from multiple sources and multiple reading/writing tasks that clearly support both the content area and literacy</w:t>
            </w:r>
          </w:p>
        </w:tc>
      </w:tr>
      <w:tr w:rsidR="00341BBF" w:rsidRPr="007D3319" w14:paraId="7DD9321D" w14:textId="77777777" w:rsidTr="008C7BFE">
        <w:trPr>
          <w:tblCellSpacing w:w="15" w:type="dxa"/>
        </w:trPr>
        <w:tc>
          <w:tcPr>
            <w:tcW w:w="0" w:type="auto"/>
            <w:shd w:val="clear" w:color="auto" w:fill="CCFFFF"/>
          </w:tcPr>
          <w:p w14:paraId="603E63CA" w14:textId="1975E0E6" w:rsidR="00A05D4A" w:rsidRPr="00A05D4A" w:rsidRDefault="00A05D4A" w:rsidP="00C74A11">
            <w:pPr>
              <w:rPr>
                <w:highlight w:val="cyan"/>
              </w:rPr>
            </w:pPr>
            <w:r w:rsidRPr="007D3319">
              <w:t>Alignment of</w:t>
            </w:r>
            <w:r w:rsidRPr="007D3319">
              <w:br/>
              <w:t>Instruction and</w:t>
            </w:r>
            <w:r w:rsidRPr="007D3319">
              <w:br/>
              <w:t>Objectives</w:t>
            </w:r>
          </w:p>
        </w:tc>
        <w:tc>
          <w:tcPr>
            <w:tcW w:w="0" w:type="auto"/>
            <w:shd w:val="clear" w:color="auto" w:fill="FFFFFF"/>
          </w:tcPr>
          <w:p w14:paraId="54872296" w14:textId="5A418C61" w:rsidR="00A05D4A" w:rsidRPr="00A05D4A" w:rsidRDefault="00A05D4A" w:rsidP="00A05D4A">
            <w:pPr>
              <w:rPr>
                <w:highlight w:val="cyan"/>
              </w:rPr>
            </w:pPr>
            <w:r>
              <w:t xml:space="preserve">Few lessons, activities, and assignments are linked to </w:t>
            </w:r>
            <w:r w:rsidRPr="007D3319">
              <w:t xml:space="preserve">objectives. </w:t>
            </w:r>
          </w:p>
        </w:tc>
        <w:tc>
          <w:tcPr>
            <w:tcW w:w="0" w:type="auto"/>
            <w:shd w:val="clear" w:color="auto" w:fill="FFFFFF"/>
          </w:tcPr>
          <w:p w14:paraId="5F46A50A" w14:textId="1FB34141" w:rsidR="00A05D4A" w:rsidRPr="00A05D4A" w:rsidRDefault="00A05D4A" w:rsidP="00A05D4A">
            <w:pPr>
              <w:rPr>
                <w:highlight w:val="cyan"/>
              </w:rPr>
            </w:pPr>
            <w:r w:rsidRPr="007D3319">
              <w:t>Some lessons, activities</w:t>
            </w:r>
            <w:r>
              <w:t xml:space="preserve">, and assignments are linked to </w:t>
            </w:r>
            <w:r w:rsidRPr="007D3319">
              <w:t xml:space="preserve">objectives. </w:t>
            </w:r>
          </w:p>
        </w:tc>
        <w:tc>
          <w:tcPr>
            <w:tcW w:w="0" w:type="auto"/>
            <w:shd w:val="clear" w:color="auto" w:fill="FFFFFF"/>
          </w:tcPr>
          <w:p w14:paraId="34365497" w14:textId="3ADB1030" w:rsidR="00A05D4A" w:rsidRPr="00A05D4A" w:rsidRDefault="00A05D4A" w:rsidP="00A05D4A">
            <w:pPr>
              <w:rPr>
                <w:highlight w:val="cyan"/>
              </w:rPr>
            </w:pPr>
            <w:r>
              <w:t xml:space="preserve">Most lessons, activities, and </w:t>
            </w:r>
            <w:r w:rsidRPr="007D3319">
              <w:t xml:space="preserve">assignments are linked to objectives. </w:t>
            </w:r>
          </w:p>
        </w:tc>
        <w:tc>
          <w:tcPr>
            <w:tcW w:w="0" w:type="auto"/>
            <w:shd w:val="clear" w:color="auto" w:fill="FFFFFF"/>
          </w:tcPr>
          <w:p w14:paraId="2357E42C" w14:textId="0108D669" w:rsidR="00A05D4A" w:rsidRPr="00A05D4A" w:rsidRDefault="00A05D4A" w:rsidP="00A05D4A">
            <w:pPr>
              <w:rPr>
                <w:highlight w:val="cyan"/>
              </w:rPr>
            </w:pPr>
            <w:r>
              <w:t xml:space="preserve">All lessons, activities, and assignments are linked to </w:t>
            </w:r>
            <w:r w:rsidRPr="007D3319">
              <w:t xml:space="preserve">objectives. </w:t>
            </w:r>
          </w:p>
        </w:tc>
      </w:tr>
      <w:tr w:rsidR="00341BBF" w:rsidRPr="007D3319" w14:paraId="391740FD" w14:textId="77777777" w:rsidTr="008C7BFE">
        <w:trPr>
          <w:tblCellSpacing w:w="15" w:type="dxa"/>
        </w:trPr>
        <w:tc>
          <w:tcPr>
            <w:tcW w:w="0" w:type="auto"/>
            <w:shd w:val="clear" w:color="auto" w:fill="CCFFFF"/>
            <w:hideMark/>
          </w:tcPr>
          <w:p w14:paraId="1AD3A17D" w14:textId="77777777" w:rsidR="00C74A11" w:rsidRPr="007D3319" w:rsidRDefault="00C74A11" w:rsidP="00C74A11">
            <w:r w:rsidRPr="007D3319">
              <w:t>Technology</w:t>
            </w:r>
          </w:p>
        </w:tc>
        <w:tc>
          <w:tcPr>
            <w:tcW w:w="0" w:type="auto"/>
            <w:shd w:val="clear" w:color="auto" w:fill="FFFFFF"/>
            <w:hideMark/>
          </w:tcPr>
          <w:p w14:paraId="43E6FBEC" w14:textId="77777777" w:rsidR="00C74A11" w:rsidRPr="007D3319" w:rsidRDefault="00C74A11" w:rsidP="00C74A11">
            <w:r>
              <w:t xml:space="preserve">Available technology is not </w:t>
            </w:r>
            <w:r w:rsidRPr="007D3319">
              <w:t>used or is used</w:t>
            </w:r>
            <w:r w:rsidRPr="007D3319">
              <w:br/>
              <w:t xml:space="preserve">inappropriately. </w:t>
            </w:r>
          </w:p>
        </w:tc>
        <w:tc>
          <w:tcPr>
            <w:tcW w:w="0" w:type="auto"/>
            <w:shd w:val="clear" w:color="auto" w:fill="FFFFFF"/>
            <w:hideMark/>
          </w:tcPr>
          <w:p w14:paraId="0F5B5977" w14:textId="77777777" w:rsidR="00C74A11" w:rsidRPr="007D3319" w:rsidRDefault="00C74A11" w:rsidP="00C74A11">
            <w:r w:rsidRPr="007D3319">
              <w:t>A</w:t>
            </w:r>
            <w:r>
              <w:t xml:space="preserve">vailable technology is used but </w:t>
            </w:r>
            <w:r w:rsidRPr="007D3319">
              <w:t>does little to support the objectives</w:t>
            </w:r>
            <w:r w:rsidRPr="007D3319">
              <w:br/>
              <w:t xml:space="preserve">and to engage learners. </w:t>
            </w:r>
          </w:p>
        </w:tc>
        <w:tc>
          <w:tcPr>
            <w:tcW w:w="0" w:type="auto"/>
            <w:shd w:val="clear" w:color="auto" w:fill="FFFFFF"/>
            <w:hideMark/>
          </w:tcPr>
          <w:p w14:paraId="3E83DDB5" w14:textId="77777777" w:rsidR="00C74A11" w:rsidRPr="007D3319" w:rsidRDefault="00C74A11" w:rsidP="00C74A11">
            <w:r>
              <w:t xml:space="preserve">Available technology is used </w:t>
            </w:r>
            <w:r w:rsidRPr="007D3319">
              <w:t>appro</w:t>
            </w:r>
            <w:r>
              <w:t xml:space="preserve">priately, somewhat supports the </w:t>
            </w:r>
            <w:r w:rsidRPr="007D3319">
              <w:t xml:space="preserve">objectives, and engages learners. </w:t>
            </w:r>
          </w:p>
        </w:tc>
        <w:tc>
          <w:tcPr>
            <w:tcW w:w="0" w:type="auto"/>
            <w:shd w:val="clear" w:color="auto" w:fill="FFFFFF"/>
            <w:hideMark/>
          </w:tcPr>
          <w:p w14:paraId="63DD3A6D" w14:textId="77777777" w:rsidR="00C74A11" w:rsidRPr="007D3319" w:rsidRDefault="00C74A11" w:rsidP="00C74A11">
            <w:r w:rsidRPr="007D3319">
              <w:t>Available technology is u</w:t>
            </w:r>
            <w:r>
              <w:t>sed</w:t>
            </w:r>
            <w:r>
              <w:br/>
              <w:t xml:space="preserve">appropriately, supports the </w:t>
            </w:r>
            <w:r w:rsidRPr="007D3319">
              <w:t xml:space="preserve">objectives, and engages learners. </w:t>
            </w:r>
          </w:p>
        </w:tc>
      </w:tr>
      <w:tr w:rsidR="00341BBF" w:rsidRPr="007D3319" w14:paraId="00F6EB43" w14:textId="77777777" w:rsidTr="008C7BFE">
        <w:trPr>
          <w:tblCellSpacing w:w="15" w:type="dxa"/>
        </w:trPr>
        <w:tc>
          <w:tcPr>
            <w:tcW w:w="0" w:type="auto"/>
            <w:shd w:val="clear" w:color="auto" w:fill="CCFFFF"/>
            <w:hideMark/>
          </w:tcPr>
          <w:p w14:paraId="4C24F823" w14:textId="77777777" w:rsidR="00C74A11" w:rsidRPr="007D3319" w:rsidRDefault="00C74A11" w:rsidP="00C74A11">
            <w:r w:rsidRPr="007D3319">
              <w:t>Instructional</w:t>
            </w:r>
            <w:r w:rsidRPr="007D3319">
              <w:br/>
              <w:t>Strategies and</w:t>
            </w:r>
            <w:r w:rsidRPr="007D3319">
              <w:br/>
              <w:t>Assignments</w:t>
            </w:r>
          </w:p>
        </w:tc>
        <w:tc>
          <w:tcPr>
            <w:tcW w:w="0" w:type="auto"/>
            <w:shd w:val="clear" w:color="auto" w:fill="FFFFFF"/>
            <w:hideMark/>
          </w:tcPr>
          <w:p w14:paraId="41502278" w14:textId="77777777" w:rsidR="00C74A11" w:rsidRPr="007D3319" w:rsidRDefault="00C74A11" w:rsidP="00C74A11">
            <w:r>
              <w:t xml:space="preserve">Employs no variety of instructional strategies and </w:t>
            </w:r>
            <w:r w:rsidRPr="007D3319">
              <w:t xml:space="preserve">assignments. Instruction is teacher-centered; almost no opportunity for active learning or creative thought. </w:t>
            </w:r>
          </w:p>
        </w:tc>
        <w:tc>
          <w:tcPr>
            <w:tcW w:w="0" w:type="auto"/>
            <w:shd w:val="clear" w:color="auto" w:fill="FFFFFF"/>
            <w:hideMark/>
          </w:tcPr>
          <w:p w14:paraId="3A472192" w14:textId="77777777" w:rsidR="00C74A11" w:rsidRPr="007D3319" w:rsidRDefault="00C74A11" w:rsidP="00C74A11">
            <w:r>
              <w:t xml:space="preserve">Employs little variety of </w:t>
            </w:r>
            <w:r w:rsidRPr="007D3319">
              <w:t>instructional strategies and</w:t>
            </w:r>
            <w:r w:rsidRPr="007D3319">
              <w:br/>
              <w:t xml:space="preserve">assignments. Most activities are teacher-centered. Little opportunity for creative thought. </w:t>
            </w:r>
          </w:p>
        </w:tc>
        <w:tc>
          <w:tcPr>
            <w:tcW w:w="0" w:type="auto"/>
            <w:shd w:val="clear" w:color="auto" w:fill="FFFFFF"/>
            <w:hideMark/>
          </w:tcPr>
          <w:p w14:paraId="55DFBEEC" w14:textId="77777777" w:rsidR="00C74A11" w:rsidRPr="007D3319" w:rsidRDefault="00C74A11" w:rsidP="00C74A11">
            <w:r>
              <w:t xml:space="preserve">Employs some variety of </w:t>
            </w:r>
            <w:r w:rsidRPr="007D3319">
              <w:t>instructiona</w:t>
            </w:r>
            <w:r>
              <w:t xml:space="preserve">l strategies and assignments to meet stated </w:t>
            </w:r>
            <w:r w:rsidRPr="007D3319">
              <w:t>objectives. Most activities are student-centered and active learning and higher</w:t>
            </w:r>
            <w:r>
              <w:t>-</w:t>
            </w:r>
            <w:r w:rsidRPr="007D3319">
              <w:t xml:space="preserve">level thinking are encouraged in some activities, but not consistently. </w:t>
            </w:r>
          </w:p>
        </w:tc>
        <w:tc>
          <w:tcPr>
            <w:tcW w:w="0" w:type="auto"/>
            <w:shd w:val="clear" w:color="auto" w:fill="FFFFFF"/>
            <w:hideMark/>
          </w:tcPr>
          <w:p w14:paraId="03AC3842" w14:textId="77777777" w:rsidR="00C74A11" w:rsidRPr="007D3319" w:rsidRDefault="00C74A11" w:rsidP="00C74A11">
            <w:r w:rsidRPr="007D3319">
              <w:t>Emp</w:t>
            </w:r>
            <w:r>
              <w:t xml:space="preserve">loys a variety of instructional </w:t>
            </w:r>
            <w:r w:rsidRPr="007D3319">
              <w:t>strategies and assignmen</w:t>
            </w:r>
            <w:r>
              <w:t xml:space="preserve">ts to meet </w:t>
            </w:r>
            <w:r w:rsidRPr="007D3319">
              <w:t xml:space="preserve">stated objectives. All learning activities are student-centered, and most employ active learning. Many activities require higher level thinking skills and provide opportunities for creativity. </w:t>
            </w:r>
          </w:p>
        </w:tc>
      </w:tr>
      <w:tr w:rsidR="00341BBF" w:rsidRPr="007D3319" w14:paraId="0B7C28FD" w14:textId="77777777" w:rsidTr="008C7BFE">
        <w:trPr>
          <w:tblCellSpacing w:w="15" w:type="dxa"/>
        </w:trPr>
        <w:tc>
          <w:tcPr>
            <w:tcW w:w="0" w:type="auto"/>
            <w:shd w:val="clear" w:color="auto" w:fill="CCFFFF"/>
            <w:hideMark/>
          </w:tcPr>
          <w:p w14:paraId="1BAC0E0F" w14:textId="77777777" w:rsidR="00C74A11" w:rsidRPr="007D3319" w:rsidRDefault="00C74A11" w:rsidP="00C74A11">
            <w:r w:rsidRPr="007D3319">
              <w:t>Differentiation of</w:t>
            </w:r>
            <w:r w:rsidRPr="007D3319">
              <w:br/>
              <w:t>Instruction</w:t>
            </w:r>
          </w:p>
        </w:tc>
        <w:tc>
          <w:tcPr>
            <w:tcW w:w="0" w:type="auto"/>
            <w:shd w:val="clear" w:color="auto" w:fill="FFFFFF"/>
            <w:hideMark/>
          </w:tcPr>
          <w:p w14:paraId="32A40914" w14:textId="77777777" w:rsidR="00C74A11" w:rsidRPr="007D3319" w:rsidRDefault="00C74A11" w:rsidP="00C74A11">
            <w:r w:rsidRPr="007D3319">
              <w:t xml:space="preserve">Differentiation is not used. </w:t>
            </w:r>
          </w:p>
        </w:tc>
        <w:tc>
          <w:tcPr>
            <w:tcW w:w="0" w:type="auto"/>
            <w:shd w:val="clear" w:color="auto" w:fill="FFFFFF"/>
            <w:hideMark/>
          </w:tcPr>
          <w:p w14:paraId="59FD0903" w14:textId="77777777" w:rsidR="00C74A11" w:rsidRPr="007D3319" w:rsidRDefault="00C74A11" w:rsidP="00C74A11">
            <w:r w:rsidRPr="007D3319">
              <w:t>Dif</w:t>
            </w:r>
            <w:r>
              <w:t xml:space="preserve">ferentiation is used across few lessons to meet the </w:t>
            </w:r>
            <w:r>
              <w:lastRenderedPageBreak/>
              <w:t xml:space="preserve">needs of </w:t>
            </w:r>
            <w:r w:rsidRPr="007D3319">
              <w:t xml:space="preserve">students. </w:t>
            </w:r>
          </w:p>
        </w:tc>
        <w:tc>
          <w:tcPr>
            <w:tcW w:w="0" w:type="auto"/>
            <w:shd w:val="clear" w:color="auto" w:fill="FFFFFF"/>
            <w:hideMark/>
          </w:tcPr>
          <w:p w14:paraId="5B4F97E2" w14:textId="77777777" w:rsidR="00C74A11" w:rsidRPr="007D3319" w:rsidRDefault="00C74A11" w:rsidP="00C74A11">
            <w:r w:rsidRPr="007D3319">
              <w:lastRenderedPageBreak/>
              <w:t>Diff</w:t>
            </w:r>
            <w:r>
              <w:t xml:space="preserve">erentiation is used across some </w:t>
            </w:r>
            <w:r w:rsidRPr="007D3319">
              <w:t xml:space="preserve">lessons to meet the needs of </w:t>
            </w:r>
            <w:r w:rsidRPr="007D3319">
              <w:lastRenderedPageBreak/>
              <w:t xml:space="preserve">students. </w:t>
            </w:r>
          </w:p>
        </w:tc>
        <w:tc>
          <w:tcPr>
            <w:tcW w:w="0" w:type="auto"/>
            <w:shd w:val="clear" w:color="auto" w:fill="FFFFFF"/>
            <w:hideMark/>
          </w:tcPr>
          <w:p w14:paraId="1782AEE4" w14:textId="21E32805" w:rsidR="00C74A11" w:rsidRPr="007D3319" w:rsidRDefault="00C74A11" w:rsidP="00C74A11">
            <w:r w:rsidRPr="007D3319">
              <w:lastRenderedPageBreak/>
              <w:t>Differentiation is used across a</w:t>
            </w:r>
            <w:r w:rsidR="00A05D4A">
              <w:t xml:space="preserve">ll </w:t>
            </w:r>
            <w:r>
              <w:t xml:space="preserve">lessons to meet the needs of </w:t>
            </w:r>
            <w:r w:rsidRPr="007D3319">
              <w:lastRenderedPageBreak/>
              <w:t xml:space="preserve">students. </w:t>
            </w:r>
          </w:p>
        </w:tc>
      </w:tr>
      <w:tr w:rsidR="00341BBF" w:rsidRPr="007D3319" w14:paraId="02586E5E" w14:textId="77777777" w:rsidTr="008C7BFE">
        <w:trPr>
          <w:tblCellSpacing w:w="15" w:type="dxa"/>
        </w:trPr>
        <w:tc>
          <w:tcPr>
            <w:tcW w:w="0" w:type="auto"/>
            <w:shd w:val="clear" w:color="auto" w:fill="CCFFFF"/>
            <w:hideMark/>
          </w:tcPr>
          <w:p w14:paraId="353D2251" w14:textId="77777777" w:rsidR="00C74A11" w:rsidRPr="007D3319" w:rsidRDefault="00C74A11" w:rsidP="00C74A11">
            <w:r w:rsidRPr="007D3319">
              <w:lastRenderedPageBreak/>
              <w:t>Assessment</w:t>
            </w:r>
          </w:p>
        </w:tc>
        <w:tc>
          <w:tcPr>
            <w:tcW w:w="0" w:type="auto"/>
            <w:shd w:val="clear" w:color="auto" w:fill="FFFFFF"/>
            <w:hideMark/>
          </w:tcPr>
          <w:p w14:paraId="055A3DF1" w14:textId="77777777" w:rsidR="00C74A11" w:rsidRPr="007D3319" w:rsidRDefault="00C74A11" w:rsidP="00C74A11">
            <w:r w:rsidRPr="007D3319">
              <w:t>Lessons do n</w:t>
            </w:r>
            <w:r>
              <w:t>ot contain an</w:t>
            </w:r>
            <w:r>
              <w:br/>
              <w:t xml:space="preserve">assessment, or no assessments are aligned with </w:t>
            </w:r>
            <w:r w:rsidRPr="007D3319">
              <w:t xml:space="preserve">the objectives. </w:t>
            </w:r>
          </w:p>
        </w:tc>
        <w:tc>
          <w:tcPr>
            <w:tcW w:w="0" w:type="auto"/>
            <w:shd w:val="clear" w:color="auto" w:fill="FFFFFF"/>
            <w:hideMark/>
          </w:tcPr>
          <w:p w14:paraId="72070916" w14:textId="77777777" w:rsidR="00C74A11" w:rsidRPr="007D3319" w:rsidRDefault="00C74A11" w:rsidP="00C74A11">
            <w:r w:rsidRPr="007D3319">
              <w:t>Fe</w:t>
            </w:r>
            <w:r>
              <w:t xml:space="preserve">w lessons contain an assessment </w:t>
            </w:r>
            <w:r w:rsidRPr="007D3319">
              <w:t>that i</w:t>
            </w:r>
            <w:r>
              <w:t xml:space="preserve">s aligned with objective(s), or </w:t>
            </w:r>
            <w:r w:rsidRPr="007D3319">
              <w:t>lesson</w:t>
            </w:r>
            <w:r>
              <w:t xml:space="preserve">s include an assessment that is </w:t>
            </w:r>
            <w:r w:rsidRPr="007D3319">
              <w:t xml:space="preserve">not aligned with the objectives. </w:t>
            </w:r>
          </w:p>
        </w:tc>
        <w:tc>
          <w:tcPr>
            <w:tcW w:w="0" w:type="auto"/>
            <w:shd w:val="clear" w:color="auto" w:fill="FFFFFF"/>
            <w:hideMark/>
          </w:tcPr>
          <w:p w14:paraId="12F47639" w14:textId="77777777" w:rsidR="00C74A11" w:rsidRPr="007D3319" w:rsidRDefault="00C74A11" w:rsidP="00C74A11">
            <w:r w:rsidRPr="007D3319">
              <w:t>Most lessons contain an asses</w:t>
            </w:r>
            <w:r>
              <w:t xml:space="preserve">sment </w:t>
            </w:r>
            <w:r w:rsidRPr="007D3319">
              <w:t xml:space="preserve">that is aligned with objectives. </w:t>
            </w:r>
          </w:p>
        </w:tc>
        <w:tc>
          <w:tcPr>
            <w:tcW w:w="0" w:type="auto"/>
            <w:shd w:val="clear" w:color="auto" w:fill="FFFFFF"/>
            <w:hideMark/>
          </w:tcPr>
          <w:p w14:paraId="47682B78" w14:textId="77777777" w:rsidR="00C74A11" w:rsidRPr="007D3319" w:rsidRDefault="00C74A11" w:rsidP="00C74A11">
            <w:r>
              <w:t xml:space="preserve">All lessons contain at least </w:t>
            </w:r>
            <w:r w:rsidRPr="007D3319">
              <w:t>as</w:t>
            </w:r>
            <w:r>
              <w:t xml:space="preserve">sessments that are aligned with </w:t>
            </w:r>
            <w:r w:rsidRPr="007D3319">
              <w:t xml:space="preserve">objectives. </w:t>
            </w:r>
          </w:p>
        </w:tc>
      </w:tr>
      <w:tr w:rsidR="00341BBF" w:rsidRPr="007D3319" w14:paraId="088C8B06" w14:textId="77777777" w:rsidTr="008C7BFE">
        <w:trPr>
          <w:tblCellSpacing w:w="15" w:type="dxa"/>
        </w:trPr>
        <w:tc>
          <w:tcPr>
            <w:tcW w:w="0" w:type="auto"/>
            <w:shd w:val="clear" w:color="auto" w:fill="CCFFFF"/>
            <w:hideMark/>
          </w:tcPr>
          <w:p w14:paraId="158EC279" w14:textId="77777777" w:rsidR="00C74A11" w:rsidRPr="007D3319" w:rsidRDefault="00C74A11" w:rsidP="00C74A11">
            <w:r w:rsidRPr="007D3319">
              <w:t>Lesson and unit</w:t>
            </w:r>
            <w:r w:rsidRPr="007D3319">
              <w:br/>
              <w:t>coherence</w:t>
            </w:r>
          </w:p>
          <w:p w14:paraId="20C769E3" w14:textId="77777777" w:rsidR="00C74A11" w:rsidRPr="007D3319" w:rsidRDefault="00C74A11" w:rsidP="00C74A11"/>
        </w:tc>
        <w:tc>
          <w:tcPr>
            <w:tcW w:w="0" w:type="auto"/>
            <w:shd w:val="clear" w:color="auto" w:fill="FFFFFF"/>
            <w:hideMark/>
          </w:tcPr>
          <w:p w14:paraId="1D35F059" w14:textId="77777777" w:rsidR="00C74A11" w:rsidRPr="007D3319" w:rsidRDefault="00C74A11" w:rsidP="00C74A11">
            <w:r>
              <w:t xml:space="preserve">Lessons are </w:t>
            </w:r>
            <w:r w:rsidRPr="007D3319">
              <w:t xml:space="preserve">minimally organized. Unit does not reflect knowledge about the development, learning, and motivation of children. </w:t>
            </w:r>
          </w:p>
        </w:tc>
        <w:tc>
          <w:tcPr>
            <w:tcW w:w="0" w:type="auto"/>
            <w:shd w:val="clear" w:color="auto" w:fill="FFFFFF"/>
            <w:hideMark/>
          </w:tcPr>
          <w:p w14:paraId="395259BA" w14:textId="77777777" w:rsidR="00C74A11" w:rsidRPr="007D3319" w:rsidRDefault="00C74A11" w:rsidP="00C74A11">
            <w:r>
              <w:t xml:space="preserve">Lessons are somewhat organized and move students somewhat </w:t>
            </w:r>
            <w:r w:rsidRPr="007D3319">
              <w:t xml:space="preserve">toward achieving objectives. Limited reflection of knowledge about the development, learning, and motivation of children. </w:t>
            </w:r>
          </w:p>
        </w:tc>
        <w:tc>
          <w:tcPr>
            <w:tcW w:w="0" w:type="auto"/>
            <w:shd w:val="clear" w:color="auto" w:fill="FFFFFF"/>
            <w:hideMark/>
          </w:tcPr>
          <w:p w14:paraId="274914C8" w14:textId="77777777" w:rsidR="00C74A11" w:rsidRPr="007D3319" w:rsidRDefault="00C74A11" w:rsidP="00C74A11">
            <w:r>
              <w:t xml:space="preserve">Lessons are organized and move </w:t>
            </w:r>
            <w:r w:rsidRPr="007D3319">
              <w:t xml:space="preserve">students toward achieving objectives. Some lessons reflect an understanding of the development, learning, and motivation of children, but not consistently demonstrated. </w:t>
            </w:r>
          </w:p>
        </w:tc>
        <w:tc>
          <w:tcPr>
            <w:tcW w:w="0" w:type="auto"/>
            <w:shd w:val="clear" w:color="auto" w:fill="FFFFFF"/>
            <w:hideMark/>
          </w:tcPr>
          <w:p w14:paraId="39AEF8D3" w14:textId="77777777" w:rsidR="00C74A11" w:rsidRPr="007D3319" w:rsidRDefault="00C74A11" w:rsidP="00C74A11">
            <w:r w:rsidRPr="007D3319">
              <w:t>Les</w:t>
            </w:r>
            <w:r>
              <w:t xml:space="preserve">sons are sequentially organized and move students toward </w:t>
            </w:r>
            <w:r w:rsidRPr="007D3319">
              <w:t xml:space="preserve">achieving objectives. Set of lessons reflects an understanding of the development, learning, and motivation of children. </w:t>
            </w:r>
          </w:p>
        </w:tc>
      </w:tr>
      <w:tr w:rsidR="00341BBF" w:rsidRPr="007D3319" w14:paraId="177EB947" w14:textId="77777777" w:rsidTr="008C7BFE">
        <w:trPr>
          <w:tblCellSpacing w:w="15" w:type="dxa"/>
        </w:trPr>
        <w:tc>
          <w:tcPr>
            <w:tcW w:w="0" w:type="auto"/>
            <w:shd w:val="clear" w:color="auto" w:fill="CCFFFF"/>
            <w:hideMark/>
          </w:tcPr>
          <w:p w14:paraId="12BE2CE4" w14:textId="77777777" w:rsidR="00C74A11" w:rsidRPr="007D3319" w:rsidRDefault="00C74A11" w:rsidP="00C74A11">
            <w:r w:rsidRPr="007D3319">
              <w:t>Spelling, grammar,</w:t>
            </w:r>
            <w:r w:rsidRPr="007D3319">
              <w:br/>
              <w:t>punctuation</w:t>
            </w:r>
          </w:p>
        </w:tc>
        <w:tc>
          <w:tcPr>
            <w:tcW w:w="0" w:type="auto"/>
            <w:shd w:val="clear" w:color="auto" w:fill="FFFFFF"/>
            <w:hideMark/>
          </w:tcPr>
          <w:p w14:paraId="24CCD3C9" w14:textId="77777777" w:rsidR="00C74A11" w:rsidRPr="007D3319" w:rsidRDefault="00C74A11" w:rsidP="00C74A11">
            <w:r>
              <w:t xml:space="preserve">Errors in grammar, punctuation, or spelling </w:t>
            </w:r>
            <w:r w:rsidRPr="007D3319">
              <w:t>require major editing and</w:t>
            </w:r>
            <w:r w:rsidRPr="007D3319">
              <w:br/>
              <w:t xml:space="preserve">revising. </w:t>
            </w:r>
          </w:p>
        </w:tc>
        <w:tc>
          <w:tcPr>
            <w:tcW w:w="0" w:type="auto"/>
            <w:shd w:val="clear" w:color="auto" w:fill="FFFFFF"/>
            <w:hideMark/>
          </w:tcPr>
          <w:p w14:paraId="60E59F42" w14:textId="77777777" w:rsidR="00C74A11" w:rsidRPr="007D3319" w:rsidRDefault="00C74A11" w:rsidP="00C74A11">
            <w:r w:rsidRPr="007D3319">
              <w:t>Err</w:t>
            </w:r>
            <w:r>
              <w:t xml:space="preserve">ors in grammar, punctuation, or </w:t>
            </w:r>
            <w:r w:rsidRPr="007D3319">
              <w:t>spelling require major editing and</w:t>
            </w:r>
            <w:r w:rsidRPr="007D3319">
              <w:br/>
              <w:t xml:space="preserve">revising. </w:t>
            </w:r>
          </w:p>
        </w:tc>
        <w:tc>
          <w:tcPr>
            <w:tcW w:w="0" w:type="auto"/>
            <w:shd w:val="clear" w:color="auto" w:fill="FFFFFF"/>
            <w:hideMark/>
          </w:tcPr>
          <w:p w14:paraId="641B8DA0" w14:textId="77777777" w:rsidR="00C74A11" w:rsidRPr="007D3319" w:rsidRDefault="00C74A11" w:rsidP="00C74A11">
            <w:r w:rsidRPr="007D3319">
              <w:t>Err</w:t>
            </w:r>
            <w:r>
              <w:t xml:space="preserve">ors in grammar, punctuation, or </w:t>
            </w:r>
            <w:r w:rsidRPr="007D3319">
              <w:t>spe</w:t>
            </w:r>
            <w:r>
              <w:t xml:space="preserve">lling require minor editing and </w:t>
            </w:r>
            <w:r w:rsidRPr="007D3319">
              <w:t xml:space="preserve">revising. </w:t>
            </w:r>
          </w:p>
        </w:tc>
        <w:tc>
          <w:tcPr>
            <w:tcW w:w="0" w:type="auto"/>
            <w:shd w:val="clear" w:color="auto" w:fill="FFFFFF"/>
            <w:hideMark/>
          </w:tcPr>
          <w:p w14:paraId="10152D7C" w14:textId="77777777" w:rsidR="00C74A11" w:rsidRPr="007D3319" w:rsidRDefault="00C74A11" w:rsidP="00C74A11">
            <w:r w:rsidRPr="007D3319">
              <w:t>Un</w:t>
            </w:r>
            <w:r>
              <w:t xml:space="preserve">it contains almost no errors in </w:t>
            </w:r>
            <w:r w:rsidRPr="007D3319">
              <w:t xml:space="preserve">grammar, punctuation, or spelling. </w:t>
            </w:r>
          </w:p>
        </w:tc>
      </w:tr>
    </w:tbl>
    <w:p w14:paraId="73969A5A" w14:textId="77777777" w:rsidR="00C74A11" w:rsidRDefault="00C74A11" w:rsidP="00C74A11">
      <w:pPr>
        <w:pStyle w:val="z-BottomofForm"/>
      </w:pPr>
    </w:p>
    <w:p w14:paraId="098B2CFD" w14:textId="75BEFB8A" w:rsidR="00953908" w:rsidRDefault="00953908">
      <w:pPr>
        <w:rPr>
          <w:sz w:val="20"/>
          <w:szCs w:val="20"/>
        </w:rPr>
      </w:pPr>
      <w:r>
        <w:rPr>
          <w:sz w:val="20"/>
          <w:szCs w:val="20"/>
        </w:rPr>
        <w:br w:type="page"/>
      </w:r>
    </w:p>
    <w:p w14:paraId="687B367E" w14:textId="2D895784" w:rsidR="00E03BA7" w:rsidRPr="0036530B" w:rsidRDefault="00E03BA7" w:rsidP="008C7BFE">
      <w:pPr>
        <w:pStyle w:val="Heading2"/>
      </w:pPr>
      <w:bookmarkStart w:id="132" w:name="_Toc284676422"/>
      <w:bookmarkStart w:id="133" w:name="_Toc284677007"/>
      <w:bookmarkStart w:id="134" w:name="_Toc284683926"/>
      <w:r w:rsidRPr="0036530B">
        <w:lastRenderedPageBreak/>
        <w:t xml:space="preserve">Assessment </w:t>
      </w:r>
      <w:r w:rsidR="00D86908">
        <w:t>Analysis</w:t>
      </w:r>
      <w:r w:rsidR="008C7BFE">
        <w:t xml:space="preserve"> Rubric</w:t>
      </w:r>
      <w:bookmarkEnd w:id="132"/>
      <w:bookmarkEnd w:id="133"/>
      <w:bookmarkEnd w:id="134"/>
    </w:p>
    <w:p w14:paraId="59E680CC" w14:textId="77777777" w:rsidR="00E03BA7" w:rsidRPr="0036530B" w:rsidRDefault="00E03BA7" w:rsidP="00E03BA7">
      <w:pPr>
        <w:rPr>
          <w:sz w:val="20"/>
          <w:szCs w:val="20"/>
        </w:rPr>
      </w:pPr>
    </w:p>
    <w:tbl>
      <w:tblPr>
        <w:tblW w:w="5000" w:type="pct"/>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5" w:type="dxa"/>
          <w:left w:w="15" w:type="dxa"/>
          <w:bottom w:w="15" w:type="dxa"/>
          <w:right w:w="15" w:type="dxa"/>
        </w:tblCellMar>
        <w:tblLook w:val="04A0" w:firstRow="1" w:lastRow="0" w:firstColumn="1" w:lastColumn="0" w:noHBand="0" w:noVBand="1"/>
      </w:tblPr>
      <w:tblGrid>
        <w:gridCol w:w="2244"/>
        <w:gridCol w:w="1811"/>
        <w:gridCol w:w="1811"/>
        <w:gridCol w:w="1813"/>
        <w:gridCol w:w="1815"/>
      </w:tblGrid>
      <w:tr w:rsidR="007E5529" w:rsidRPr="001D4199" w14:paraId="5D717520" w14:textId="77777777" w:rsidTr="007E5529">
        <w:trPr>
          <w:tblHeader/>
          <w:tblCellSpacing w:w="15" w:type="dxa"/>
        </w:trPr>
        <w:tc>
          <w:tcPr>
            <w:tcW w:w="0" w:type="auto"/>
            <w:hideMark/>
          </w:tcPr>
          <w:p w14:paraId="32E63FC1" w14:textId="77777777" w:rsidR="007E5529" w:rsidRPr="001D4199" w:rsidRDefault="007E5529" w:rsidP="00E468F5">
            <w:pPr>
              <w:jc w:val="center"/>
              <w:rPr>
                <w:b/>
                <w:bCs/>
                <w:sz w:val="20"/>
                <w:szCs w:val="20"/>
              </w:rPr>
            </w:pPr>
          </w:p>
        </w:tc>
        <w:tc>
          <w:tcPr>
            <w:tcW w:w="956" w:type="pct"/>
            <w:shd w:val="clear" w:color="auto" w:fill="EAEAEA"/>
            <w:vAlign w:val="center"/>
            <w:hideMark/>
          </w:tcPr>
          <w:p w14:paraId="12D0AF71" w14:textId="77777777" w:rsidR="007E5529" w:rsidRPr="00C2547F" w:rsidRDefault="007E5529" w:rsidP="000A309B">
            <w:pPr>
              <w:jc w:val="center"/>
              <w:rPr>
                <w:b/>
                <w:bCs/>
                <w:sz w:val="20"/>
                <w:szCs w:val="20"/>
                <w:rtl/>
              </w:rPr>
            </w:pPr>
            <w:r w:rsidRPr="00C2547F">
              <w:rPr>
                <w:b/>
                <w:bCs/>
                <w:sz w:val="20"/>
                <w:szCs w:val="20"/>
              </w:rPr>
              <w:t xml:space="preserve">Unsatisfactory </w:t>
            </w:r>
          </w:p>
          <w:p w14:paraId="46289685" w14:textId="6AE74D0D" w:rsidR="007E5529" w:rsidRPr="001D4199" w:rsidRDefault="007E5529" w:rsidP="00E468F5">
            <w:pPr>
              <w:jc w:val="center"/>
              <w:rPr>
                <w:b/>
                <w:bCs/>
                <w:sz w:val="20"/>
                <w:szCs w:val="20"/>
              </w:rPr>
            </w:pPr>
            <w:r w:rsidRPr="00CD31FF">
              <w:rPr>
                <w:bCs/>
                <w:sz w:val="20"/>
                <w:szCs w:val="20"/>
                <w:rtl/>
              </w:rPr>
              <w:t>غير مقبول</w:t>
            </w:r>
          </w:p>
        </w:tc>
        <w:tc>
          <w:tcPr>
            <w:tcW w:w="956" w:type="pct"/>
            <w:shd w:val="clear" w:color="auto" w:fill="EAEAEA"/>
            <w:vAlign w:val="center"/>
            <w:hideMark/>
          </w:tcPr>
          <w:p w14:paraId="4CF9208A" w14:textId="77777777" w:rsidR="007E5529" w:rsidRPr="00C2547F" w:rsidRDefault="007E5529" w:rsidP="000A309B">
            <w:pPr>
              <w:jc w:val="center"/>
              <w:rPr>
                <w:b/>
                <w:bCs/>
                <w:sz w:val="20"/>
                <w:szCs w:val="20"/>
                <w:rtl/>
              </w:rPr>
            </w:pPr>
            <w:r w:rsidRPr="00C2547F">
              <w:rPr>
                <w:b/>
                <w:bCs/>
                <w:sz w:val="20"/>
                <w:szCs w:val="20"/>
              </w:rPr>
              <w:t>Needs Improvement</w:t>
            </w:r>
          </w:p>
          <w:p w14:paraId="1E234A21" w14:textId="0C621EE9" w:rsidR="007E5529" w:rsidRPr="001D4199" w:rsidRDefault="007E5529" w:rsidP="00E468F5">
            <w:pPr>
              <w:jc w:val="center"/>
              <w:rPr>
                <w:b/>
                <w:bCs/>
                <w:sz w:val="20"/>
                <w:szCs w:val="20"/>
              </w:rPr>
            </w:pPr>
            <w:r w:rsidRPr="00CD31FF">
              <w:rPr>
                <w:bCs/>
                <w:sz w:val="20"/>
                <w:szCs w:val="20"/>
                <w:rtl/>
              </w:rPr>
              <w:t xml:space="preserve">يحتاج الى تحسين  </w:t>
            </w:r>
          </w:p>
        </w:tc>
        <w:tc>
          <w:tcPr>
            <w:tcW w:w="957" w:type="pct"/>
            <w:shd w:val="clear" w:color="auto" w:fill="EAEAEA"/>
            <w:vAlign w:val="center"/>
            <w:hideMark/>
          </w:tcPr>
          <w:p w14:paraId="16E7B79C" w14:textId="77777777" w:rsidR="007E5529" w:rsidRPr="00C2547F" w:rsidRDefault="007E5529" w:rsidP="000A309B">
            <w:pPr>
              <w:jc w:val="center"/>
              <w:rPr>
                <w:b/>
                <w:bCs/>
                <w:sz w:val="20"/>
                <w:szCs w:val="20"/>
                <w:rtl/>
              </w:rPr>
            </w:pPr>
            <w:r>
              <w:rPr>
                <w:b/>
                <w:bCs/>
                <w:sz w:val="20"/>
                <w:szCs w:val="20"/>
              </w:rPr>
              <w:t>Satisfactory</w:t>
            </w:r>
          </w:p>
          <w:p w14:paraId="4ADF9759" w14:textId="527BA2EE" w:rsidR="007E5529" w:rsidRPr="001D4199" w:rsidRDefault="007E5529" w:rsidP="00E468F5">
            <w:pPr>
              <w:jc w:val="center"/>
              <w:rPr>
                <w:b/>
                <w:bCs/>
                <w:sz w:val="20"/>
                <w:szCs w:val="20"/>
              </w:rPr>
            </w:pPr>
            <w:r w:rsidRPr="00CD31FF">
              <w:rPr>
                <w:bCs/>
                <w:sz w:val="20"/>
                <w:szCs w:val="20"/>
                <w:rtl/>
              </w:rPr>
              <w:t>مقبول</w:t>
            </w:r>
          </w:p>
        </w:tc>
        <w:tc>
          <w:tcPr>
            <w:tcW w:w="950" w:type="pct"/>
            <w:shd w:val="clear" w:color="auto" w:fill="EAEAEA"/>
            <w:vAlign w:val="center"/>
            <w:hideMark/>
          </w:tcPr>
          <w:p w14:paraId="157E32D9" w14:textId="77777777" w:rsidR="007E5529" w:rsidRPr="00C2547F" w:rsidRDefault="007E5529" w:rsidP="000A309B">
            <w:pPr>
              <w:jc w:val="center"/>
              <w:rPr>
                <w:b/>
                <w:bCs/>
                <w:sz w:val="20"/>
                <w:szCs w:val="20"/>
                <w:rtl/>
              </w:rPr>
            </w:pPr>
            <w:r w:rsidRPr="00C2547F">
              <w:rPr>
                <w:b/>
                <w:bCs/>
                <w:sz w:val="20"/>
                <w:szCs w:val="20"/>
              </w:rPr>
              <w:t xml:space="preserve">Target </w:t>
            </w:r>
          </w:p>
          <w:p w14:paraId="7EBE167B" w14:textId="25716CF3" w:rsidR="007E5529" w:rsidRPr="001D4199" w:rsidRDefault="007E5529" w:rsidP="00E468F5">
            <w:pPr>
              <w:jc w:val="center"/>
              <w:rPr>
                <w:b/>
                <w:bCs/>
                <w:sz w:val="20"/>
                <w:szCs w:val="20"/>
              </w:rPr>
            </w:pPr>
            <w:r w:rsidRPr="00CD31FF">
              <w:rPr>
                <w:bCs/>
                <w:sz w:val="20"/>
                <w:szCs w:val="20"/>
                <w:rtl/>
              </w:rPr>
              <w:t>مستهدف</w:t>
            </w:r>
          </w:p>
        </w:tc>
      </w:tr>
      <w:tr w:rsidR="00564419" w:rsidRPr="001D4199" w14:paraId="03E56F35" w14:textId="77777777" w:rsidTr="00E468F5">
        <w:trPr>
          <w:tblCellSpacing w:w="15" w:type="dxa"/>
        </w:trPr>
        <w:tc>
          <w:tcPr>
            <w:tcW w:w="0" w:type="auto"/>
            <w:shd w:val="clear" w:color="auto" w:fill="CCFFFF"/>
            <w:hideMark/>
          </w:tcPr>
          <w:p w14:paraId="64A743FC" w14:textId="77777777" w:rsidR="00564419" w:rsidRPr="001D4199" w:rsidRDefault="00564419" w:rsidP="00E468F5">
            <w:pPr>
              <w:rPr>
                <w:sz w:val="20"/>
                <w:szCs w:val="20"/>
              </w:rPr>
            </w:pPr>
            <w:r w:rsidRPr="001D4199">
              <w:rPr>
                <w:sz w:val="20"/>
                <w:szCs w:val="20"/>
              </w:rPr>
              <w:t>Data collection</w:t>
            </w:r>
          </w:p>
        </w:tc>
        <w:tc>
          <w:tcPr>
            <w:tcW w:w="0" w:type="auto"/>
            <w:shd w:val="clear" w:color="auto" w:fill="FFFFFF"/>
            <w:hideMark/>
          </w:tcPr>
          <w:p w14:paraId="7FE801F2" w14:textId="77777777" w:rsidR="00564419" w:rsidRPr="001D4199" w:rsidRDefault="00564419" w:rsidP="00E468F5">
            <w:pPr>
              <w:rPr>
                <w:sz w:val="20"/>
                <w:szCs w:val="20"/>
              </w:rPr>
            </w:pPr>
            <w:r w:rsidRPr="001D4199">
              <w:rPr>
                <w:sz w:val="20"/>
                <w:szCs w:val="20"/>
              </w:rPr>
              <w:t xml:space="preserve">Data is collected but show no clear representation of student performance. </w:t>
            </w:r>
          </w:p>
        </w:tc>
        <w:tc>
          <w:tcPr>
            <w:tcW w:w="0" w:type="auto"/>
            <w:shd w:val="clear" w:color="auto" w:fill="FFFFFF"/>
            <w:hideMark/>
          </w:tcPr>
          <w:p w14:paraId="029F943C" w14:textId="77777777" w:rsidR="00564419" w:rsidRPr="001D4199" w:rsidRDefault="00564419" w:rsidP="00E468F5">
            <w:pPr>
              <w:rPr>
                <w:sz w:val="20"/>
                <w:szCs w:val="20"/>
              </w:rPr>
            </w:pPr>
            <w:r w:rsidRPr="001D4199">
              <w:rPr>
                <w:sz w:val="20"/>
                <w:szCs w:val="20"/>
              </w:rPr>
              <w:t xml:space="preserve">Data represents student performance, but may not be clear. </w:t>
            </w:r>
          </w:p>
        </w:tc>
        <w:tc>
          <w:tcPr>
            <w:tcW w:w="0" w:type="auto"/>
            <w:shd w:val="clear" w:color="auto" w:fill="FFFFFF"/>
            <w:hideMark/>
          </w:tcPr>
          <w:p w14:paraId="3F0663E4" w14:textId="77777777" w:rsidR="00564419" w:rsidRPr="001D4199" w:rsidRDefault="00564419" w:rsidP="00E468F5">
            <w:pPr>
              <w:rPr>
                <w:sz w:val="20"/>
                <w:szCs w:val="20"/>
              </w:rPr>
            </w:pPr>
            <w:r w:rsidRPr="001D4199">
              <w:rPr>
                <w:sz w:val="20"/>
                <w:szCs w:val="20"/>
              </w:rPr>
              <w:t xml:space="preserve">Data validly and reliably represents student performance </w:t>
            </w:r>
          </w:p>
        </w:tc>
        <w:tc>
          <w:tcPr>
            <w:tcW w:w="0" w:type="auto"/>
            <w:shd w:val="clear" w:color="auto" w:fill="FFFFFF"/>
            <w:hideMark/>
          </w:tcPr>
          <w:p w14:paraId="7332EE1B" w14:textId="77777777" w:rsidR="00564419" w:rsidRPr="001D4199" w:rsidRDefault="00564419" w:rsidP="00E468F5">
            <w:pPr>
              <w:rPr>
                <w:sz w:val="20"/>
                <w:szCs w:val="20"/>
              </w:rPr>
            </w:pPr>
            <w:r w:rsidRPr="001D4199">
              <w:rPr>
                <w:sz w:val="20"/>
                <w:szCs w:val="20"/>
              </w:rPr>
              <w:t xml:space="preserve">Data validly and reliably are extremely helpful, representing student performance clearly and meaningfully. </w:t>
            </w:r>
          </w:p>
        </w:tc>
      </w:tr>
      <w:tr w:rsidR="00564419" w:rsidRPr="001D4199" w14:paraId="4915C3C5" w14:textId="77777777" w:rsidTr="00E468F5">
        <w:trPr>
          <w:tblCellSpacing w:w="15" w:type="dxa"/>
        </w:trPr>
        <w:tc>
          <w:tcPr>
            <w:tcW w:w="0" w:type="auto"/>
            <w:shd w:val="clear" w:color="auto" w:fill="CCFFFF"/>
            <w:hideMark/>
          </w:tcPr>
          <w:p w14:paraId="13E7FF3A" w14:textId="77777777" w:rsidR="00564419" w:rsidRPr="001D4199" w:rsidRDefault="00564419" w:rsidP="00E468F5">
            <w:pPr>
              <w:rPr>
                <w:sz w:val="20"/>
                <w:szCs w:val="20"/>
              </w:rPr>
            </w:pPr>
            <w:r w:rsidRPr="001D4199">
              <w:rPr>
                <w:sz w:val="20"/>
                <w:szCs w:val="20"/>
              </w:rPr>
              <w:t>Data display</w:t>
            </w:r>
          </w:p>
        </w:tc>
        <w:tc>
          <w:tcPr>
            <w:tcW w:w="0" w:type="auto"/>
            <w:shd w:val="clear" w:color="auto" w:fill="FFFFFF"/>
            <w:hideMark/>
          </w:tcPr>
          <w:p w14:paraId="463705AC" w14:textId="77777777" w:rsidR="00564419" w:rsidRPr="001D4199" w:rsidRDefault="00564419" w:rsidP="00E468F5">
            <w:pPr>
              <w:rPr>
                <w:sz w:val="20"/>
                <w:szCs w:val="20"/>
              </w:rPr>
            </w:pPr>
            <w:r w:rsidRPr="001D4199">
              <w:rPr>
                <w:sz w:val="20"/>
                <w:szCs w:val="20"/>
              </w:rPr>
              <w:t xml:space="preserve">Data is recorded and displayed, but analysis and interpretation are difficult or impossible. </w:t>
            </w:r>
          </w:p>
        </w:tc>
        <w:tc>
          <w:tcPr>
            <w:tcW w:w="0" w:type="auto"/>
            <w:shd w:val="clear" w:color="auto" w:fill="FFFFFF"/>
            <w:hideMark/>
          </w:tcPr>
          <w:p w14:paraId="47E17AC4" w14:textId="77777777" w:rsidR="00564419" w:rsidRPr="001D4199" w:rsidRDefault="00564419" w:rsidP="00E468F5">
            <w:pPr>
              <w:rPr>
                <w:sz w:val="20"/>
                <w:szCs w:val="20"/>
              </w:rPr>
            </w:pPr>
            <w:r w:rsidRPr="001D4199">
              <w:rPr>
                <w:sz w:val="20"/>
                <w:szCs w:val="20"/>
              </w:rPr>
              <w:t xml:space="preserve">Data is recorded and displayed, and minimally facilitates analysis or interpretations. </w:t>
            </w:r>
          </w:p>
        </w:tc>
        <w:tc>
          <w:tcPr>
            <w:tcW w:w="0" w:type="auto"/>
            <w:shd w:val="clear" w:color="auto" w:fill="FFFFFF"/>
            <w:hideMark/>
          </w:tcPr>
          <w:p w14:paraId="302F7E88" w14:textId="77777777" w:rsidR="00564419" w:rsidRPr="001D4199" w:rsidRDefault="00564419" w:rsidP="00E468F5">
            <w:pPr>
              <w:rPr>
                <w:sz w:val="20"/>
                <w:szCs w:val="20"/>
              </w:rPr>
            </w:pPr>
            <w:r w:rsidRPr="001D4199">
              <w:rPr>
                <w:sz w:val="20"/>
                <w:szCs w:val="20"/>
              </w:rPr>
              <w:t xml:space="preserve">Data is appropriately and adequately recorded and/or displayed to facilitate analysis and interpretation. </w:t>
            </w:r>
          </w:p>
        </w:tc>
        <w:tc>
          <w:tcPr>
            <w:tcW w:w="0" w:type="auto"/>
            <w:shd w:val="clear" w:color="auto" w:fill="FFFFFF"/>
            <w:hideMark/>
          </w:tcPr>
          <w:p w14:paraId="2915EC44" w14:textId="77777777" w:rsidR="00564419" w:rsidRPr="001D4199" w:rsidRDefault="00564419" w:rsidP="00E468F5">
            <w:pPr>
              <w:rPr>
                <w:sz w:val="20"/>
                <w:szCs w:val="20"/>
              </w:rPr>
            </w:pPr>
            <w:r w:rsidRPr="001D4199">
              <w:rPr>
                <w:sz w:val="20"/>
                <w:szCs w:val="20"/>
              </w:rPr>
              <w:t xml:space="preserve">Data is recorded and displayed in such a way that analysis and interpretation are clear, logical, and obvious. </w:t>
            </w:r>
          </w:p>
        </w:tc>
      </w:tr>
      <w:tr w:rsidR="00564419" w:rsidRPr="001D4199" w14:paraId="208155D9" w14:textId="77777777" w:rsidTr="00E468F5">
        <w:trPr>
          <w:tblCellSpacing w:w="15" w:type="dxa"/>
        </w:trPr>
        <w:tc>
          <w:tcPr>
            <w:tcW w:w="0" w:type="auto"/>
            <w:shd w:val="clear" w:color="auto" w:fill="CCFFFF"/>
            <w:hideMark/>
          </w:tcPr>
          <w:p w14:paraId="630438F4" w14:textId="77777777" w:rsidR="00564419" w:rsidRPr="001D4199" w:rsidRDefault="00564419" w:rsidP="00E468F5">
            <w:pPr>
              <w:rPr>
                <w:sz w:val="20"/>
                <w:szCs w:val="20"/>
              </w:rPr>
            </w:pPr>
            <w:r w:rsidRPr="001D4199">
              <w:rPr>
                <w:sz w:val="20"/>
                <w:szCs w:val="20"/>
              </w:rPr>
              <w:t>Data analysis</w:t>
            </w:r>
          </w:p>
        </w:tc>
        <w:tc>
          <w:tcPr>
            <w:tcW w:w="0" w:type="auto"/>
            <w:shd w:val="clear" w:color="auto" w:fill="FFFFFF"/>
            <w:hideMark/>
          </w:tcPr>
          <w:p w14:paraId="3409C10F" w14:textId="77777777" w:rsidR="00564419" w:rsidRPr="001D4199" w:rsidRDefault="00564419" w:rsidP="00E468F5">
            <w:pPr>
              <w:rPr>
                <w:sz w:val="20"/>
                <w:szCs w:val="20"/>
              </w:rPr>
            </w:pPr>
            <w:r w:rsidRPr="001D4199">
              <w:rPr>
                <w:sz w:val="20"/>
                <w:szCs w:val="20"/>
              </w:rPr>
              <w:t xml:space="preserve">Minimal processes are applied to the data, and analysis is disconnected from the actual data processes. </w:t>
            </w:r>
          </w:p>
        </w:tc>
        <w:tc>
          <w:tcPr>
            <w:tcW w:w="0" w:type="auto"/>
            <w:shd w:val="clear" w:color="auto" w:fill="FFFFFF"/>
            <w:hideMark/>
          </w:tcPr>
          <w:p w14:paraId="75401CCF" w14:textId="77777777" w:rsidR="00564419" w:rsidRPr="001D4199" w:rsidRDefault="00564419" w:rsidP="00E468F5">
            <w:pPr>
              <w:rPr>
                <w:sz w:val="20"/>
                <w:szCs w:val="20"/>
              </w:rPr>
            </w:pPr>
            <w:r w:rsidRPr="001D4199">
              <w:rPr>
                <w:sz w:val="20"/>
                <w:szCs w:val="20"/>
              </w:rPr>
              <w:t xml:space="preserve">Processes are applied to the data, but they may be inconsistent and/or inconclusive. </w:t>
            </w:r>
          </w:p>
        </w:tc>
        <w:tc>
          <w:tcPr>
            <w:tcW w:w="0" w:type="auto"/>
            <w:shd w:val="clear" w:color="auto" w:fill="FFFFFF"/>
            <w:hideMark/>
          </w:tcPr>
          <w:p w14:paraId="379E3287" w14:textId="77777777" w:rsidR="00564419" w:rsidRPr="001D4199" w:rsidRDefault="00564419" w:rsidP="00E468F5">
            <w:pPr>
              <w:rPr>
                <w:sz w:val="20"/>
                <w:szCs w:val="20"/>
              </w:rPr>
            </w:pPr>
            <w:r w:rsidRPr="001D4199">
              <w:rPr>
                <w:sz w:val="20"/>
                <w:szCs w:val="20"/>
              </w:rPr>
              <w:t xml:space="preserve">Appropriate and accurate processes are applied to the data. </w:t>
            </w:r>
          </w:p>
        </w:tc>
        <w:tc>
          <w:tcPr>
            <w:tcW w:w="0" w:type="auto"/>
            <w:shd w:val="clear" w:color="auto" w:fill="FFFFFF"/>
            <w:hideMark/>
          </w:tcPr>
          <w:p w14:paraId="4B052C4D" w14:textId="77777777" w:rsidR="00564419" w:rsidRPr="001D4199" w:rsidRDefault="00564419" w:rsidP="00E468F5">
            <w:pPr>
              <w:rPr>
                <w:sz w:val="20"/>
                <w:szCs w:val="20"/>
              </w:rPr>
            </w:pPr>
            <w:r w:rsidRPr="001D4199">
              <w:rPr>
                <w:sz w:val="20"/>
                <w:szCs w:val="20"/>
              </w:rPr>
              <w:t xml:space="preserve">Data is thoroughly analyzed using the most appropriate means. </w:t>
            </w:r>
          </w:p>
        </w:tc>
      </w:tr>
      <w:tr w:rsidR="00564419" w:rsidRPr="001D4199" w14:paraId="0B968F05" w14:textId="77777777" w:rsidTr="00E468F5">
        <w:trPr>
          <w:tblCellSpacing w:w="15" w:type="dxa"/>
        </w:trPr>
        <w:tc>
          <w:tcPr>
            <w:tcW w:w="0" w:type="auto"/>
            <w:shd w:val="clear" w:color="auto" w:fill="CCFFFF"/>
            <w:hideMark/>
          </w:tcPr>
          <w:p w14:paraId="1CC73170" w14:textId="77777777" w:rsidR="00564419" w:rsidRPr="001D4199" w:rsidRDefault="00564419" w:rsidP="00E468F5">
            <w:pPr>
              <w:rPr>
                <w:sz w:val="20"/>
                <w:szCs w:val="20"/>
              </w:rPr>
            </w:pPr>
            <w:r w:rsidRPr="001D4199">
              <w:rPr>
                <w:sz w:val="20"/>
                <w:szCs w:val="20"/>
              </w:rPr>
              <w:t>Data interpretation</w:t>
            </w:r>
          </w:p>
        </w:tc>
        <w:tc>
          <w:tcPr>
            <w:tcW w:w="0" w:type="auto"/>
            <w:shd w:val="clear" w:color="auto" w:fill="FFFFFF"/>
            <w:hideMark/>
          </w:tcPr>
          <w:p w14:paraId="20C053BB" w14:textId="77777777" w:rsidR="00564419" w:rsidRPr="001D4199" w:rsidRDefault="00564419" w:rsidP="00E468F5">
            <w:pPr>
              <w:rPr>
                <w:sz w:val="20"/>
                <w:szCs w:val="20"/>
              </w:rPr>
            </w:pPr>
            <w:r w:rsidRPr="001D4199">
              <w:rPr>
                <w:sz w:val="20"/>
                <w:szCs w:val="20"/>
              </w:rPr>
              <w:t xml:space="preserve">Interpretations and/or conclusions are disjointed from the data. </w:t>
            </w:r>
          </w:p>
        </w:tc>
        <w:tc>
          <w:tcPr>
            <w:tcW w:w="0" w:type="auto"/>
            <w:shd w:val="clear" w:color="auto" w:fill="FFFFFF"/>
            <w:hideMark/>
          </w:tcPr>
          <w:p w14:paraId="0D58EFB3" w14:textId="77777777" w:rsidR="00564419" w:rsidRPr="001D4199" w:rsidRDefault="00564419" w:rsidP="00E468F5">
            <w:pPr>
              <w:rPr>
                <w:sz w:val="20"/>
                <w:szCs w:val="20"/>
              </w:rPr>
            </w:pPr>
            <w:r w:rsidRPr="001D4199">
              <w:rPr>
                <w:sz w:val="20"/>
                <w:szCs w:val="20"/>
              </w:rPr>
              <w:t>Processes are applied to the data, but they may be inconsistent and/or inconclusive.</w:t>
            </w:r>
            <w:r w:rsidRPr="001D4199">
              <w:rPr>
                <w:sz w:val="20"/>
                <w:szCs w:val="20"/>
              </w:rPr>
              <w:br/>
              <w:t xml:space="preserve">Interpretations and/or conclusions are drawn from the data, but the evidence supporting them is not provided. </w:t>
            </w:r>
          </w:p>
        </w:tc>
        <w:tc>
          <w:tcPr>
            <w:tcW w:w="0" w:type="auto"/>
            <w:shd w:val="clear" w:color="auto" w:fill="FFFFFF"/>
            <w:hideMark/>
          </w:tcPr>
          <w:p w14:paraId="27F05370" w14:textId="77777777" w:rsidR="00564419" w:rsidRPr="001D4199" w:rsidRDefault="00564419" w:rsidP="00E468F5">
            <w:pPr>
              <w:rPr>
                <w:sz w:val="20"/>
                <w:szCs w:val="20"/>
              </w:rPr>
            </w:pPr>
            <w:r w:rsidRPr="001D4199">
              <w:rPr>
                <w:sz w:val="20"/>
                <w:szCs w:val="20"/>
              </w:rPr>
              <w:t xml:space="preserve">Interpretations and/or conclusions are logical, and are appropriately supported by evidence from the data analysis. </w:t>
            </w:r>
          </w:p>
        </w:tc>
        <w:tc>
          <w:tcPr>
            <w:tcW w:w="0" w:type="auto"/>
            <w:shd w:val="clear" w:color="auto" w:fill="FFFFFF"/>
            <w:hideMark/>
          </w:tcPr>
          <w:p w14:paraId="49BDA603" w14:textId="77777777" w:rsidR="00564419" w:rsidRPr="001D4199" w:rsidRDefault="00564419" w:rsidP="00E468F5">
            <w:pPr>
              <w:rPr>
                <w:sz w:val="20"/>
                <w:szCs w:val="20"/>
              </w:rPr>
            </w:pPr>
            <w:r w:rsidRPr="001D4199">
              <w:rPr>
                <w:sz w:val="20"/>
                <w:szCs w:val="20"/>
              </w:rPr>
              <w:t xml:space="preserve">Interpretations and conclusions clearly emerge from the data analysis and are presented in a professional, concise, and thorough manner. </w:t>
            </w:r>
          </w:p>
        </w:tc>
      </w:tr>
      <w:tr w:rsidR="00564419" w:rsidRPr="001D4199" w14:paraId="5F2C30ED" w14:textId="77777777" w:rsidTr="00E468F5">
        <w:trPr>
          <w:tblCellSpacing w:w="15" w:type="dxa"/>
        </w:trPr>
        <w:tc>
          <w:tcPr>
            <w:tcW w:w="0" w:type="auto"/>
            <w:shd w:val="clear" w:color="auto" w:fill="CCFFFF"/>
            <w:hideMark/>
          </w:tcPr>
          <w:p w14:paraId="29F962B2" w14:textId="77777777" w:rsidR="00564419" w:rsidRPr="001D4199" w:rsidRDefault="00564419" w:rsidP="00E468F5">
            <w:pPr>
              <w:rPr>
                <w:sz w:val="20"/>
                <w:szCs w:val="20"/>
              </w:rPr>
            </w:pPr>
            <w:r w:rsidRPr="001D4199">
              <w:rPr>
                <w:sz w:val="20"/>
                <w:szCs w:val="20"/>
              </w:rPr>
              <w:t>Implications for instruction</w:t>
            </w:r>
          </w:p>
        </w:tc>
        <w:tc>
          <w:tcPr>
            <w:tcW w:w="0" w:type="auto"/>
            <w:shd w:val="clear" w:color="auto" w:fill="FFFFFF"/>
            <w:hideMark/>
          </w:tcPr>
          <w:p w14:paraId="5F4C2320" w14:textId="77777777" w:rsidR="00564419" w:rsidRPr="001D4199" w:rsidRDefault="00564419" w:rsidP="00E468F5">
            <w:pPr>
              <w:rPr>
                <w:sz w:val="20"/>
                <w:szCs w:val="20"/>
              </w:rPr>
            </w:pPr>
            <w:r w:rsidRPr="001D4199">
              <w:rPr>
                <w:sz w:val="20"/>
                <w:szCs w:val="20"/>
              </w:rPr>
              <w:t xml:space="preserve">Implications are not supported by the data and are not appropriate to the students, content, or teaching/learning situation. </w:t>
            </w:r>
          </w:p>
        </w:tc>
        <w:tc>
          <w:tcPr>
            <w:tcW w:w="0" w:type="auto"/>
            <w:shd w:val="clear" w:color="auto" w:fill="FFFFFF"/>
            <w:hideMark/>
          </w:tcPr>
          <w:p w14:paraId="06EC6203" w14:textId="77777777" w:rsidR="00564419" w:rsidRPr="001D4199" w:rsidRDefault="00564419" w:rsidP="00E468F5">
            <w:pPr>
              <w:rPr>
                <w:sz w:val="20"/>
                <w:szCs w:val="20"/>
              </w:rPr>
            </w:pPr>
            <w:r w:rsidRPr="001D4199">
              <w:rPr>
                <w:sz w:val="20"/>
                <w:szCs w:val="20"/>
              </w:rPr>
              <w:t xml:space="preserve">Implications are somewhat related to the data, but my not be clearly supported by it. Stated implications may not be appropriate to identified students, content, and teaching/learning situation. </w:t>
            </w:r>
          </w:p>
        </w:tc>
        <w:tc>
          <w:tcPr>
            <w:tcW w:w="0" w:type="auto"/>
            <w:shd w:val="clear" w:color="auto" w:fill="FFFFFF"/>
            <w:hideMark/>
          </w:tcPr>
          <w:p w14:paraId="3578C955" w14:textId="77777777" w:rsidR="00564419" w:rsidRPr="001D4199" w:rsidRDefault="00564419" w:rsidP="00E468F5">
            <w:pPr>
              <w:rPr>
                <w:sz w:val="20"/>
                <w:szCs w:val="20"/>
              </w:rPr>
            </w:pPr>
            <w:r w:rsidRPr="001D4199">
              <w:rPr>
                <w:sz w:val="20"/>
                <w:szCs w:val="20"/>
              </w:rPr>
              <w:t xml:space="preserve">Implications are supported by the data and are appropriate to the identified students, content, and teaching/learning situation. </w:t>
            </w:r>
          </w:p>
        </w:tc>
        <w:tc>
          <w:tcPr>
            <w:tcW w:w="0" w:type="auto"/>
            <w:shd w:val="clear" w:color="auto" w:fill="FFFFFF"/>
            <w:hideMark/>
          </w:tcPr>
          <w:p w14:paraId="75D09D37" w14:textId="77777777" w:rsidR="00564419" w:rsidRPr="001D4199" w:rsidRDefault="00564419" w:rsidP="00E468F5">
            <w:pPr>
              <w:rPr>
                <w:sz w:val="20"/>
                <w:szCs w:val="20"/>
              </w:rPr>
            </w:pPr>
            <w:r w:rsidRPr="001D4199">
              <w:rPr>
                <w:sz w:val="20"/>
                <w:szCs w:val="20"/>
              </w:rPr>
              <w:t xml:space="preserve">Multiple implications are clearly supported by the data, and are appropriate to the identified students, content, and teaching/learning situation. </w:t>
            </w:r>
          </w:p>
        </w:tc>
      </w:tr>
    </w:tbl>
    <w:p w14:paraId="39074D3A" w14:textId="77777777" w:rsidR="00E03BA7" w:rsidRPr="0036530B" w:rsidRDefault="00E03BA7" w:rsidP="00E03BA7">
      <w:pPr>
        <w:rPr>
          <w:sz w:val="20"/>
          <w:szCs w:val="20"/>
        </w:rPr>
      </w:pPr>
    </w:p>
    <w:p w14:paraId="365C4182" w14:textId="77777777" w:rsidR="00E03BA7" w:rsidRDefault="00E03BA7">
      <w:pPr>
        <w:rPr>
          <w:sz w:val="20"/>
          <w:szCs w:val="20"/>
        </w:rPr>
      </w:pPr>
    </w:p>
    <w:p w14:paraId="497913E2" w14:textId="77777777" w:rsidR="0067366F" w:rsidRDefault="0067366F">
      <w:pPr>
        <w:rPr>
          <w:b/>
          <w:bCs/>
          <w:iCs/>
          <w:sz w:val="24"/>
          <w:szCs w:val="28"/>
          <w:lang w:val="x-none" w:eastAsia="x-none"/>
        </w:rPr>
      </w:pPr>
      <w:bookmarkStart w:id="135" w:name="_Toc284676423"/>
      <w:bookmarkStart w:id="136" w:name="_Toc284677008"/>
      <w:bookmarkStart w:id="137" w:name="_Toc284683927"/>
      <w:r>
        <w:br w:type="page"/>
      </w:r>
    </w:p>
    <w:p w14:paraId="6C5A04D6" w14:textId="5129BE5F" w:rsidR="00AB3E79" w:rsidRDefault="008C7BFE" w:rsidP="008C7BFE">
      <w:pPr>
        <w:pStyle w:val="Heading2"/>
      </w:pPr>
      <w:r>
        <w:lastRenderedPageBreak/>
        <w:t>College Supervisor Evaluation Form</w:t>
      </w:r>
      <w:bookmarkEnd w:id="135"/>
      <w:bookmarkEnd w:id="136"/>
      <w:bookmarkEnd w:id="137"/>
    </w:p>
    <w:p w14:paraId="54787BE7" w14:textId="77777777" w:rsidR="00AB3E79" w:rsidRDefault="00AB3E79" w:rsidP="00AB3E79"/>
    <w:p w14:paraId="2D3637FE" w14:textId="77777777" w:rsidR="00AB3E79" w:rsidRDefault="00AB3E79" w:rsidP="00AB3E79">
      <w:pPr>
        <w:tabs>
          <w:tab w:val="left" w:pos="6480"/>
          <w:tab w:val="right" w:pos="8820"/>
        </w:tabs>
      </w:pPr>
    </w:p>
    <w:p w14:paraId="140ED468" w14:textId="2C1CE4F2" w:rsidR="00AB3E79" w:rsidRDefault="00CC2A00" w:rsidP="00AB3E79">
      <w:pPr>
        <w:tabs>
          <w:tab w:val="left" w:pos="6480"/>
          <w:tab w:val="right" w:pos="8820"/>
        </w:tabs>
        <w:rPr>
          <w:u w:val="single"/>
        </w:rPr>
      </w:pPr>
      <w:r>
        <w:t>Student Teacher’s</w:t>
      </w:r>
      <w:r w:rsidR="00AB3E79">
        <w:t xml:space="preserve"> Program Area </w:t>
      </w:r>
      <w:r w:rsidR="00AB3E79" w:rsidRPr="007E33F9">
        <w:rPr>
          <w:u w:val="single"/>
        </w:rPr>
        <w:tab/>
      </w:r>
      <w:r w:rsidR="00AB3E79">
        <w:t xml:space="preserve"> Date </w:t>
      </w:r>
      <w:r w:rsidR="00AB3E79" w:rsidRPr="007E33F9">
        <w:rPr>
          <w:u w:val="single"/>
        </w:rPr>
        <w:tab/>
      </w:r>
      <w:r w:rsidR="00AB3E79">
        <w:rPr>
          <w:u w:val="single"/>
        </w:rPr>
        <w:tab/>
      </w:r>
    </w:p>
    <w:p w14:paraId="17F7580D" w14:textId="77777777" w:rsidR="00AB3E79" w:rsidRDefault="00AB3E79" w:rsidP="00AB3E79">
      <w:pPr>
        <w:tabs>
          <w:tab w:val="left" w:pos="6480"/>
          <w:tab w:val="right" w:pos="8820"/>
        </w:tabs>
        <w:rPr>
          <w:u w:val="single"/>
        </w:rPr>
      </w:pPr>
    </w:p>
    <w:p w14:paraId="06F99C07" w14:textId="77777777" w:rsidR="00AB3E79" w:rsidRDefault="00AB3E79" w:rsidP="00AB3E79">
      <w:pPr>
        <w:tabs>
          <w:tab w:val="left" w:pos="6480"/>
          <w:tab w:val="right" w:pos="8820"/>
        </w:tabs>
      </w:pPr>
    </w:p>
    <w:p w14:paraId="30E37FF3" w14:textId="77777777" w:rsidR="00AB3E79" w:rsidRPr="007E33F9" w:rsidRDefault="00AB3E79" w:rsidP="00AB3E79">
      <w:pPr>
        <w:tabs>
          <w:tab w:val="left" w:pos="6480"/>
          <w:tab w:val="right" w:pos="8820"/>
        </w:tabs>
        <w:rPr>
          <w:u w:val="single"/>
        </w:rPr>
      </w:pPr>
      <w:r>
        <w:t xml:space="preserve">College Supervisor’ Name </w:t>
      </w:r>
      <w:r w:rsidRPr="007E33F9">
        <w:rPr>
          <w:u w:val="single"/>
        </w:rPr>
        <w:tab/>
      </w:r>
      <w:r w:rsidRPr="007E33F9">
        <w:rPr>
          <w:u w:val="single"/>
        </w:rPr>
        <w:tab/>
      </w:r>
    </w:p>
    <w:p w14:paraId="22B06B17" w14:textId="77777777" w:rsidR="00AB3E79" w:rsidRDefault="00AB3E79" w:rsidP="00AB3E79">
      <w:pPr>
        <w:tabs>
          <w:tab w:val="left" w:pos="1080"/>
          <w:tab w:val="left" w:pos="3240"/>
          <w:tab w:val="left" w:pos="5400"/>
        </w:tabs>
        <w:jc w:val="center"/>
      </w:pPr>
    </w:p>
    <w:p w14:paraId="650914B7" w14:textId="77777777" w:rsidR="00AB3E79" w:rsidRDefault="00AB3E79" w:rsidP="00AB3E79">
      <w:pPr>
        <w:tabs>
          <w:tab w:val="left" w:pos="1080"/>
          <w:tab w:val="left" w:pos="3240"/>
          <w:tab w:val="left" w:pos="5400"/>
        </w:tabs>
        <w:jc w:val="center"/>
      </w:pPr>
      <w:r>
        <w:t>Rating:</w:t>
      </w:r>
      <w:r>
        <w:tab/>
        <w:t>3 = Exemplary</w:t>
      </w:r>
      <w:r>
        <w:tab/>
        <w:t>2 = Satisfactory</w:t>
      </w:r>
      <w:r>
        <w:tab/>
        <w:t>1 = Unsatisfactory</w:t>
      </w:r>
    </w:p>
    <w:p w14:paraId="39F299B8" w14:textId="2FC3DF0F" w:rsidR="004B076D" w:rsidRPr="00CD31FF" w:rsidRDefault="004B076D" w:rsidP="004B076D">
      <w:pPr>
        <w:bidi/>
        <w:rPr>
          <w:bCs/>
          <w:sz w:val="20"/>
          <w:szCs w:val="20"/>
          <w:rtl/>
        </w:rPr>
      </w:pPr>
      <w:r w:rsidRPr="00CD31FF">
        <w:rPr>
          <w:bCs/>
          <w:sz w:val="20"/>
          <w:szCs w:val="20"/>
          <w:rtl/>
        </w:rPr>
        <w:t xml:space="preserve">    </w:t>
      </w:r>
      <w:r>
        <w:rPr>
          <w:bCs/>
          <w:sz w:val="20"/>
          <w:szCs w:val="20"/>
        </w:rPr>
        <w:tab/>
      </w:r>
      <w:r>
        <w:rPr>
          <w:bCs/>
          <w:sz w:val="20"/>
          <w:szCs w:val="20"/>
        </w:rPr>
        <w:tab/>
      </w:r>
      <w:r w:rsidRPr="00CD31FF">
        <w:rPr>
          <w:bCs/>
          <w:sz w:val="20"/>
          <w:szCs w:val="20"/>
          <w:rtl/>
        </w:rPr>
        <w:t xml:space="preserve">   </w:t>
      </w:r>
      <w:r>
        <w:rPr>
          <w:rFonts w:hint="cs"/>
          <w:bCs/>
          <w:sz w:val="20"/>
          <w:szCs w:val="20"/>
          <w:rtl/>
        </w:rPr>
        <w:t>3</w:t>
      </w:r>
      <w:r w:rsidRPr="00CD31FF">
        <w:rPr>
          <w:bCs/>
          <w:sz w:val="20"/>
          <w:szCs w:val="20"/>
          <w:rtl/>
        </w:rPr>
        <w:t xml:space="preserve"> = مستهدف               </w:t>
      </w:r>
      <w:r>
        <w:rPr>
          <w:rFonts w:hint="cs"/>
          <w:bCs/>
          <w:sz w:val="20"/>
          <w:szCs w:val="20"/>
          <w:rtl/>
        </w:rPr>
        <w:t>2</w:t>
      </w:r>
      <w:r w:rsidRPr="00CD31FF">
        <w:rPr>
          <w:bCs/>
          <w:sz w:val="20"/>
          <w:szCs w:val="20"/>
          <w:rtl/>
        </w:rPr>
        <w:t xml:space="preserve"> = مقبول   </w:t>
      </w:r>
      <w:r w:rsidRPr="00CD31FF">
        <w:rPr>
          <w:bCs/>
          <w:sz w:val="20"/>
          <w:szCs w:val="20"/>
          <w:rtl/>
        </w:rPr>
        <w:tab/>
      </w:r>
      <w:r w:rsidRPr="00CD31FF">
        <w:rPr>
          <w:bCs/>
          <w:sz w:val="20"/>
          <w:szCs w:val="20"/>
          <w:rtl/>
        </w:rPr>
        <w:tab/>
        <w:t xml:space="preserve">  1 = غير مقبول </w:t>
      </w:r>
    </w:p>
    <w:p w14:paraId="286C95A3" w14:textId="77777777" w:rsidR="00AB3E79" w:rsidRDefault="00AB3E79" w:rsidP="00AB3E79">
      <w:pPr>
        <w:tabs>
          <w:tab w:val="left" w:pos="1080"/>
          <w:tab w:val="left" w:pos="3240"/>
          <w:tab w:val="left" w:pos="5400"/>
        </w:tabs>
        <w:ind w:firstLine="360"/>
      </w:pPr>
    </w:p>
    <w:p w14:paraId="68B549EE" w14:textId="77777777" w:rsidR="00AB3E79" w:rsidRDefault="00AB3E79" w:rsidP="00AB3E79">
      <w:pPr>
        <w:tabs>
          <w:tab w:val="left" w:pos="1080"/>
          <w:tab w:val="left" w:pos="3240"/>
          <w:tab w:val="left" w:pos="5400"/>
        </w:tabs>
        <w:ind w:firstLine="360"/>
      </w:pPr>
    </w:p>
    <w:p w14:paraId="0DE226C0" w14:textId="77777777" w:rsidR="00AB3E79" w:rsidRDefault="00AB3E79" w:rsidP="00AB3E79">
      <w:pPr>
        <w:tabs>
          <w:tab w:val="left" w:pos="180"/>
          <w:tab w:val="left" w:pos="1080"/>
        </w:tabs>
        <w:spacing w:line="360" w:lineRule="auto"/>
      </w:pPr>
      <w:r w:rsidRPr="007E33F9">
        <w:tab/>
      </w:r>
      <w:r w:rsidRPr="007E33F9">
        <w:rPr>
          <w:u w:val="single"/>
        </w:rPr>
        <w:tab/>
      </w:r>
      <w:r w:rsidRPr="00AF594D">
        <w:t xml:space="preserve"> </w:t>
      </w:r>
      <w:r>
        <w:t>Visits were timely and helpful.</w:t>
      </w:r>
    </w:p>
    <w:p w14:paraId="37F54DD2" w14:textId="77777777" w:rsidR="00AB3E79" w:rsidRDefault="00AB3E79" w:rsidP="00AB3E79">
      <w:pPr>
        <w:tabs>
          <w:tab w:val="left" w:pos="180"/>
          <w:tab w:val="left" w:pos="1080"/>
        </w:tabs>
        <w:spacing w:line="360" w:lineRule="auto"/>
      </w:pPr>
      <w:r w:rsidRPr="007E33F9">
        <w:tab/>
      </w:r>
      <w:r w:rsidRPr="007E33F9">
        <w:rPr>
          <w:u w:val="single"/>
        </w:rPr>
        <w:tab/>
      </w:r>
      <w:r w:rsidRPr="007E33F9">
        <w:t xml:space="preserve"> </w:t>
      </w:r>
      <w:r>
        <w:t>Observations were objective and fair.</w:t>
      </w:r>
    </w:p>
    <w:p w14:paraId="58B7425C" w14:textId="77777777" w:rsidR="00AB3E79" w:rsidRDefault="00AB3E79" w:rsidP="00AB3E79">
      <w:pPr>
        <w:tabs>
          <w:tab w:val="left" w:pos="180"/>
          <w:tab w:val="left" w:pos="1080"/>
        </w:tabs>
        <w:spacing w:line="360" w:lineRule="auto"/>
      </w:pPr>
      <w:r w:rsidRPr="007E33F9">
        <w:tab/>
      </w:r>
      <w:r w:rsidRPr="007E33F9">
        <w:rPr>
          <w:u w:val="single"/>
        </w:rPr>
        <w:tab/>
      </w:r>
      <w:r w:rsidRPr="007E33F9">
        <w:t xml:space="preserve"> </w:t>
      </w:r>
      <w:r>
        <w:t>Helpfulness and support were provided consistently.</w:t>
      </w:r>
    </w:p>
    <w:p w14:paraId="0979B1CB" w14:textId="77777777" w:rsidR="00AB3E79" w:rsidRDefault="00AB3E79" w:rsidP="00AB3E79">
      <w:pPr>
        <w:tabs>
          <w:tab w:val="left" w:pos="180"/>
          <w:tab w:val="left" w:pos="1080"/>
        </w:tabs>
        <w:spacing w:line="360" w:lineRule="auto"/>
      </w:pPr>
      <w:r w:rsidRPr="007E33F9">
        <w:tab/>
      </w:r>
      <w:r w:rsidRPr="007E33F9">
        <w:rPr>
          <w:u w:val="single"/>
        </w:rPr>
        <w:tab/>
      </w:r>
      <w:r w:rsidRPr="007E33F9">
        <w:t xml:space="preserve"> </w:t>
      </w:r>
      <w:r>
        <w:t>Conferences were constructive and insightful.</w:t>
      </w:r>
    </w:p>
    <w:p w14:paraId="1CA68194" w14:textId="0B13165D" w:rsidR="00AB3E79" w:rsidRDefault="00AB3E79" w:rsidP="00AB3E79">
      <w:pPr>
        <w:tabs>
          <w:tab w:val="left" w:pos="180"/>
          <w:tab w:val="left" w:pos="1080"/>
        </w:tabs>
        <w:spacing w:line="360" w:lineRule="auto"/>
      </w:pPr>
      <w:r w:rsidRPr="007E33F9">
        <w:tab/>
      </w:r>
      <w:r w:rsidRPr="007E33F9">
        <w:rPr>
          <w:u w:val="single"/>
        </w:rPr>
        <w:tab/>
      </w:r>
      <w:r w:rsidRPr="007E33F9">
        <w:t xml:space="preserve"> </w:t>
      </w:r>
      <w:r>
        <w:t xml:space="preserve">Feedback on my </w:t>
      </w:r>
      <w:r w:rsidR="008E71FF">
        <w:t>reflections</w:t>
      </w:r>
      <w:r>
        <w:t xml:space="preserve"> was helpful.</w:t>
      </w:r>
    </w:p>
    <w:p w14:paraId="3AC5D386" w14:textId="77777777" w:rsidR="00AB3E79" w:rsidRDefault="00AB3E79" w:rsidP="00AB3E79">
      <w:pPr>
        <w:tabs>
          <w:tab w:val="left" w:pos="180"/>
          <w:tab w:val="left" w:pos="1080"/>
        </w:tabs>
        <w:spacing w:line="360" w:lineRule="auto"/>
      </w:pPr>
      <w:r w:rsidRPr="007E33F9">
        <w:tab/>
      </w:r>
      <w:r w:rsidRPr="007E33F9">
        <w:rPr>
          <w:u w:val="single"/>
        </w:rPr>
        <w:tab/>
      </w:r>
      <w:r w:rsidRPr="00AF594D">
        <w:t xml:space="preserve"> </w:t>
      </w:r>
      <w:r>
        <w:t>Knowledge of teaching is demonstrated consistently.</w:t>
      </w:r>
    </w:p>
    <w:p w14:paraId="52507D77" w14:textId="77777777" w:rsidR="00AB3E79" w:rsidRDefault="00AB3E79" w:rsidP="00AB3E79">
      <w:pPr>
        <w:tabs>
          <w:tab w:val="left" w:pos="180"/>
          <w:tab w:val="left" w:pos="1080"/>
        </w:tabs>
        <w:spacing w:line="360" w:lineRule="auto"/>
      </w:pPr>
      <w:r w:rsidRPr="007E33F9">
        <w:tab/>
      </w:r>
      <w:r w:rsidRPr="007E33F9">
        <w:rPr>
          <w:u w:val="single"/>
        </w:rPr>
        <w:tab/>
      </w:r>
      <w:r w:rsidRPr="007E33F9">
        <w:t xml:space="preserve"> </w:t>
      </w:r>
      <w:r>
        <w:t>Feedback on my lesson plans supported my growth as a professional.</w:t>
      </w:r>
    </w:p>
    <w:p w14:paraId="74EA2A80" w14:textId="77777777" w:rsidR="00AB3E79" w:rsidRDefault="00AB3E79" w:rsidP="00AB3E79">
      <w:pPr>
        <w:tabs>
          <w:tab w:val="left" w:pos="180"/>
          <w:tab w:val="left" w:pos="1080"/>
        </w:tabs>
        <w:spacing w:line="360" w:lineRule="auto"/>
      </w:pPr>
      <w:r w:rsidRPr="007E33F9">
        <w:tab/>
      </w:r>
      <w:r w:rsidRPr="007E33F9">
        <w:rPr>
          <w:u w:val="single"/>
        </w:rPr>
        <w:tab/>
      </w:r>
      <w:r w:rsidRPr="007E33F9">
        <w:t xml:space="preserve"> </w:t>
      </w:r>
      <w:r>
        <w:t>Feedback on my teaching supported my growth as a professional.</w:t>
      </w:r>
    </w:p>
    <w:p w14:paraId="566D5C65" w14:textId="77777777" w:rsidR="00AB3E79" w:rsidRDefault="00AB3E79" w:rsidP="00AB3E79">
      <w:pPr>
        <w:tabs>
          <w:tab w:val="left" w:pos="180"/>
          <w:tab w:val="left" w:pos="1080"/>
        </w:tabs>
        <w:spacing w:line="360" w:lineRule="auto"/>
      </w:pPr>
      <w:r w:rsidRPr="007E33F9">
        <w:tab/>
      </w:r>
      <w:r w:rsidRPr="007E33F9">
        <w:rPr>
          <w:u w:val="single"/>
        </w:rPr>
        <w:tab/>
      </w:r>
      <w:r>
        <w:t xml:space="preserve"> Professional behavior was modeled consistently.</w:t>
      </w:r>
    </w:p>
    <w:p w14:paraId="3C7E7E1C" w14:textId="77777777" w:rsidR="00AB3E79" w:rsidRDefault="00AB3E79" w:rsidP="00AB3E79">
      <w:pPr>
        <w:tabs>
          <w:tab w:val="left" w:pos="180"/>
          <w:tab w:val="left" w:pos="1080"/>
        </w:tabs>
        <w:spacing w:line="360" w:lineRule="auto"/>
      </w:pPr>
    </w:p>
    <w:p w14:paraId="5BB8D5D5" w14:textId="77777777" w:rsidR="00AB3E79" w:rsidRDefault="00AB3E79" w:rsidP="00AB3E79"/>
    <w:p w14:paraId="5CF0282A" w14:textId="77777777" w:rsidR="00AB3E79" w:rsidRPr="007E33F9" w:rsidRDefault="00AB3E79" w:rsidP="00AB3E79">
      <w:pPr>
        <w:tabs>
          <w:tab w:val="left" w:pos="1080"/>
          <w:tab w:val="right" w:pos="8820"/>
        </w:tabs>
        <w:spacing w:line="480" w:lineRule="auto"/>
        <w:rPr>
          <w:u w:val="single"/>
        </w:rPr>
      </w:pPr>
      <w:r>
        <w:t xml:space="preserve">Comments </w:t>
      </w:r>
      <w:r w:rsidRPr="007E33F9">
        <w:rPr>
          <w:u w:val="single"/>
        </w:rPr>
        <w:tab/>
      </w:r>
      <w:r w:rsidRPr="007E33F9">
        <w:rPr>
          <w:u w:val="single"/>
        </w:rPr>
        <w:tab/>
      </w:r>
    </w:p>
    <w:p w14:paraId="0441C0A8" w14:textId="77777777" w:rsidR="00AB3E79" w:rsidRPr="007E33F9" w:rsidRDefault="00AB3E79" w:rsidP="00AB3E79">
      <w:pPr>
        <w:tabs>
          <w:tab w:val="left" w:pos="1080"/>
          <w:tab w:val="right" w:pos="8820"/>
        </w:tabs>
        <w:spacing w:line="480" w:lineRule="auto"/>
        <w:rPr>
          <w:u w:val="single"/>
        </w:rPr>
      </w:pPr>
      <w:r w:rsidRPr="007E33F9">
        <w:rPr>
          <w:u w:val="single"/>
        </w:rPr>
        <w:tab/>
      </w:r>
      <w:r w:rsidRPr="007E33F9">
        <w:rPr>
          <w:u w:val="single"/>
        </w:rPr>
        <w:tab/>
      </w:r>
    </w:p>
    <w:p w14:paraId="6988A7FF" w14:textId="77777777" w:rsidR="00AB3E79" w:rsidRPr="007E33F9" w:rsidRDefault="00AB3E79" w:rsidP="00AB3E79">
      <w:pPr>
        <w:tabs>
          <w:tab w:val="left" w:pos="1080"/>
          <w:tab w:val="right" w:pos="8820"/>
        </w:tabs>
        <w:spacing w:line="480" w:lineRule="auto"/>
        <w:rPr>
          <w:u w:val="single"/>
        </w:rPr>
      </w:pPr>
      <w:r w:rsidRPr="007E33F9">
        <w:rPr>
          <w:u w:val="single"/>
        </w:rPr>
        <w:tab/>
      </w:r>
      <w:r w:rsidRPr="007E33F9">
        <w:rPr>
          <w:u w:val="single"/>
        </w:rPr>
        <w:tab/>
      </w:r>
    </w:p>
    <w:p w14:paraId="3AA1DFF7" w14:textId="77777777" w:rsidR="00AB3E79" w:rsidRPr="007E33F9" w:rsidRDefault="00AB3E79" w:rsidP="00AB3E79">
      <w:pPr>
        <w:tabs>
          <w:tab w:val="left" w:pos="1080"/>
          <w:tab w:val="right" w:pos="8820"/>
        </w:tabs>
        <w:spacing w:line="480" w:lineRule="auto"/>
        <w:rPr>
          <w:u w:val="single"/>
        </w:rPr>
      </w:pPr>
      <w:r w:rsidRPr="007E33F9">
        <w:rPr>
          <w:u w:val="single"/>
        </w:rPr>
        <w:tab/>
      </w:r>
      <w:r w:rsidRPr="007E33F9">
        <w:rPr>
          <w:u w:val="single"/>
        </w:rPr>
        <w:tab/>
      </w:r>
    </w:p>
    <w:p w14:paraId="6F19EA02" w14:textId="77777777" w:rsidR="00AB3E79" w:rsidRPr="007E33F9" w:rsidRDefault="00AB3E79" w:rsidP="00AB3E79">
      <w:pPr>
        <w:tabs>
          <w:tab w:val="left" w:pos="1080"/>
          <w:tab w:val="right" w:pos="8820"/>
        </w:tabs>
        <w:spacing w:line="480" w:lineRule="auto"/>
        <w:rPr>
          <w:u w:val="single"/>
        </w:rPr>
      </w:pPr>
      <w:r w:rsidRPr="007E33F9">
        <w:rPr>
          <w:u w:val="single"/>
        </w:rPr>
        <w:tab/>
      </w:r>
      <w:r w:rsidRPr="007E33F9">
        <w:rPr>
          <w:u w:val="single"/>
        </w:rPr>
        <w:tab/>
      </w:r>
    </w:p>
    <w:p w14:paraId="5033426A" w14:textId="77777777" w:rsidR="00AB3E79" w:rsidRPr="007E33F9" w:rsidRDefault="00AB3E79" w:rsidP="00AB3E79">
      <w:pPr>
        <w:tabs>
          <w:tab w:val="left" w:pos="1080"/>
          <w:tab w:val="right" w:pos="8820"/>
        </w:tabs>
        <w:spacing w:line="480" w:lineRule="auto"/>
        <w:rPr>
          <w:u w:val="single"/>
        </w:rPr>
      </w:pPr>
      <w:r w:rsidRPr="007E33F9">
        <w:rPr>
          <w:u w:val="single"/>
        </w:rPr>
        <w:tab/>
      </w:r>
      <w:r w:rsidRPr="007E33F9">
        <w:rPr>
          <w:u w:val="single"/>
        </w:rPr>
        <w:tab/>
      </w:r>
    </w:p>
    <w:p w14:paraId="5987C7BB" w14:textId="77777777" w:rsidR="00AB3E79" w:rsidRDefault="00AB3E79" w:rsidP="00AB3E79"/>
    <w:p w14:paraId="49062800" w14:textId="77777777" w:rsidR="00AB3E79" w:rsidRDefault="00AB3E79" w:rsidP="00AB3E79"/>
    <w:p w14:paraId="0C396464" w14:textId="77777777" w:rsidR="00AB3E79" w:rsidRDefault="00AB3E79" w:rsidP="00AB3E79"/>
    <w:p w14:paraId="10CD0262" w14:textId="77777777" w:rsidR="00AB3E79" w:rsidRDefault="00AB3E79" w:rsidP="00AB3E79"/>
    <w:p w14:paraId="23E129F8" w14:textId="77777777" w:rsidR="00AB3E79" w:rsidRDefault="00AB3E79" w:rsidP="00AB3E79"/>
    <w:p w14:paraId="1013C3B2" w14:textId="77777777" w:rsidR="00AB3E79" w:rsidRDefault="00AB3E79" w:rsidP="00AB3E79"/>
    <w:p w14:paraId="61474AC5" w14:textId="77777777" w:rsidR="00AB3E79" w:rsidRDefault="00AB3E79" w:rsidP="00AB3E79"/>
    <w:p w14:paraId="070C4FDF" w14:textId="77777777" w:rsidR="00AB3E79" w:rsidRDefault="00AB3E79" w:rsidP="00AB3E79"/>
    <w:p w14:paraId="7E60CB7D" w14:textId="77777777" w:rsidR="00AB3E79" w:rsidRDefault="00AB3E79" w:rsidP="00AB3E79"/>
    <w:p w14:paraId="626B846D" w14:textId="77777777" w:rsidR="00AB3E79" w:rsidRDefault="00AB3E79" w:rsidP="00AB3E79"/>
    <w:p w14:paraId="51C439EA" w14:textId="7055B5DA" w:rsidR="00AB3E79" w:rsidRPr="00524F11" w:rsidRDefault="00AB3E79" w:rsidP="00AB3E79">
      <w:pPr>
        <w:tabs>
          <w:tab w:val="left" w:pos="1440"/>
        </w:tabs>
      </w:pPr>
      <w:r w:rsidRPr="00524F11">
        <w:t>Return to:</w:t>
      </w:r>
      <w:r w:rsidRPr="00524F11">
        <w:tab/>
        <w:t xml:space="preserve">Dr. </w:t>
      </w:r>
      <w:r w:rsidR="00A05D4A" w:rsidRPr="00524F11">
        <w:rPr>
          <w:rStyle w:val="rwrr"/>
        </w:rPr>
        <w:t>Ali Ahmad Al-Rabai</w:t>
      </w:r>
      <w:r w:rsidR="00A05D4A" w:rsidRPr="00524F11">
        <w:t> </w:t>
      </w:r>
    </w:p>
    <w:p w14:paraId="6FEEAA8F" w14:textId="08E52230" w:rsidR="00AB3E79" w:rsidRPr="00524F11" w:rsidRDefault="00AB3E79" w:rsidP="00AB3E79">
      <w:pPr>
        <w:tabs>
          <w:tab w:val="left" w:pos="1440"/>
        </w:tabs>
      </w:pPr>
      <w:r w:rsidRPr="00524F11">
        <w:tab/>
        <w:t xml:space="preserve">Coordinator of </w:t>
      </w:r>
      <w:r w:rsidR="00A05D4A" w:rsidRPr="00524F11">
        <w:t>B.Ed. Secondary Program</w:t>
      </w:r>
    </w:p>
    <w:p w14:paraId="32122703" w14:textId="77777777" w:rsidR="00AB3E79" w:rsidRPr="00524F11" w:rsidRDefault="00AB3E79" w:rsidP="00AB3E79">
      <w:pPr>
        <w:tabs>
          <w:tab w:val="left" w:pos="1440"/>
        </w:tabs>
      </w:pPr>
      <w:r w:rsidRPr="00524F11">
        <w:tab/>
        <w:t>College of Education</w:t>
      </w:r>
    </w:p>
    <w:p w14:paraId="7D6F69B0" w14:textId="77777777" w:rsidR="00AB3E79" w:rsidRDefault="00AB3E79" w:rsidP="00AB3E79">
      <w:pPr>
        <w:tabs>
          <w:tab w:val="left" w:pos="1440"/>
        </w:tabs>
      </w:pPr>
      <w:r w:rsidRPr="00524F11">
        <w:tab/>
        <w:t>Qatar University</w:t>
      </w:r>
    </w:p>
    <w:p w14:paraId="36368FB5" w14:textId="77777777" w:rsidR="00AB3E79" w:rsidRDefault="00AB3E79" w:rsidP="00AB3E79"/>
    <w:p w14:paraId="6633D583" w14:textId="1170003E" w:rsidR="00AB3E79" w:rsidRDefault="00AB3E79" w:rsidP="008C7BFE">
      <w:pPr>
        <w:pStyle w:val="Heading2"/>
      </w:pPr>
      <w:r>
        <w:br w:type="page"/>
      </w:r>
      <w:bookmarkStart w:id="138" w:name="_Toc284676424"/>
      <w:bookmarkStart w:id="139" w:name="_Toc284677009"/>
      <w:bookmarkStart w:id="140" w:name="_Toc284683928"/>
      <w:r w:rsidR="008C7BFE">
        <w:lastRenderedPageBreak/>
        <w:t>Mentor Teacher Evaluation Form</w:t>
      </w:r>
      <w:bookmarkEnd w:id="138"/>
      <w:bookmarkEnd w:id="139"/>
      <w:bookmarkEnd w:id="140"/>
    </w:p>
    <w:p w14:paraId="6D92FCB8" w14:textId="77777777" w:rsidR="00AB3E79" w:rsidRDefault="00AB3E79" w:rsidP="00AB3E79"/>
    <w:p w14:paraId="3AF621E5" w14:textId="77777777" w:rsidR="00AB3E79" w:rsidRDefault="00AB3E79" w:rsidP="00AB3E79">
      <w:pPr>
        <w:tabs>
          <w:tab w:val="left" w:pos="6480"/>
          <w:tab w:val="right" w:pos="8820"/>
        </w:tabs>
      </w:pPr>
    </w:p>
    <w:p w14:paraId="0F7F1C32" w14:textId="2063A069" w:rsidR="00AB3E79" w:rsidRDefault="00CC2A00" w:rsidP="00AB3E79">
      <w:pPr>
        <w:tabs>
          <w:tab w:val="left" w:pos="6480"/>
          <w:tab w:val="right" w:pos="8820"/>
        </w:tabs>
        <w:rPr>
          <w:u w:val="single"/>
        </w:rPr>
      </w:pPr>
      <w:r>
        <w:t xml:space="preserve">Student Teacher’s </w:t>
      </w:r>
      <w:r w:rsidR="00AB3E79">
        <w:t xml:space="preserve">Program Area </w:t>
      </w:r>
      <w:r w:rsidR="00AB3E79" w:rsidRPr="007E33F9">
        <w:rPr>
          <w:u w:val="single"/>
        </w:rPr>
        <w:tab/>
      </w:r>
      <w:r w:rsidR="00AB3E79">
        <w:t xml:space="preserve"> Date </w:t>
      </w:r>
      <w:r w:rsidR="00AB3E79" w:rsidRPr="007E33F9">
        <w:rPr>
          <w:u w:val="single"/>
        </w:rPr>
        <w:tab/>
      </w:r>
      <w:r w:rsidR="00AB3E79">
        <w:rPr>
          <w:u w:val="single"/>
        </w:rPr>
        <w:tab/>
      </w:r>
    </w:p>
    <w:p w14:paraId="1A696104" w14:textId="77777777" w:rsidR="00AB3E79" w:rsidRDefault="00AB3E79" w:rsidP="00AB3E79">
      <w:pPr>
        <w:tabs>
          <w:tab w:val="left" w:pos="6480"/>
          <w:tab w:val="right" w:pos="8820"/>
        </w:tabs>
        <w:rPr>
          <w:u w:val="single"/>
        </w:rPr>
      </w:pPr>
    </w:p>
    <w:p w14:paraId="57BB886E" w14:textId="77777777" w:rsidR="00AB3E79" w:rsidRDefault="00AB3E79" w:rsidP="00AB3E79">
      <w:pPr>
        <w:tabs>
          <w:tab w:val="left" w:pos="6480"/>
          <w:tab w:val="right" w:pos="8820"/>
        </w:tabs>
      </w:pPr>
    </w:p>
    <w:p w14:paraId="506DC3B8" w14:textId="77777777" w:rsidR="00AB3E79" w:rsidRPr="007E33F9" w:rsidRDefault="00AB3E79" w:rsidP="00AB3E79">
      <w:pPr>
        <w:tabs>
          <w:tab w:val="left" w:pos="6480"/>
          <w:tab w:val="right" w:pos="8820"/>
        </w:tabs>
        <w:rPr>
          <w:u w:val="single"/>
        </w:rPr>
      </w:pPr>
      <w:r>
        <w:t xml:space="preserve">Supervising Teacher’s Name </w:t>
      </w:r>
      <w:r w:rsidRPr="007E33F9">
        <w:rPr>
          <w:u w:val="single"/>
        </w:rPr>
        <w:tab/>
      </w:r>
      <w:r w:rsidRPr="007E33F9">
        <w:rPr>
          <w:u w:val="single"/>
        </w:rPr>
        <w:tab/>
      </w:r>
    </w:p>
    <w:p w14:paraId="1DFA48EE" w14:textId="77777777" w:rsidR="00AB3E79" w:rsidRDefault="00AB3E79" w:rsidP="00AB3E79">
      <w:pPr>
        <w:tabs>
          <w:tab w:val="left" w:pos="1080"/>
          <w:tab w:val="left" w:pos="3240"/>
          <w:tab w:val="left" w:pos="5400"/>
        </w:tabs>
        <w:jc w:val="center"/>
      </w:pPr>
    </w:p>
    <w:p w14:paraId="25CC9932" w14:textId="77777777" w:rsidR="00AB3E79" w:rsidRDefault="00AB3E79" w:rsidP="00AB3E79">
      <w:pPr>
        <w:tabs>
          <w:tab w:val="left" w:pos="1080"/>
          <w:tab w:val="left" w:pos="3240"/>
          <w:tab w:val="left" w:pos="5400"/>
        </w:tabs>
        <w:jc w:val="center"/>
      </w:pPr>
      <w:r>
        <w:t>Rating:</w:t>
      </w:r>
      <w:r>
        <w:tab/>
        <w:t>3 = Exemplary</w:t>
      </w:r>
      <w:r>
        <w:tab/>
        <w:t>2 = Satisfactory</w:t>
      </w:r>
      <w:r>
        <w:tab/>
        <w:t>1 = Unsatisfactory</w:t>
      </w:r>
    </w:p>
    <w:p w14:paraId="351DD8A0" w14:textId="77777777" w:rsidR="00AB3E79" w:rsidRDefault="00AB3E79" w:rsidP="00AB3E79">
      <w:pPr>
        <w:tabs>
          <w:tab w:val="left" w:pos="1080"/>
          <w:tab w:val="left" w:pos="3240"/>
          <w:tab w:val="left" w:pos="5400"/>
        </w:tabs>
        <w:ind w:firstLine="360"/>
      </w:pPr>
    </w:p>
    <w:p w14:paraId="550C3436" w14:textId="77777777" w:rsidR="00AB3E79" w:rsidRDefault="00AB3E79" w:rsidP="00AB3E79">
      <w:pPr>
        <w:tabs>
          <w:tab w:val="left" w:pos="180"/>
          <w:tab w:val="left" w:pos="1080"/>
        </w:tabs>
        <w:spacing w:line="360" w:lineRule="auto"/>
      </w:pPr>
      <w:r w:rsidRPr="007E33F9">
        <w:tab/>
      </w:r>
      <w:r w:rsidRPr="007E33F9">
        <w:rPr>
          <w:u w:val="single"/>
        </w:rPr>
        <w:tab/>
      </w:r>
      <w:r>
        <w:t xml:space="preserve"> Observations were timely and helpful.</w:t>
      </w:r>
    </w:p>
    <w:p w14:paraId="503BDD66" w14:textId="77777777" w:rsidR="00AB3E79" w:rsidRDefault="00AB3E79" w:rsidP="00AB3E79">
      <w:pPr>
        <w:tabs>
          <w:tab w:val="left" w:pos="180"/>
          <w:tab w:val="left" w:pos="1080"/>
        </w:tabs>
        <w:spacing w:line="360" w:lineRule="auto"/>
      </w:pPr>
      <w:r w:rsidRPr="007E33F9">
        <w:tab/>
      </w:r>
      <w:r w:rsidRPr="007E33F9">
        <w:rPr>
          <w:u w:val="single"/>
        </w:rPr>
        <w:tab/>
      </w:r>
      <w:r w:rsidRPr="007E33F9">
        <w:t xml:space="preserve"> </w:t>
      </w:r>
      <w:r>
        <w:t>Observations were objective and fair.</w:t>
      </w:r>
    </w:p>
    <w:p w14:paraId="23A96D78" w14:textId="77777777" w:rsidR="00AB3E79" w:rsidRDefault="00AB3E79" w:rsidP="00AB3E79">
      <w:pPr>
        <w:tabs>
          <w:tab w:val="left" w:pos="180"/>
          <w:tab w:val="left" w:pos="1080"/>
        </w:tabs>
        <w:spacing w:line="360" w:lineRule="auto"/>
      </w:pPr>
      <w:r w:rsidRPr="007E33F9">
        <w:tab/>
      </w:r>
      <w:r w:rsidRPr="007E33F9">
        <w:rPr>
          <w:u w:val="single"/>
        </w:rPr>
        <w:tab/>
      </w:r>
      <w:r w:rsidRPr="007E33F9">
        <w:t xml:space="preserve"> </w:t>
      </w:r>
      <w:r>
        <w:t>Helpfulness and support were provided consistently.</w:t>
      </w:r>
    </w:p>
    <w:p w14:paraId="35D95F26" w14:textId="77777777" w:rsidR="00AB3E79" w:rsidRDefault="00AB3E79" w:rsidP="00AB3E79">
      <w:pPr>
        <w:tabs>
          <w:tab w:val="left" w:pos="180"/>
          <w:tab w:val="left" w:pos="1080"/>
        </w:tabs>
        <w:spacing w:line="360" w:lineRule="auto"/>
      </w:pPr>
      <w:r w:rsidRPr="007E33F9">
        <w:tab/>
      </w:r>
      <w:r w:rsidRPr="007E33F9">
        <w:rPr>
          <w:u w:val="single"/>
        </w:rPr>
        <w:tab/>
      </w:r>
      <w:r w:rsidRPr="007E33F9">
        <w:t xml:space="preserve"> </w:t>
      </w:r>
      <w:r>
        <w:t>Conferences were constructive and insightful.</w:t>
      </w:r>
    </w:p>
    <w:p w14:paraId="6F240460" w14:textId="4860BC77" w:rsidR="00AB3E79" w:rsidRDefault="00AB3E79" w:rsidP="00AB3E79">
      <w:pPr>
        <w:tabs>
          <w:tab w:val="left" w:pos="180"/>
          <w:tab w:val="left" w:pos="1080"/>
        </w:tabs>
        <w:spacing w:line="360" w:lineRule="auto"/>
      </w:pPr>
      <w:r w:rsidRPr="007E33F9">
        <w:tab/>
      </w:r>
      <w:r w:rsidRPr="007E33F9">
        <w:rPr>
          <w:u w:val="single"/>
        </w:rPr>
        <w:tab/>
      </w:r>
      <w:r w:rsidRPr="007E33F9">
        <w:t xml:space="preserve"> </w:t>
      </w:r>
      <w:r>
        <w:t xml:space="preserve">Feedback on my </w:t>
      </w:r>
      <w:r w:rsidR="00065B68">
        <w:t>reflections</w:t>
      </w:r>
      <w:r>
        <w:t xml:space="preserve"> was helpful.</w:t>
      </w:r>
    </w:p>
    <w:p w14:paraId="53C8D354" w14:textId="422B015D" w:rsidR="00AB3E79" w:rsidRDefault="00AB3E79" w:rsidP="00AB3E79">
      <w:pPr>
        <w:tabs>
          <w:tab w:val="left" w:pos="180"/>
          <w:tab w:val="left" w:pos="1080"/>
        </w:tabs>
        <w:spacing w:line="360" w:lineRule="auto"/>
      </w:pPr>
      <w:r w:rsidRPr="007E33F9">
        <w:tab/>
      </w:r>
      <w:r w:rsidRPr="007E33F9">
        <w:rPr>
          <w:u w:val="single"/>
        </w:rPr>
        <w:tab/>
      </w:r>
      <w:r w:rsidRPr="007E33F9">
        <w:t xml:space="preserve"> </w:t>
      </w:r>
      <w:r>
        <w:t>Knowledge of teaching is demonstrated consistently.</w:t>
      </w:r>
    </w:p>
    <w:p w14:paraId="5A60327A" w14:textId="77777777" w:rsidR="00AB3E79" w:rsidRDefault="00AB3E79" w:rsidP="00AB3E79">
      <w:pPr>
        <w:tabs>
          <w:tab w:val="left" w:pos="180"/>
          <w:tab w:val="left" w:pos="1080"/>
        </w:tabs>
        <w:spacing w:line="360" w:lineRule="auto"/>
      </w:pPr>
      <w:r w:rsidRPr="007E33F9">
        <w:tab/>
      </w:r>
      <w:r w:rsidRPr="007E33F9">
        <w:rPr>
          <w:u w:val="single"/>
        </w:rPr>
        <w:tab/>
      </w:r>
      <w:r w:rsidRPr="007E33F9">
        <w:t xml:space="preserve"> </w:t>
      </w:r>
      <w:r>
        <w:t>Feedback on my lesson plans supported my growth as a professional.</w:t>
      </w:r>
    </w:p>
    <w:p w14:paraId="377D60EA" w14:textId="77777777" w:rsidR="00AB3E79" w:rsidRDefault="00AB3E79" w:rsidP="00AB3E79">
      <w:pPr>
        <w:tabs>
          <w:tab w:val="left" w:pos="180"/>
          <w:tab w:val="left" w:pos="1080"/>
        </w:tabs>
        <w:spacing w:line="360" w:lineRule="auto"/>
      </w:pPr>
      <w:r w:rsidRPr="007E33F9">
        <w:tab/>
      </w:r>
      <w:r w:rsidRPr="007E33F9">
        <w:rPr>
          <w:u w:val="single"/>
        </w:rPr>
        <w:tab/>
      </w:r>
      <w:r w:rsidRPr="007E33F9">
        <w:t xml:space="preserve"> </w:t>
      </w:r>
      <w:r>
        <w:t>Feedback on my teaching supported my growth as a professional.</w:t>
      </w:r>
    </w:p>
    <w:p w14:paraId="5FFBCEBE" w14:textId="77777777" w:rsidR="00AB3E79" w:rsidRDefault="00AB3E79" w:rsidP="00AB3E79">
      <w:pPr>
        <w:tabs>
          <w:tab w:val="left" w:pos="180"/>
          <w:tab w:val="left" w:pos="1080"/>
        </w:tabs>
        <w:spacing w:line="360" w:lineRule="auto"/>
      </w:pPr>
      <w:r w:rsidRPr="007E33F9">
        <w:tab/>
      </w:r>
      <w:r w:rsidRPr="007E33F9">
        <w:rPr>
          <w:u w:val="single"/>
        </w:rPr>
        <w:tab/>
      </w:r>
      <w:r w:rsidRPr="007E33F9">
        <w:t xml:space="preserve"> </w:t>
      </w:r>
      <w:r>
        <w:t>Professional behavior was modeled consistently.</w:t>
      </w:r>
    </w:p>
    <w:p w14:paraId="5A3731C7" w14:textId="77777777" w:rsidR="00AB3E79" w:rsidRDefault="00AB3E79" w:rsidP="00AB3E79"/>
    <w:p w14:paraId="127D8892" w14:textId="72E5503D" w:rsidR="00AB3E79" w:rsidRDefault="00AB3E79" w:rsidP="00AB3E79">
      <w:pPr>
        <w:tabs>
          <w:tab w:val="left" w:pos="1080"/>
          <w:tab w:val="right" w:pos="8820"/>
        </w:tabs>
        <w:spacing w:line="480" w:lineRule="auto"/>
      </w:pPr>
      <w:r>
        <w:t xml:space="preserve">Would you recommend that additional </w:t>
      </w:r>
      <w:r w:rsidR="008F7B76">
        <w:t>student teacher</w:t>
      </w:r>
      <w:r>
        <w:t>s be placed with this mentor teacher?</w:t>
      </w:r>
    </w:p>
    <w:p w14:paraId="74ED0461" w14:textId="77777777" w:rsidR="00AB3E79" w:rsidRDefault="00AB3E79" w:rsidP="00AB3E79">
      <w:pPr>
        <w:tabs>
          <w:tab w:val="left" w:pos="180"/>
          <w:tab w:val="left" w:pos="1080"/>
        </w:tabs>
        <w:spacing w:line="360" w:lineRule="auto"/>
      </w:pPr>
      <w:r w:rsidRPr="007E33F9">
        <w:tab/>
      </w:r>
      <w:r w:rsidRPr="007E33F9">
        <w:rPr>
          <w:u w:val="single"/>
        </w:rPr>
        <w:tab/>
      </w:r>
      <w:r w:rsidRPr="007E33F9">
        <w:t xml:space="preserve"> </w:t>
      </w:r>
      <w:r>
        <w:t xml:space="preserve"> Yes </w:t>
      </w:r>
      <w:r>
        <w:tab/>
      </w:r>
      <w:r w:rsidRPr="00FF37E7">
        <w:rPr>
          <w:u w:val="single"/>
        </w:rPr>
        <w:tab/>
      </w:r>
      <w:r w:rsidRPr="007E33F9">
        <w:rPr>
          <w:u w:val="single"/>
        </w:rPr>
        <w:tab/>
      </w:r>
      <w:r w:rsidRPr="007E33F9">
        <w:t xml:space="preserve"> </w:t>
      </w:r>
      <w:r>
        <w:t xml:space="preserve"> No</w:t>
      </w:r>
    </w:p>
    <w:p w14:paraId="43CDF80C" w14:textId="77777777" w:rsidR="00AB3E79" w:rsidRDefault="00AB3E79" w:rsidP="00AB3E79">
      <w:pPr>
        <w:tabs>
          <w:tab w:val="left" w:pos="1080"/>
          <w:tab w:val="right" w:pos="8820"/>
        </w:tabs>
        <w:spacing w:line="480" w:lineRule="auto"/>
      </w:pPr>
    </w:p>
    <w:p w14:paraId="4FB1B31C" w14:textId="77777777" w:rsidR="00AB3E79" w:rsidRPr="007E33F9" w:rsidRDefault="00AB3E79" w:rsidP="00AB3E79">
      <w:pPr>
        <w:tabs>
          <w:tab w:val="left" w:pos="1080"/>
          <w:tab w:val="right" w:pos="8820"/>
        </w:tabs>
        <w:spacing w:line="480" w:lineRule="auto"/>
        <w:rPr>
          <w:u w:val="single"/>
        </w:rPr>
      </w:pPr>
      <w:r>
        <w:t xml:space="preserve">Comments </w:t>
      </w:r>
      <w:r w:rsidRPr="007E33F9">
        <w:rPr>
          <w:u w:val="single"/>
        </w:rPr>
        <w:tab/>
      </w:r>
      <w:r w:rsidRPr="007E33F9">
        <w:rPr>
          <w:u w:val="single"/>
        </w:rPr>
        <w:tab/>
      </w:r>
    </w:p>
    <w:p w14:paraId="6F310F56" w14:textId="77777777" w:rsidR="00AB3E79" w:rsidRPr="007E33F9" w:rsidRDefault="00AB3E79" w:rsidP="00AB3E79">
      <w:pPr>
        <w:tabs>
          <w:tab w:val="left" w:pos="1080"/>
          <w:tab w:val="right" w:pos="8820"/>
        </w:tabs>
        <w:spacing w:line="480" w:lineRule="auto"/>
        <w:rPr>
          <w:u w:val="single"/>
        </w:rPr>
      </w:pPr>
      <w:r w:rsidRPr="007E33F9">
        <w:rPr>
          <w:u w:val="single"/>
        </w:rPr>
        <w:tab/>
      </w:r>
      <w:r w:rsidRPr="007E33F9">
        <w:rPr>
          <w:u w:val="single"/>
        </w:rPr>
        <w:tab/>
      </w:r>
    </w:p>
    <w:p w14:paraId="48265219" w14:textId="77777777" w:rsidR="00AB3E79" w:rsidRPr="007E33F9" w:rsidRDefault="00AB3E79" w:rsidP="00AB3E79">
      <w:pPr>
        <w:tabs>
          <w:tab w:val="left" w:pos="1080"/>
          <w:tab w:val="right" w:pos="8820"/>
        </w:tabs>
        <w:spacing w:line="480" w:lineRule="auto"/>
        <w:rPr>
          <w:u w:val="single"/>
        </w:rPr>
      </w:pPr>
      <w:r w:rsidRPr="007E33F9">
        <w:rPr>
          <w:u w:val="single"/>
        </w:rPr>
        <w:tab/>
      </w:r>
      <w:r w:rsidRPr="007E33F9">
        <w:rPr>
          <w:u w:val="single"/>
        </w:rPr>
        <w:tab/>
      </w:r>
    </w:p>
    <w:p w14:paraId="01286CAA" w14:textId="77777777" w:rsidR="00AB3E79" w:rsidRPr="007E33F9" w:rsidRDefault="00AB3E79" w:rsidP="00AB3E79">
      <w:pPr>
        <w:tabs>
          <w:tab w:val="left" w:pos="1080"/>
          <w:tab w:val="right" w:pos="8820"/>
        </w:tabs>
        <w:spacing w:line="480" w:lineRule="auto"/>
        <w:rPr>
          <w:u w:val="single"/>
        </w:rPr>
      </w:pPr>
      <w:r w:rsidRPr="007E33F9">
        <w:rPr>
          <w:u w:val="single"/>
        </w:rPr>
        <w:tab/>
      </w:r>
      <w:r w:rsidRPr="007E33F9">
        <w:rPr>
          <w:u w:val="single"/>
        </w:rPr>
        <w:tab/>
      </w:r>
    </w:p>
    <w:p w14:paraId="06DD7899" w14:textId="77777777" w:rsidR="00AB3E79" w:rsidRPr="007E33F9" w:rsidRDefault="00AB3E79" w:rsidP="00AB3E79">
      <w:pPr>
        <w:tabs>
          <w:tab w:val="left" w:pos="1080"/>
          <w:tab w:val="right" w:pos="8820"/>
        </w:tabs>
        <w:spacing w:line="480" w:lineRule="auto"/>
        <w:rPr>
          <w:u w:val="single"/>
        </w:rPr>
      </w:pPr>
      <w:r w:rsidRPr="007E33F9">
        <w:rPr>
          <w:u w:val="single"/>
        </w:rPr>
        <w:tab/>
      </w:r>
      <w:r w:rsidRPr="007E33F9">
        <w:rPr>
          <w:u w:val="single"/>
        </w:rPr>
        <w:tab/>
      </w:r>
    </w:p>
    <w:p w14:paraId="796839F4" w14:textId="77777777" w:rsidR="00AB3E79" w:rsidRPr="007E33F9" w:rsidRDefault="00AB3E79" w:rsidP="00AB3E79">
      <w:pPr>
        <w:tabs>
          <w:tab w:val="left" w:pos="1080"/>
          <w:tab w:val="right" w:pos="8820"/>
        </w:tabs>
        <w:spacing w:line="480" w:lineRule="auto"/>
        <w:rPr>
          <w:u w:val="single"/>
        </w:rPr>
      </w:pPr>
      <w:r w:rsidRPr="007E33F9">
        <w:rPr>
          <w:u w:val="single"/>
        </w:rPr>
        <w:tab/>
      </w:r>
      <w:r w:rsidRPr="007E33F9">
        <w:rPr>
          <w:u w:val="single"/>
        </w:rPr>
        <w:tab/>
      </w:r>
    </w:p>
    <w:p w14:paraId="2E845012" w14:textId="77777777" w:rsidR="00AB3E79" w:rsidRDefault="00AB3E79" w:rsidP="00AB3E79"/>
    <w:p w14:paraId="25009F87" w14:textId="77777777" w:rsidR="00AB3E79" w:rsidRDefault="00AB3E79" w:rsidP="00AB3E79"/>
    <w:p w14:paraId="23F4C17B" w14:textId="77777777" w:rsidR="00AB3E79" w:rsidRDefault="00AB3E79" w:rsidP="00AB3E79"/>
    <w:p w14:paraId="7FAF5170" w14:textId="77777777" w:rsidR="00AB3E79" w:rsidRDefault="00AB3E79" w:rsidP="00AB3E79"/>
    <w:p w14:paraId="03D43A04" w14:textId="77777777" w:rsidR="00AB3E79" w:rsidRDefault="00AB3E79" w:rsidP="00AB3E79"/>
    <w:p w14:paraId="7FC25689" w14:textId="77777777" w:rsidR="00AB3E79" w:rsidRDefault="00AB3E79" w:rsidP="00AB3E79"/>
    <w:p w14:paraId="5D7EB09E" w14:textId="77777777" w:rsidR="00AB3E79" w:rsidRDefault="00AB3E79" w:rsidP="00AB3E79"/>
    <w:p w14:paraId="069F0540" w14:textId="77777777" w:rsidR="00A05D4A" w:rsidRPr="00524F11" w:rsidRDefault="00A05D4A" w:rsidP="00A05D4A">
      <w:pPr>
        <w:tabs>
          <w:tab w:val="left" w:pos="1440"/>
        </w:tabs>
      </w:pPr>
      <w:bookmarkStart w:id="141" w:name="_Toc284676425"/>
      <w:bookmarkStart w:id="142" w:name="_Toc284677010"/>
      <w:r w:rsidRPr="00524F11">
        <w:t>Return to:</w:t>
      </w:r>
      <w:r w:rsidRPr="00524F11">
        <w:tab/>
        <w:t xml:space="preserve">Dr. </w:t>
      </w:r>
      <w:r w:rsidRPr="00524F11">
        <w:rPr>
          <w:rStyle w:val="rwrr"/>
        </w:rPr>
        <w:t>Ali Ahmad Al-Rabai</w:t>
      </w:r>
      <w:r w:rsidRPr="00524F11">
        <w:t> </w:t>
      </w:r>
    </w:p>
    <w:p w14:paraId="1D9921A6" w14:textId="77777777" w:rsidR="00A05D4A" w:rsidRPr="00524F11" w:rsidRDefault="00A05D4A" w:rsidP="00A05D4A">
      <w:pPr>
        <w:tabs>
          <w:tab w:val="left" w:pos="1440"/>
        </w:tabs>
      </w:pPr>
      <w:r w:rsidRPr="00524F11">
        <w:tab/>
        <w:t>Coordinator of B.Ed. Secondary Program</w:t>
      </w:r>
    </w:p>
    <w:p w14:paraId="16AC9607" w14:textId="77777777" w:rsidR="00A05D4A" w:rsidRPr="00524F11" w:rsidRDefault="00A05D4A" w:rsidP="00A05D4A">
      <w:pPr>
        <w:tabs>
          <w:tab w:val="left" w:pos="1440"/>
        </w:tabs>
      </w:pPr>
      <w:r w:rsidRPr="00524F11">
        <w:tab/>
        <w:t>College of Education</w:t>
      </w:r>
    </w:p>
    <w:p w14:paraId="76045146" w14:textId="77777777" w:rsidR="00A05D4A" w:rsidRDefault="00A05D4A" w:rsidP="00A05D4A">
      <w:pPr>
        <w:tabs>
          <w:tab w:val="left" w:pos="1440"/>
        </w:tabs>
      </w:pPr>
      <w:r w:rsidRPr="00524F11">
        <w:tab/>
        <w:t>Qatar University</w:t>
      </w:r>
    </w:p>
    <w:p w14:paraId="0C2F3D94" w14:textId="77777777" w:rsidR="005170FA" w:rsidRDefault="005170FA" w:rsidP="00D907EE">
      <w:pPr>
        <w:pStyle w:val="Heading2"/>
        <w:jc w:val="left"/>
      </w:pPr>
    </w:p>
    <w:p w14:paraId="345E3DC7" w14:textId="77777777" w:rsidR="00A05D4A" w:rsidRDefault="00A05D4A">
      <w:pPr>
        <w:rPr>
          <w:b/>
          <w:bCs/>
          <w:color w:val="000000"/>
        </w:rPr>
      </w:pPr>
      <w:r>
        <w:rPr>
          <w:b/>
          <w:bCs/>
          <w:color w:val="000000"/>
        </w:rPr>
        <w:br w:type="page"/>
      </w:r>
    </w:p>
    <w:p w14:paraId="561E6FEA" w14:textId="77777777" w:rsidR="00A05D4A" w:rsidRDefault="00A05D4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b/>
          <w:bCs/>
          <w:color w:val="000000"/>
        </w:rPr>
      </w:pPr>
    </w:p>
    <w:p w14:paraId="68B847F6" w14:textId="77777777" w:rsidR="00A05D4A" w:rsidRDefault="00A05D4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b/>
          <w:bCs/>
          <w:color w:val="000000"/>
        </w:rPr>
      </w:pPr>
    </w:p>
    <w:p w14:paraId="00AD8E0D" w14:textId="77777777" w:rsidR="00A05D4A" w:rsidRDefault="00A05D4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b/>
          <w:bCs/>
          <w:color w:val="000000"/>
        </w:rPr>
      </w:pPr>
    </w:p>
    <w:p w14:paraId="438CF1C9" w14:textId="1EAED641"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b/>
          <w:bCs/>
          <w:color w:val="000000"/>
        </w:rPr>
      </w:pPr>
      <w:r>
        <w:rPr>
          <w:b/>
          <w:bCs/>
          <w:color w:val="000000"/>
        </w:rPr>
        <w:t xml:space="preserve">REMEDIATION INTERVENTION FORM </w:t>
      </w:r>
    </w:p>
    <w:p w14:paraId="2EFAF308" w14:textId="7AB23599" w:rsidR="005170FA" w:rsidRP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b/>
          <w:bCs/>
          <w:i/>
          <w:color w:val="000000"/>
        </w:rPr>
      </w:pPr>
      <w:r>
        <w:rPr>
          <w:b/>
          <w:bCs/>
          <w:i/>
          <w:color w:val="000000"/>
        </w:rPr>
        <w:t xml:space="preserve">This form is to be used only if the candidate is not showing satisfactory knowledge, skills and/or dispositions for teaching. </w:t>
      </w:r>
    </w:p>
    <w:p w14:paraId="112485A3"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b/>
          <w:bCs/>
          <w:color w:val="000000"/>
        </w:rPr>
      </w:pPr>
    </w:p>
    <w:p w14:paraId="2E8B6037" w14:textId="77777777" w:rsidR="007E5529" w:rsidRDefault="005170FA" w:rsidP="007E5529">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r>
        <w:rPr>
          <w:color w:val="000000"/>
        </w:rPr>
        <w:t xml:space="preserve">Candidate Name___________________________________________Date____________________ </w:t>
      </w:r>
      <w:proofErr w:type="spellStart"/>
      <w:r>
        <w:rPr>
          <w:color w:val="000000"/>
        </w:rPr>
        <w:t>School_______________________________Grade</w:t>
      </w:r>
      <w:proofErr w:type="spellEnd"/>
      <w:r>
        <w:rPr>
          <w:color w:val="000000"/>
        </w:rPr>
        <w:t xml:space="preserve"> level/content__________________________ Cooperating Teacher_____________________________________________________________ </w:t>
      </w:r>
    </w:p>
    <w:p w14:paraId="41277AFB" w14:textId="24406874" w:rsidR="005170FA" w:rsidRDefault="007E5529" w:rsidP="007E5529">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r>
        <w:rPr>
          <w:color w:val="000000"/>
        </w:rPr>
        <w:t xml:space="preserve">College </w:t>
      </w:r>
      <w:r w:rsidR="005170FA">
        <w:rPr>
          <w:color w:val="000000"/>
        </w:rPr>
        <w:t>Supervisor____________________________________________________________</w:t>
      </w:r>
    </w:p>
    <w:p w14:paraId="22A5D4F0"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p>
    <w:p w14:paraId="4EE6C84A" w14:textId="4AF3682E" w:rsidR="005170FA" w:rsidRDefault="005170FA" w:rsidP="007E5529">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r>
        <w:rPr>
          <w:color w:val="000000"/>
        </w:rPr>
        <w:t xml:space="preserve">The following concern(s) have been discussed explicitly with the candidate, cooperating teacher, or </w:t>
      </w:r>
      <w:r w:rsidR="007E5529">
        <w:rPr>
          <w:color w:val="000000"/>
        </w:rPr>
        <w:t>college</w:t>
      </w:r>
      <w:r>
        <w:rPr>
          <w:color w:val="000000"/>
        </w:rPr>
        <w:t xml:space="preserve"> supervisor. </w:t>
      </w:r>
    </w:p>
    <w:p w14:paraId="069E9534"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p>
    <w:p w14:paraId="0CCEA8F6"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p>
    <w:p w14:paraId="6F349A44"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p>
    <w:p w14:paraId="500F05AF"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p>
    <w:p w14:paraId="6B59E276"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r>
        <w:rPr>
          <w:color w:val="000000"/>
        </w:rPr>
        <w:t xml:space="preserve">Data that support these concerns include: </w:t>
      </w:r>
    </w:p>
    <w:p w14:paraId="7251CB8A"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p>
    <w:p w14:paraId="46FA64F1"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p>
    <w:p w14:paraId="0EFF5C7A"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p>
    <w:p w14:paraId="758B6F83"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p>
    <w:p w14:paraId="0141E177"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p>
    <w:p w14:paraId="577342DC"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r>
        <w:rPr>
          <w:color w:val="000000"/>
        </w:rPr>
        <w:t>These specific steps must be taken by the candidate for professional growth (please list actions and dates for completion).</w:t>
      </w:r>
    </w:p>
    <w:p w14:paraId="7BD8C757"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p>
    <w:p w14:paraId="46643C9B"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p>
    <w:p w14:paraId="0E75E4A6"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p>
    <w:p w14:paraId="5BD15BB7"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p>
    <w:p w14:paraId="09B86A27"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p>
    <w:p w14:paraId="02CD1883"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p>
    <w:p w14:paraId="113211DD"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p>
    <w:p w14:paraId="48E40E93"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r>
        <w:rPr>
          <w:color w:val="000000"/>
        </w:rPr>
        <w:t xml:space="preserve">Date for re-evaluation of concern(s).___________________________________________ </w:t>
      </w:r>
    </w:p>
    <w:p w14:paraId="700FEC39"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p>
    <w:p w14:paraId="2DE64A35"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p>
    <w:p w14:paraId="76B9A4B3"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p>
    <w:p w14:paraId="4AF051E0"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r>
        <w:rPr>
          <w:color w:val="000000"/>
        </w:rPr>
        <w:t xml:space="preserve">I have read and received a copy of this document. </w:t>
      </w:r>
    </w:p>
    <w:p w14:paraId="0081D91E"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p>
    <w:p w14:paraId="1073061B"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p>
    <w:p w14:paraId="27BDE1C0"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r>
        <w:rPr>
          <w:color w:val="000000"/>
        </w:rPr>
        <w:t xml:space="preserve">Candidate Signature_______________________________________________  </w:t>
      </w:r>
      <w:r>
        <w:rPr>
          <w:color w:val="000000"/>
        </w:rPr>
        <w:tab/>
        <w:t>Date:_____</w:t>
      </w:r>
    </w:p>
    <w:p w14:paraId="3A8A3A9C" w14:textId="77777777" w:rsidR="005170FA" w:rsidRDefault="005170FA" w:rsidP="005170FA"/>
    <w:p w14:paraId="63F7492D"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p>
    <w:p w14:paraId="20BF250E"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p>
    <w:p w14:paraId="5FFD5E87"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r>
        <w:rPr>
          <w:color w:val="000000"/>
        </w:rPr>
        <w:t xml:space="preserve">Supervisor Signature_______________________________________________  </w:t>
      </w:r>
      <w:r>
        <w:rPr>
          <w:color w:val="000000"/>
        </w:rPr>
        <w:tab/>
        <w:t>Date:_____</w:t>
      </w:r>
    </w:p>
    <w:p w14:paraId="16205615" w14:textId="77777777" w:rsidR="005170FA" w:rsidRDefault="005170FA" w:rsidP="005170FA"/>
    <w:p w14:paraId="719332D3"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p>
    <w:p w14:paraId="3711C8A1"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p>
    <w:p w14:paraId="404AAB9E" w14:textId="77777777" w:rsidR="005170FA" w:rsidRDefault="005170FA" w:rsidP="005170FA">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color w:val="000000"/>
        </w:rPr>
      </w:pPr>
      <w:r>
        <w:rPr>
          <w:color w:val="000000"/>
        </w:rPr>
        <w:t>Mentor Signature_______</w:t>
      </w:r>
      <w:r>
        <w:rPr>
          <w:color w:val="000000"/>
        </w:rPr>
        <w:tab/>
        <w:t>________________________________________  Date:_____</w:t>
      </w:r>
    </w:p>
    <w:p w14:paraId="0BA6B228" w14:textId="77777777" w:rsidR="005170FA" w:rsidRDefault="005170FA" w:rsidP="005170FA"/>
    <w:p w14:paraId="3AA6E062" w14:textId="77777777" w:rsidR="005170FA" w:rsidRDefault="005170FA">
      <w:pPr>
        <w:rPr>
          <w:b/>
          <w:bCs/>
          <w:iCs/>
          <w:sz w:val="24"/>
          <w:szCs w:val="28"/>
          <w:lang w:val="x-none" w:eastAsia="x-none"/>
        </w:rPr>
      </w:pPr>
      <w:r>
        <w:br w:type="page"/>
      </w:r>
    </w:p>
    <w:p w14:paraId="4D0AFF5C" w14:textId="150D4F46" w:rsidR="00AB3E79" w:rsidRPr="003C11D9" w:rsidRDefault="008C7BFE" w:rsidP="008C7BFE">
      <w:pPr>
        <w:pStyle w:val="Heading2"/>
      </w:pPr>
      <w:bookmarkStart w:id="143" w:name="_Toc284683929"/>
      <w:r>
        <w:lastRenderedPageBreak/>
        <w:t>Handbook Acknowledgement</w:t>
      </w:r>
      <w:bookmarkEnd w:id="141"/>
      <w:bookmarkEnd w:id="142"/>
      <w:bookmarkEnd w:id="143"/>
    </w:p>
    <w:p w14:paraId="47FD45EE" w14:textId="77777777" w:rsidR="00AB3E79" w:rsidRPr="00800D2F" w:rsidRDefault="00AB3E79" w:rsidP="00AB3E79">
      <w:pPr>
        <w:autoSpaceDE w:val="0"/>
        <w:autoSpaceDN w:val="0"/>
        <w:adjustRightInd w:val="0"/>
        <w:jc w:val="both"/>
        <w:rPr>
          <w:sz w:val="23"/>
          <w:szCs w:val="23"/>
        </w:rPr>
      </w:pPr>
    </w:p>
    <w:p w14:paraId="5A7095F9" w14:textId="77777777" w:rsidR="00AB3E79" w:rsidRPr="00800D2F" w:rsidRDefault="00AB3E79" w:rsidP="00AB3E79">
      <w:pPr>
        <w:autoSpaceDE w:val="0"/>
        <w:autoSpaceDN w:val="0"/>
        <w:adjustRightInd w:val="0"/>
        <w:jc w:val="center"/>
        <w:rPr>
          <w:sz w:val="23"/>
          <w:szCs w:val="23"/>
        </w:rPr>
      </w:pPr>
    </w:p>
    <w:p w14:paraId="2C365B7B" w14:textId="5F1947A9" w:rsidR="00AB3E79" w:rsidRPr="00800D2F" w:rsidRDefault="00AB3E79" w:rsidP="00AB3E79">
      <w:pPr>
        <w:pStyle w:val="DissBodytext"/>
      </w:pPr>
      <w:r w:rsidRPr="00800D2F">
        <w:t xml:space="preserve">My signature below acknowledges that I have read the </w:t>
      </w:r>
      <w:r w:rsidR="00CC2A00">
        <w:t>Student Teacher’s</w:t>
      </w:r>
      <w:r w:rsidR="00CC2A00" w:rsidRPr="00800D2F">
        <w:t xml:space="preserve"> </w:t>
      </w:r>
      <w:r w:rsidRPr="00800D2F">
        <w:t xml:space="preserve">Handbook and agree to abide by the standards, policies, and procedures defined or referenced in the Handbook. I understand that I have an obligation to inform my </w:t>
      </w:r>
      <w:r>
        <w:t>college supervisor</w:t>
      </w:r>
      <w:r w:rsidRPr="00800D2F">
        <w:t xml:space="preserve"> of any changes in personal information, such as name, phone number, or address. I also accept responsibility for contacting my college supervisor</w:t>
      </w:r>
      <w:r>
        <w:t xml:space="preserve"> or program advisor</w:t>
      </w:r>
      <w:r w:rsidRPr="00800D2F">
        <w:t xml:space="preserve"> if I have any questions or concerns, or if further explanation</w:t>
      </w:r>
      <w:r>
        <w:t>s are</w:t>
      </w:r>
      <w:r w:rsidRPr="00800D2F">
        <w:t xml:space="preserve"> needed. </w:t>
      </w:r>
    </w:p>
    <w:p w14:paraId="3C605859" w14:textId="77777777" w:rsidR="00AB3E79" w:rsidRDefault="00AB3E79" w:rsidP="00AB3E79">
      <w:pPr>
        <w:spacing w:line="360" w:lineRule="auto"/>
        <w:jc w:val="center"/>
        <w:rPr>
          <w:sz w:val="24"/>
          <w:szCs w:val="24"/>
        </w:rPr>
      </w:pPr>
    </w:p>
    <w:p w14:paraId="572A1FEE" w14:textId="77777777" w:rsidR="00AB3E79" w:rsidRPr="00800D2F" w:rsidRDefault="00AB3E79" w:rsidP="00AB3E79">
      <w:pPr>
        <w:spacing w:line="360" w:lineRule="auto"/>
        <w:rPr>
          <w:sz w:val="24"/>
          <w:szCs w:val="24"/>
        </w:rPr>
      </w:pPr>
    </w:p>
    <w:p w14:paraId="0617BFE3" w14:textId="094DD171" w:rsidR="00AB3E79" w:rsidRPr="002B4727" w:rsidRDefault="00CC2A00" w:rsidP="00AB3E79">
      <w:pPr>
        <w:tabs>
          <w:tab w:val="left" w:pos="1260"/>
          <w:tab w:val="right" w:pos="8640"/>
        </w:tabs>
        <w:autoSpaceDE w:val="0"/>
        <w:autoSpaceDN w:val="0"/>
        <w:adjustRightInd w:val="0"/>
        <w:jc w:val="both"/>
      </w:pPr>
      <w:r>
        <w:t>Student Teacher’s</w:t>
      </w:r>
      <w:r w:rsidRPr="002B4727">
        <w:t xml:space="preserve"> </w:t>
      </w:r>
      <w:r w:rsidR="00AB3E79" w:rsidRPr="002B4727">
        <w:t>Printed Name</w:t>
      </w:r>
      <w:r w:rsidR="00AB3E79">
        <w:t xml:space="preserve"> </w:t>
      </w:r>
      <w:r w:rsidR="00AB3E79" w:rsidRPr="002B4727">
        <w:rPr>
          <w:u w:val="single"/>
        </w:rPr>
        <w:tab/>
      </w:r>
    </w:p>
    <w:p w14:paraId="58291372" w14:textId="77777777" w:rsidR="00AB3E79" w:rsidRDefault="00AB3E79" w:rsidP="00AB3E79">
      <w:pPr>
        <w:pStyle w:val="DissBodytext"/>
        <w:ind w:firstLine="0"/>
      </w:pPr>
    </w:p>
    <w:p w14:paraId="3ADBEE28" w14:textId="77777777" w:rsidR="00AB3E79" w:rsidRDefault="00AB3E79" w:rsidP="00AB3E79">
      <w:pPr>
        <w:pStyle w:val="DissBodytext"/>
        <w:ind w:firstLine="0"/>
      </w:pPr>
    </w:p>
    <w:p w14:paraId="224C4408" w14:textId="77777777" w:rsidR="00AB3E79" w:rsidRPr="00800D2F" w:rsidRDefault="00AB3E79" w:rsidP="00AB3E79">
      <w:pPr>
        <w:pStyle w:val="DissBodytext"/>
        <w:tabs>
          <w:tab w:val="right" w:pos="4680"/>
          <w:tab w:val="left" w:pos="5040"/>
          <w:tab w:val="right" w:pos="8640"/>
        </w:tabs>
        <w:ind w:firstLine="0"/>
      </w:pPr>
      <w:r w:rsidRPr="00800D2F">
        <w:t>Signature</w:t>
      </w:r>
      <w:r>
        <w:t xml:space="preserve"> </w:t>
      </w:r>
      <w:r>
        <w:rPr>
          <w:u w:val="single"/>
        </w:rPr>
        <w:tab/>
      </w:r>
      <w:r w:rsidRPr="002B4727">
        <w:tab/>
      </w:r>
      <w:r w:rsidRPr="00800D2F">
        <w:t>Date</w:t>
      </w:r>
      <w:r>
        <w:t xml:space="preserve"> </w:t>
      </w:r>
      <w:r w:rsidRPr="002B4727">
        <w:rPr>
          <w:u w:val="single"/>
        </w:rPr>
        <w:tab/>
      </w:r>
    </w:p>
    <w:p w14:paraId="62DAB607" w14:textId="77777777" w:rsidR="00AB3E79" w:rsidRPr="00800D2F" w:rsidRDefault="00AB3E79" w:rsidP="00AB3E79">
      <w:pPr>
        <w:pStyle w:val="DissBodytext"/>
        <w:ind w:firstLine="0"/>
      </w:pPr>
    </w:p>
    <w:p w14:paraId="7B86238D" w14:textId="451E01CA" w:rsidR="00AB3E79" w:rsidRDefault="00AB3E79" w:rsidP="00AB3E79">
      <w:pPr>
        <w:pStyle w:val="DissBodytext"/>
        <w:ind w:firstLine="0"/>
        <w:rPr>
          <w:sz w:val="24"/>
        </w:rPr>
      </w:pPr>
      <w:r>
        <w:rPr>
          <w:sz w:val="24"/>
        </w:rPr>
        <w:t xml:space="preserve">Please return this signed form to the Instructor of the </w:t>
      </w:r>
      <w:r w:rsidR="00CC2A00">
        <w:t xml:space="preserve">Student Teaching </w:t>
      </w:r>
      <w:r>
        <w:rPr>
          <w:sz w:val="24"/>
        </w:rPr>
        <w:t>Seminar. All signed forms will reside with:</w:t>
      </w:r>
    </w:p>
    <w:p w14:paraId="640EBF79" w14:textId="77777777" w:rsidR="00AB3E79" w:rsidRDefault="00AB3E79" w:rsidP="00AB3E79">
      <w:pPr>
        <w:pStyle w:val="DissBodytext"/>
        <w:ind w:firstLine="0"/>
        <w:rPr>
          <w:sz w:val="24"/>
        </w:rPr>
      </w:pPr>
    </w:p>
    <w:p w14:paraId="42C01F20" w14:textId="77777777" w:rsidR="00CC2A00" w:rsidRDefault="00CC2A00" w:rsidP="00AB3E79">
      <w:pPr>
        <w:pStyle w:val="DissBodytext"/>
        <w:ind w:firstLine="0"/>
        <w:rPr>
          <w:sz w:val="24"/>
        </w:rPr>
      </w:pPr>
    </w:p>
    <w:p w14:paraId="5F76F8B9" w14:textId="77777777" w:rsidR="00CC2A00" w:rsidRDefault="00CC2A00" w:rsidP="00AB3E79">
      <w:pPr>
        <w:pStyle w:val="DissBodytext"/>
        <w:ind w:firstLine="0"/>
        <w:rPr>
          <w:sz w:val="24"/>
        </w:rPr>
      </w:pPr>
    </w:p>
    <w:p w14:paraId="7230B2D6" w14:textId="77777777" w:rsidR="00CC2A00" w:rsidRDefault="00CC2A00" w:rsidP="00AB3E79">
      <w:pPr>
        <w:pStyle w:val="DissBodytext"/>
        <w:ind w:firstLine="0"/>
        <w:rPr>
          <w:sz w:val="24"/>
        </w:rPr>
      </w:pPr>
    </w:p>
    <w:p w14:paraId="5149AF95" w14:textId="77777777" w:rsidR="00CC2A00" w:rsidRDefault="00CC2A00" w:rsidP="00AB3E79">
      <w:pPr>
        <w:pStyle w:val="DissBodytext"/>
        <w:ind w:firstLine="0"/>
        <w:rPr>
          <w:sz w:val="24"/>
        </w:rPr>
      </w:pPr>
    </w:p>
    <w:p w14:paraId="7F9D9380" w14:textId="77777777" w:rsidR="00A05D4A" w:rsidRPr="00524F11" w:rsidRDefault="00A05D4A" w:rsidP="00A05D4A">
      <w:pPr>
        <w:tabs>
          <w:tab w:val="left" w:pos="1440"/>
        </w:tabs>
      </w:pPr>
      <w:r w:rsidRPr="00524F11">
        <w:t>Return to:</w:t>
      </w:r>
      <w:r w:rsidRPr="00524F11">
        <w:tab/>
        <w:t xml:space="preserve">Dr. </w:t>
      </w:r>
      <w:r w:rsidRPr="00524F11">
        <w:rPr>
          <w:rStyle w:val="rwrr"/>
        </w:rPr>
        <w:t>Ali Ahmad Al-Rabai</w:t>
      </w:r>
      <w:r w:rsidRPr="00524F11">
        <w:t> </w:t>
      </w:r>
    </w:p>
    <w:p w14:paraId="5B3086CA" w14:textId="77777777" w:rsidR="00A05D4A" w:rsidRPr="00524F11" w:rsidRDefault="00A05D4A" w:rsidP="00A05D4A">
      <w:pPr>
        <w:tabs>
          <w:tab w:val="left" w:pos="1440"/>
        </w:tabs>
      </w:pPr>
      <w:r w:rsidRPr="00524F11">
        <w:tab/>
        <w:t>Coordinator of B.Ed. Secondary Program</w:t>
      </w:r>
    </w:p>
    <w:p w14:paraId="6FAFE5CC" w14:textId="77777777" w:rsidR="00A05D4A" w:rsidRPr="00524F11" w:rsidRDefault="00A05D4A" w:rsidP="00A05D4A">
      <w:pPr>
        <w:tabs>
          <w:tab w:val="left" w:pos="1440"/>
        </w:tabs>
      </w:pPr>
      <w:r w:rsidRPr="00524F11">
        <w:tab/>
        <w:t>College of Education</w:t>
      </w:r>
    </w:p>
    <w:p w14:paraId="4A0FAAF6" w14:textId="77777777" w:rsidR="00A05D4A" w:rsidRDefault="00A05D4A" w:rsidP="00A05D4A">
      <w:pPr>
        <w:tabs>
          <w:tab w:val="left" w:pos="1440"/>
        </w:tabs>
      </w:pPr>
      <w:r w:rsidRPr="00524F11">
        <w:tab/>
        <w:t>Qatar University</w:t>
      </w:r>
    </w:p>
    <w:p w14:paraId="382A4825" w14:textId="1E74BDAF" w:rsidR="00AB3E79" w:rsidRPr="00D40DDB" w:rsidRDefault="00AB3E79" w:rsidP="00A05D4A">
      <w:pPr>
        <w:tabs>
          <w:tab w:val="left" w:pos="1440"/>
        </w:tabs>
        <w:rPr>
          <w:sz w:val="24"/>
        </w:rPr>
      </w:pPr>
    </w:p>
    <w:sectPr w:rsidR="00AB3E79" w:rsidRPr="00D40DDB" w:rsidSect="00AB3E79">
      <w:headerReference w:type="even" r:id="rId55"/>
      <w:footerReference w:type="default" r:id="rId56"/>
      <w:headerReference w:type="first" r:id="rId57"/>
      <w:pgSz w:w="11904" w:h="16834" w:code="1"/>
      <w:pgMar w:top="1080" w:right="1080" w:bottom="720" w:left="1440" w:header="720" w:footer="720" w:gutter="0"/>
      <w:cols w:space="720"/>
      <w:docGrid w:linePitch="326"/>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14:paraId="0D778BFD" w14:textId="77777777" w:rsidR="00270D81" w:rsidRDefault="00270D81" w:rsidP="00AB3E79">
      <w:r>
        <w:separator/>
      </w:r>
    </w:p>
  </w:endnote>
  <w:endnote w:type="continuationSeparator" w:id="0">
    <w:p w14:paraId="087E9CB1" w14:textId="77777777" w:rsidR="00270D81" w:rsidRDefault="00270D81" w:rsidP="00AB3E79">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MS Mincho">
    <w:altName w:val="ＭＳ 明朝"/>
    <w:panose1 w:val="02020609040205080304"/>
    <w:charset w:val="80"/>
    <w:family w:val="modern"/>
    <w:pitch w:val="fixed"/>
    <w:sig w:usb0="E00002FF" w:usb1="6AC7FDFB" w:usb2="00000012" w:usb3="00000000" w:csb0="0002009F" w:csb1="00000000"/>
  </w:font>
  <w:font w:name="Times">
    <w:panose1 w:val="02020603050405020304"/>
    <w:charset w:val="00"/>
    <w:family w:val="roman"/>
    <w:pitch w:val="variable"/>
    <w:sig w:usb0="E0002AFF" w:usb1="C0007841" w:usb2="00000009" w:usb3="00000000" w:csb0="000001FF" w:csb1="00000000"/>
    <w:embedRegular r:id="rId1" w:fontKey="{A48E843E-FFD7-459B-B3D3-02AB33B3B78B}"/>
    <w:embedBold r:id="rId2" w:fontKey="{93578946-4EBE-4617-9ABB-265D62E284A8}"/>
    <w:embedItalic r:id="rId3" w:fontKey="{2299122A-E398-46D0-895C-70748B1C4EC0}"/>
    <w:embedBoldItalic r:id="rId4" w:fontKey="{18006DAB-2ADD-449E-9792-519FA35E91B9}"/>
  </w:font>
  <w:font w:name="Tahoma">
    <w:panose1 w:val="020B0604030504040204"/>
    <w:charset w:val="00"/>
    <w:family w:val="swiss"/>
    <w:pitch w:val="variable"/>
    <w:sig w:usb0="E1002EFF" w:usb1="C000605B" w:usb2="00000029" w:usb3="00000000" w:csb0="000101FF" w:csb1="00000000"/>
    <w:embedRegular r:id="rId5" w:fontKey="{1702ABE1-3AA3-49E5-AE6C-CE874E8A9472}"/>
  </w:font>
  <w:font w:name="Arial">
    <w:panose1 w:val="020B0604020202020204"/>
    <w:charset w:val="00"/>
    <w:family w:val="swiss"/>
    <w:pitch w:val="variable"/>
    <w:sig w:usb0="E0002AFF" w:usb1="C0007843" w:usb2="00000009" w:usb3="00000000" w:csb0="000001FF" w:csb1="00000000"/>
  </w:font>
  <w:font w:name="Comic Sans MS">
    <w:panose1 w:val="030F0702030302020204"/>
    <w:charset w:val="00"/>
    <w:family w:val="script"/>
    <w:pitch w:val="variable"/>
    <w:sig w:usb0="00000287" w:usb1="00000000" w:usb2="00000000" w:usb3="00000000" w:csb0="0000009F" w:csb1="00000000"/>
    <w:embedRegular r:id="rId6" w:fontKey="{3671527D-7DD3-433B-A013-6262B412A04E}"/>
    <w:embedBold r:id="rId7" w:fontKey="{521550A1-D11D-4E2D-A104-CFA4DA749C06}"/>
  </w:font>
  <w:font w:name="Calibri">
    <w:panose1 w:val="020F0502020204030204"/>
    <w:charset w:val="00"/>
    <w:family w:val="swiss"/>
    <w:pitch w:val="variable"/>
    <w:sig w:usb0="E00002FF" w:usb1="4000ACFF" w:usb2="00000001" w:usb3="00000000" w:csb0="0000019F" w:csb1="00000000"/>
    <w:embedRegular r:id="rId8" w:fontKey="{6A499C3E-94B3-43F2-B870-65266776ED70}"/>
  </w:font>
  <w:font w:name="Cambria">
    <w:panose1 w:val="02040503050406030204"/>
    <w:charset w:val="00"/>
    <w:family w:val="roman"/>
    <w:pitch w:val="variable"/>
    <w:sig w:usb0="E00002FF" w:usb1="400004FF" w:usb2="00000000" w:usb3="00000000" w:csb0="0000019F" w:csb1="00000000"/>
    <w:embedRegular r:id="rId9" w:fontKey="{0F067FCF-8A51-4C48-B41D-031A2CEA7373}"/>
  </w:font>
  <w:font w:name="Arabic Transparent">
    <w:panose1 w:val="020B0604020202020204"/>
    <w:charset w:val="00"/>
    <w:family w:val="swiss"/>
    <w:pitch w:val="variable"/>
    <w:sig w:usb0="E0002AFF" w:usb1="C0007843" w:usb2="00000009" w:usb3="00000000" w:csb0="000001FF" w:csb1="00000000"/>
    <w:embedRegular r:id="rId10" w:fontKey="{CA96D3D1-C4C8-471F-BE3C-01BE667461E4}"/>
  </w:font>
  <w:font w:name="Mishafi Gold Regular">
    <w:charset w:val="00"/>
    <w:family w:val="auto"/>
    <w:pitch w:val="variable"/>
    <w:sig w:usb0="00002003" w:usb1="80000000" w:usb2="00000008" w:usb3="00000000" w:csb0="00000001" w:csb1="00000000"/>
  </w:font>
  <w:font w:name="MS Gothic">
    <w:altName w:val="ＭＳ ゴシック"/>
    <w:panose1 w:val="020B0609070205080204"/>
    <w:charset w:val="80"/>
    <w:family w:val="modern"/>
    <w:pitch w:val="fixed"/>
    <w:sig w:usb0="E00002FF" w:usb1="6AC7FDFB" w:usb2="00000012" w:usb3="00000000" w:csb0="000200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9E7427C" w14:textId="77777777" w:rsidR="00E468F5" w:rsidRDefault="00E468F5" w:rsidP="00344364">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end"/>
    </w:r>
  </w:p>
  <w:p w14:paraId="3CA53B78" w14:textId="77777777" w:rsidR="00E468F5" w:rsidRDefault="00E468F5">
    <w:pPr>
      <w:pStyle w:val="Footer"/>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AE52480" w14:textId="77777777" w:rsidR="00E468F5" w:rsidRDefault="00E468F5" w:rsidP="00344364">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separate"/>
    </w:r>
    <w:r w:rsidR="00124341">
      <w:rPr>
        <w:rStyle w:val="PageNumber"/>
        <w:noProof/>
      </w:rPr>
      <w:t>14</w:t>
    </w:r>
    <w:r>
      <w:rPr>
        <w:rStyle w:val="PageNumber"/>
      </w:rPr>
      <w:fldChar w:fldCharType="end"/>
    </w:r>
  </w:p>
  <w:p w14:paraId="009979E0" w14:textId="77777777" w:rsidR="00E468F5" w:rsidRDefault="00E468F5">
    <w:pPr>
      <w:pStyle w:val="Footer"/>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2BE9850" w14:textId="7B8B76A3" w:rsidR="00E468F5" w:rsidRDefault="00E468F5" w:rsidP="004B552B">
    <w:pPr>
      <w:pStyle w:val="Footer"/>
      <w:jc w:val="center"/>
    </w:pPr>
    <w:r>
      <w:rPr>
        <w:rStyle w:val="PageNumber"/>
      </w:rPr>
      <w:fldChar w:fldCharType="begin"/>
    </w:r>
    <w:r>
      <w:rPr>
        <w:rStyle w:val="PageNumber"/>
      </w:rPr>
      <w:instrText xml:space="preserve"> PAGE </w:instrText>
    </w:r>
    <w:r>
      <w:rPr>
        <w:rStyle w:val="PageNumber"/>
      </w:rPr>
      <w:fldChar w:fldCharType="separate"/>
    </w:r>
    <w:r w:rsidR="00124341">
      <w:rPr>
        <w:rStyle w:val="PageNumber"/>
        <w:noProof/>
      </w:rPr>
      <w:t>1</w:t>
    </w:r>
    <w:r>
      <w:rPr>
        <w:rStyle w:val="PageNumber"/>
      </w:rPr>
      <w:fldChar w:fldCharType="end"/>
    </w:r>
  </w:p>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9CBD1E0" w14:textId="77777777" w:rsidR="00E468F5" w:rsidRDefault="00E468F5">
    <w:pPr>
      <w:pStyle w:val="Footer"/>
      <w:jc w:val="center"/>
    </w:pPr>
    <w:r>
      <w:fldChar w:fldCharType="begin"/>
    </w:r>
    <w:r>
      <w:instrText xml:space="preserve"> PAGE   \* MERGEFORMAT </w:instrText>
    </w:r>
    <w:r>
      <w:fldChar w:fldCharType="separate"/>
    </w:r>
    <w:r w:rsidR="00124341">
      <w:rPr>
        <w:noProof/>
      </w:rPr>
      <w:t>9</w:t>
    </w:r>
    <w:r>
      <w:fldChar w:fldCharType="end"/>
    </w:r>
  </w:p>
  <w:p w14:paraId="7B3F5AFC" w14:textId="77777777" w:rsidR="00E468F5" w:rsidRDefault="00E468F5" w:rsidP="002E154D">
    <w:pPr>
      <w:pStyle w:val="Footer"/>
    </w:pPr>
  </w:p>
</w:ftr>
</file>

<file path=word/footer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B7F2191" w14:textId="77777777" w:rsidR="00E468F5" w:rsidRDefault="00E468F5">
    <w:pPr>
      <w:pStyle w:val="Footer"/>
      <w:jc w:val="center"/>
    </w:pPr>
    <w:r>
      <w:fldChar w:fldCharType="begin"/>
    </w:r>
    <w:r>
      <w:instrText xml:space="preserve"> PAGE   \* MERGEFORMAT </w:instrText>
    </w:r>
    <w:r>
      <w:fldChar w:fldCharType="separate"/>
    </w:r>
    <w:r w:rsidR="00124341">
      <w:rPr>
        <w:noProof/>
      </w:rPr>
      <w:t>20</w:t>
    </w:r>
    <w:r>
      <w:fldChar w:fldCharType="end"/>
    </w:r>
  </w:p>
  <w:p w14:paraId="47377411" w14:textId="77777777" w:rsidR="00E468F5" w:rsidRDefault="00E468F5" w:rsidP="00AB3E79">
    <w:pPr>
      <w:pStyle w:val="Footer"/>
      <w:tabs>
        <w:tab w:val="clear" w:pos="4320"/>
      </w:tabs>
    </w:pPr>
  </w:p>
</w:ftr>
</file>

<file path=word/footer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A4DCA0A" w14:textId="77777777" w:rsidR="00E468F5" w:rsidRDefault="00E468F5">
    <w:pPr>
      <w:pStyle w:val="Footer"/>
      <w:jc w:val="center"/>
    </w:pPr>
    <w:r>
      <w:fldChar w:fldCharType="begin"/>
    </w:r>
    <w:r>
      <w:instrText xml:space="preserve"> PAGE   \* MERGEFORMAT </w:instrText>
    </w:r>
    <w:r>
      <w:fldChar w:fldCharType="separate"/>
    </w:r>
    <w:r w:rsidR="00124341">
      <w:rPr>
        <w:noProof/>
      </w:rPr>
      <w:t>28</w:t>
    </w:r>
    <w:r>
      <w:fldChar w:fldCharType="end"/>
    </w:r>
  </w:p>
  <w:p w14:paraId="054CBDB9" w14:textId="77777777" w:rsidR="00E468F5" w:rsidRDefault="00E468F5" w:rsidP="00AB3E79">
    <w:pPr>
      <w:pStyle w:val="Footer"/>
      <w:tabs>
        <w:tab w:val="clear" w:pos="4320"/>
        <w:tab w:val="clear" w:pos="8640"/>
        <w:tab w:val="right" w:pos="9000"/>
      </w:tabs>
    </w:pPr>
  </w:p>
</w:ftr>
</file>

<file path=word/footer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3732D81" w14:textId="77777777" w:rsidR="00E468F5" w:rsidRDefault="00E468F5">
    <w:pPr>
      <w:pStyle w:val="Footer"/>
      <w:jc w:val="center"/>
    </w:pPr>
    <w:r>
      <w:fldChar w:fldCharType="begin"/>
    </w:r>
    <w:r>
      <w:instrText xml:space="preserve"> PAGE   \* MERGEFORMAT </w:instrText>
    </w:r>
    <w:r>
      <w:fldChar w:fldCharType="separate"/>
    </w:r>
    <w:r w:rsidR="00124341">
      <w:rPr>
        <w:noProof/>
      </w:rPr>
      <w:t>45</w:t>
    </w:r>
    <w:r>
      <w:fldChar w:fldCharType="end"/>
    </w:r>
  </w:p>
  <w:p w14:paraId="34A574BF" w14:textId="77777777" w:rsidR="00E468F5" w:rsidRPr="006E280E" w:rsidRDefault="00E468F5" w:rsidP="00AB3E79">
    <w:pPr>
      <w:pStyle w:val="Footer"/>
      <w:ind w:right="90"/>
      <w:rPr>
        <w:rFonts w:ascii="Arial" w:hAnsi="Arial"/>
        <w:sz w:val="18"/>
      </w:rPr>
    </w:pPr>
  </w:p>
</w:ftr>
</file>

<file path=word/footer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B076349" w14:textId="77777777" w:rsidR="00E468F5" w:rsidRDefault="00E468F5">
    <w:pPr>
      <w:pStyle w:val="Footer"/>
      <w:jc w:val="center"/>
    </w:pPr>
    <w:r>
      <w:fldChar w:fldCharType="begin"/>
    </w:r>
    <w:r>
      <w:instrText xml:space="preserve"> PAGE   \* MERGEFORMAT </w:instrText>
    </w:r>
    <w:r>
      <w:fldChar w:fldCharType="separate"/>
    </w:r>
    <w:r w:rsidR="00124341">
      <w:rPr>
        <w:noProof/>
      </w:rPr>
      <w:t>58</w:t>
    </w:r>
    <w:r>
      <w:fldChar w:fldCharType="end"/>
    </w:r>
  </w:p>
  <w:p w14:paraId="1578D91D" w14:textId="77777777" w:rsidR="00E468F5" w:rsidRPr="006E280E" w:rsidRDefault="00E468F5" w:rsidP="00AB3E79">
    <w:pPr>
      <w:pStyle w:val="Footer"/>
      <w:ind w:right="90"/>
      <w:rPr>
        <w:rFonts w:ascii="Arial" w:hAnsi="Arial"/>
        <w:sz w:val="18"/>
      </w:rPr>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14:paraId="48B812B5" w14:textId="77777777" w:rsidR="00270D81" w:rsidRDefault="00270D81" w:rsidP="00AB3E79">
      <w:r>
        <w:separator/>
      </w:r>
    </w:p>
  </w:footnote>
  <w:footnote w:type="continuationSeparator" w:id="0">
    <w:p w14:paraId="551E5C7E" w14:textId="77777777" w:rsidR="00270D81" w:rsidRDefault="00270D81" w:rsidP="00AB3E79">
      <w:r>
        <w:continuationSeparator/>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282064E" w14:textId="0048FBBE" w:rsidR="00E468F5" w:rsidRDefault="00270D81">
    <w:pPr>
      <w:pStyle w:val="Header"/>
    </w:pPr>
    <w:r>
      <w:rPr>
        <w:noProof/>
        <w:lang w:eastAsia="en-US"/>
      </w:rPr>
      <w:pict w14:anchorId="31324EFF">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5" o:spid="_x0000_s2061" type="#_x0000_t136" style="position:absolute;margin-left:0;margin-top:0;width:495.95pt;height:165.3pt;rotation:315;z-index:-251641856;mso-wrap-edited:f;mso-position-horizontal:center;mso-position-horizontal-relative:margin;mso-position-vertical:center;mso-position-vertical-relative:margin" wrapcoords="21305 4123 13953 4221 13920 4320 14574 8345 14541 12567 11600 4123 11437 3829 10783 8050 10326 11192 8332 6283 7450 4123 7319 4320 6960 4221 4836 4221 4836 4614 5424 7560 5424 9523 3790 5694 3071 4123 2908 4418 2156 4123 130 4221 65 4614 686 6578 620 15218 359 16690 65 16789 65 16887 228 17378 2810 17280 3300 16690 3855 16003 4999 17476 6764 17378 6764 16887 6143 14138 6143 11978 7842 16887 8463 18163 8790 17476 10620 17280 10620 17181 10195 15218 10424 13647 10849 14825 12319 17672 12482 17476 13855 17378 13888 17280 14606 17476 15914 17378 15946 17083 15293 15021 15293 12763 15456 10996 15652 11487 16731 12861 17515 14825 18920 17869 19149 17476 20488 17378 20586 17181 19966 13352 19966 6676 20194 5301 21305 7461 21436 7461 21436 4614 21305 4123" fillcolor="silver" stroked="f">
          <v:textpath style="font-family:&quot;Times New Roman&quot;;font-size:1pt" string="DRAFT"/>
          <w10:wrap anchorx="margin" anchory="margin"/>
        </v:shape>
      </w:pict>
    </w: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CFBC4BD" w14:textId="6B1C7BBE" w:rsidR="00E468F5" w:rsidRPr="00633E04" w:rsidRDefault="00E468F5" w:rsidP="00AB3E79">
    <w:pPr>
      <w:pStyle w:val="DissBodytext"/>
      <w:ind w:firstLine="0"/>
      <w:jc w:val="center"/>
      <w:rPr>
        <w:b/>
      </w:rPr>
    </w:pPr>
    <w:r>
      <w:tab/>
    </w: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439356F" w14:textId="1EBF0B44" w:rsidR="00E468F5" w:rsidRDefault="00E468F5">
    <w:pPr>
      <w:pStyle w:val="Header"/>
    </w:pP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D55B317" w14:textId="09FE2033" w:rsidR="00E468F5" w:rsidRDefault="00270D81">
    <w:pPr>
      <w:pStyle w:val="Header"/>
    </w:pPr>
    <w:r>
      <w:rPr>
        <w:noProof/>
        <w:lang w:eastAsia="en-US"/>
      </w:rPr>
      <w:pict w14:anchorId="0139DF5F">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 o:spid="_x0000_s2064" type="#_x0000_t136" style="position:absolute;margin-left:0;margin-top:0;width:495.95pt;height:165.3pt;rotation:315;z-index:-251635712;mso-wrap-edited:f;mso-position-horizontal:center;mso-position-horizontal-relative:margin;mso-position-vertical:center;mso-position-vertical-relative:margin" wrapcoords="21305 4123 13953 4221 13920 4320 14574 8345 14541 12567 11600 4123 11437 3829 10783 8050 10326 11192 8332 6283 7450 4123 7319 4320 6960 4221 4836 4221 4836 4614 5424 7560 5424 9523 3790 5694 3071 4123 2908 4418 2156 4123 130 4221 65 4614 686 6578 620 15218 359 16690 65 16789 65 16887 228 17378 2810 17280 3300 16690 3855 16003 4999 17476 6764 17378 6764 16887 6143 14138 6143 11978 7842 16887 8463 18163 8790 17476 10620 17280 10620 17181 10195 15218 10424 13647 10849 14825 12319 17672 12482 17476 13855 17378 13888 17280 14606 17476 15914 17378 15946 17083 15293 15021 15293 12763 15456 10996 15652 11487 16731 12861 17515 14825 18920 17869 19149 17476 20488 17378 20586 17181 19966 13352 19966 6676 20194 5301 21305 7461 21436 7461 21436 4614 21305 4123" fillcolor="silver" stroked="f">
          <v:textpath style="font-family:&quot;Times New Roman&quot;;font-size:1pt" string="DRAFT"/>
          <w10:wrap anchorx="margin" anchory="margin"/>
        </v:shape>
      </w:pict>
    </w:r>
  </w:p>
</w:hdr>
</file>

<file path=word/header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9DE10EE" w14:textId="6DF957B0" w:rsidR="00E468F5" w:rsidRPr="00EC0207" w:rsidRDefault="00E468F5" w:rsidP="009111A5">
    <w:pPr>
      <w:pStyle w:val="DissBodytext"/>
      <w:spacing w:line="240" w:lineRule="auto"/>
      <w:ind w:firstLine="0"/>
      <w:jc w:val="center"/>
      <w:rPr>
        <w:b/>
        <w:sz w:val="24"/>
        <w:szCs w:val="24"/>
      </w:rPr>
    </w:pPr>
  </w:p>
</w:hdr>
</file>

<file path=word/header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C2DB0F7" w14:textId="7525ED83" w:rsidR="00E468F5" w:rsidRDefault="00270D81">
    <w:pPr>
      <w:pStyle w:val="Header"/>
    </w:pPr>
    <w:r>
      <w:rPr>
        <w:noProof/>
        <w:lang w:eastAsia="en-US"/>
      </w:rPr>
      <w:pict w14:anchorId="36FCAE8D">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9" o:spid="_x0000_s2065" type="#_x0000_t136" style="position:absolute;margin-left:0;margin-top:0;width:495.95pt;height:165.3pt;rotation:315;z-index:-251633664;mso-wrap-edited:f;mso-position-horizontal:center;mso-position-horizontal-relative:margin;mso-position-vertical:center;mso-position-vertical-relative:margin" wrapcoords="21305 4123 13953 4221 13920 4320 14574 8345 14541 12567 11600 4123 11437 3829 10783 8050 10326 11192 8332 6283 7450 4123 7319 4320 6960 4221 4836 4221 4836 4614 5424 7560 5424 9523 3790 5694 3071 4123 2908 4418 2156 4123 130 4221 65 4614 686 6578 620 15218 359 16690 65 16789 65 16887 228 17378 2810 17280 3300 16690 3855 16003 4999 17476 6764 17378 6764 16887 6143 14138 6143 11978 7842 16887 8463 18163 8790 17476 10620 17280 10620 17181 10195 15218 10424 13647 10849 14825 12319 17672 12482 17476 13855 17378 13888 17280 14606 17476 15914 17378 15946 17083 15293 15021 15293 12763 15456 10996 15652 11487 16731 12861 17515 14825 18920 17869 19149 17476 20488 17378 20586 17181 19966 13352 19966 6676 20194 5301 21305 7461 21436 7461 21436 4614 21305 4123" fillcolor="silver" stroked="f">
          <v:textpath style="font-family:&quot;Times New Roman&quot;;font-size:1pt" string="DRAFT"/>
          <w10:wrap anchorx="margin" anchory="margin"/>
        </v:shape>
      </w:pict>
    </w:r>
  </w:p>
</w:hdr>
</file>

<file path=word/header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73C8037" w14:textId="17FA1A1E" w:rsidR="00E468F5" w:rsidRDefault="00270D81">
    <w:pPr>
      <w:pStyle w:val="Header"/>
    </w:pPr>
    <w:r>
      <w:rPr>
        <w:noProof/>
        <w:lang w:eastAsia="en-US"/>
      </w:rPr>
      <w:pict w14:anchorId="2EC7B47B">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1" o:spid="_x0000_s2067" type="#_x0000_t136" style="position:absolute;margin-left:0;margin-top:0;width:495.95pt;height:165.3pt;rotation:315;z-index:-251629568;mso-wrap-edited:f;mso-position-horizontal:center;mso-position-horizontal-relative:margin;mso-position-vertical:center;mso-position-vertical-relative:margin" wrapcoords="21305 4123 13953 4221 13920 4320 14574 8345 14541 12567 11600 4123 11437 3829 10783 8050 10326 11192 8332 6283 7450 4123 7319 4320 6960 4221 4836 4221 4836 4614 5424 7560 5424 9523 3790 5694 3071 4123 2908 4418 2156 4123 130 4221 65 4614 686 6578 620 15218 359 16690 65 16789 65 16887 228 17378 2810 17280 3300 16690 3855 16003 4999 17476 6764 17378 6764 16887 6143 14138 6143 11978 7842 16887 8463 18163 8790 17476 10620 17280 10620 17181 10195 15218 10424 13647 10849 14825 12319 17672 12482 17476 13855 17378 13888 17280 14606 17476 15914 17378 15946 17083 15293 15021 15293 12763 15456 10996 15652 11487 16731 12861 17515 14825 18920 17869 19149 17476 20488 17378 20586 17181 19966 13352 19966 6676 20194 5301 21305 7461 21436 7461 21436 4614 21305 4123" fillcolor="silver" stroked="f">
          <v:textpath style="font-family:&quot;Times New Roman&quot;;font-size:1pt" string="DRAFT"/>
          <w10:wrap anchorx="margin" anchory="margin"/>
        </v:shape>
      </w:pict>
    </w:r>
  </w:p>
</w:hdr>
</file>

<file path=word/header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5846468" w14:textId="2B664461" w:rsidR="00E468F5" w:rsidRPr="00EC0207" w:rsidRDefault="00E468F5" w:rsidP="00EC0207">
    <w:pPr>
      <w:pStyle w:val="DissBodytext"/>
      <w:spacing w:line="240" w:lineRule="auto"/>
      <w:ind w:firstLine="0"/>
      <w:jc w:val="center"/>
      <w:rPr>
        <w:b/>
        <w:sz w:val="24"/>
        <w:szCs w:val="24"/>
      </w:rPr>
    </w:pPr>
  </w:p>
</w:hdr>
</file>

<file path=word/header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8F97E1C" w14:textId="70C8BEF9" w:rsidR="00E468F5" w:rsidRDefault="00270D81">
    <w:pPr>
      <w:pStyle w:val="Header"/>
    </w:pPr>
    <w:r>
      <w:rPr>
        <w:noProof/>
        <w:lang w:eastAsia="en-US"/>
      </w:rPr>
      <w:pict w14:anchorId="212308F6">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2" o:spid="_x0000_s2068" type="#_x0000_t136" style="position:absolute;margin-left:0;margin-top:0;width:495.95pt;height:165.3pt;rotation:315;z-index:-251627520;mso-wrap-edited:f;mso-position-horizontal:center;mso-position-horizontal-relative:margin;mso-position-vertical:center;mso-position-vertical-relative:margin" wrapcoords="21305 4123 13953 4221 13920 4320 14574 8345 14541 12567 11600 4123 11437 3829 10783 8050 10326 11192 8332 6283 7450 4123 7319 4320 6960 4221 4836 4221 4836 4614 5424 7560 5424 9523 3790 5694 3071 4123 2908 4418 2156 4123 130 4221 65 4614 686 6578 620 15218 359 16690 65 16789 65 16887 228 17378 2810 17280 3300 16690 3855 16003 4999 17476 6764 17378 6764 16887 6143 14138 6143 11978 7842 16887 8463 18163 8790 17476 10620 17280 10620 17181 10195 15218 10424 13647 10849 14825 12319 17672 12482 17476 13855 17378 13888 17280 14606 17476 15914 17378 15946 17083 15293 15021 15293 12763 15456 10996 15652 11487 16731 12861 17515 14825 18920 17869 19149 17476 20488 17378 20586 17181 19966 13352 19966 6676 20194 5301 21305 7461 21436 7461 21436 4614 21305 4123" fillcolor="silver" stroked="f">
          <v:textpath style="font-family:&quot;Times New Roman&quot;;font-size:1pt" string="DRAFT"/>
          <w10:wrap anchorx="margin" anchory="margin"/>
        </v:shape>
      </w:pict>
    </w:r>
  </w:p>
</w:hdr>
</file>

<file path=word/header1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92D56C9" w14:textId="73FD5382" w:rsidR="00E468F5" w:rsidRDefault="00270D81">
    <w:pPr>
      <w:pStyle w:val="Header"/>
    </w:pPr>
    <w:r>
      <w:rPr>
        <w:noProof/>
        <w:lang w:eastAsia="en-US"/>
      </w:rPr>
      <w:pict w14:anchorId="4A2C9B7B">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4" o:spid="_x0000_s2070" type="#_x0000_t136" style="position:absolute;margin-left:0;margin-top:0;width:495.95pt;height:165.3pt;rotation:315;z-index:-251623424;mso-wrap-edited:f;mso-position-horizontal:center;mso-position-horizontal-relative:margin;mso-position-vertical:center;mso-position-vertical-relative:margin" wrapcoords="21305 4123 13953 4221 13920 4320 14574 8345 14541 12567 11600 4123 11437 3829 10783 8050 10326 11192 8332 6283 7450 4123 7319 4320 6960 4221 4836 4221 4836 4614 5424 7560 5424 9523 3790 5694 3071 4123 2908 4418 2156 4123 130 4221 65 4614 686 6578 620 15218 359 16690 65 16789 65 16887 228 17378 2810 17280 3300 16690 3855 16003 4999 17476 6764 17378 6764 16887 6143 14138 6143 11978 7842 16887 8463 18163 8790 17476 10620 17280 10620 17181 10195 15218 10424 13647 10849 14825 12319 17672 12482 17476 13855 17378 13888 17280 14606 17476 15914 17378 15946 17083 15293 15021 15293 12763 15456 10996 15652 11487 16731 12861 17515 14825 18920 17869 19149 17476 20488 17378 20586 17181 19966 13352 19966 6676 20194 5301 21305 7461 21436 7461 21436 4614 21305 4123" fillcolor="silver" stroked="f">
          <v:textpath style="font-family:&quot;Times New Roman&quot;;font-size:1pt" string="DRAFT"/>
          <w10:wrap anchorx="margin" anchory="margin"/>
        </v:shape>
      </w:pict>
    </w:r>
  </w:p>
</w:hdr>
</file>

<file path=word/header1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1CC26BA" w14:textId="412ACA4C" w:rsidR="00E468F5" w:rsidRPr="00EC0207" w:rsidRDefault="00E468F5" w:rsidP="00EC0207">
    <w:pPr>
      <w:pStyle w:val="DissBodytext"/>
      <w:spacing w:line="240" w:lineRule="auto"/>
      <w:ind w:firstLine="0"/>
      <w:jc w:val="center"/>
      <w:rPr>
        <w:b/>
        <w:sz w:val="24"/>
        <w:szCs w:val="24"/>
      </w:rPr>
    </w:pPr>
  </w:p>
</w:hdr>
</file>

<file path=word/header1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D01BEB2" w14:textId="58798954" w:rsidR="00E468F5" w:rsidRDefault="00270D81">
    <w:pPr>
      <w:pStyle w:val="Header"/>
    </w:pPr>
    <w:r>
      <w:rPr>
        <w:noProof/>
        <w:lang w:eastAsia="en-US"/>
      </w:rPr>
      <w:pict w14:anchorId="44072CD3">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5" o:spid="_x0000_s2071" type="#_x0000_t136" style="position:absolute;margin-left:0;margin-top:0;width:495.95pt;height:165.3pt;rotation:315;z-index:-251621376;mso-wrap-edited:f;mso-position-horizontal:center;mso-position-horizontal-relative:margin;mso-position-vertical:center;mso-position-vertical-relative:margin" wrapcoords="21305 4123 13953 4221 13920 4320 14574 8345 14541 12567 11600 4123 11437 3829 10783 8050 10326 11192 8332 6283 7450 4123 7319 4320 6960 4221 4836 4221 4836 4614 5424 7560 5424 9523 3790 5694 3071 4123 2908 4418 2156 4123 130 4221 65 4614 686 6578 620 15218 359 16690 65 16789 65 16887 228 17378 2810 17280 3300 16690 3855 16003 4999 17476 6764 17378 6764 16887 6143 14138 6143 11978 7842 16887 8463 18163 8790 17476 10620 17280 10620 17181 10195 15218 10424 13647 10849 14825 12319 17672 12482 17476 13855 17378 13888 17280 14606 17476 15914 17378 15946 17083 15293 15021 15293 12763 15456 10996 15652 11487 16731 12861 17515 14825 18920 17869 19149 17476 20488 17378 20586 17181 19966 13352 19966 6676 20194 5301 21305 7461 21436 7461 21436 4614 21305 4123" fillcolor="silver" stroked="f">
          <v:textpath style="font-family:&quot;Times New Roman&quot;;font-size:1pt" string="DRAFT"/>
          <w10:wrap anchorx="margin" anchory="margin"/>
        </v:shape>
      </w:pict>
    </w:r>
  </w:p>
</w:hdr>
</file>

<file path=word/header1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DEFA5A8" w14:textId="222DB9DF" w:rsidR="00E468F5" w:rsidRDefault="00270D81">
    <w:pPr>
      <w:pStyle w:val="Header"/>
    </w:pPr>
    <w:r>
      <w:rPr>
        <w:noProof/>
        <w:lang w:eastAsia="en-US"/>
      </w:rPr>
      <w:pict w14:anchorId="2D517CDA">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7" o:spid="_x0000_s2073" type="#_x0000_t136" style="position:absolute;margin-left:0;margin-top:0;width:495.95pt;height:165.3pt;rotation:315;z-index:-251617280;mso-wrap-edited:f;mso-position-horizontal:center;mso-position-horizontal-relative:margin;mso-position-vertical:center;mso-position-vertical-relative:margin" wrapcoords="21305 4123 13953 4221 13920 4320 14574 8345 14541 12567 11600 4123 11437 3829 10783 8050 10326 11192 8332 6283 7450 4123 7319 4320 6960 4221 4836 4221 4836 4614 5424 7560 5424 9523 3790 5694 3071 4123 2908 4418 2156 4123 130 4221 65 4614 686 6578 620 15218 359 16690 65 16789 65 16887 228 17378 2810 17280 3300 16690 3855 16003 4999 17476 6764 17378 6764 16887 6143 14138 6143 11978 7842 16887 8463 18163 8790 17476 10620 17280 10620 17181 10195 15218 10424 13647 10849 14825 12319 17672 12482 17476 13855 17378 13888 17280 14606 17476 15914 17378 15946 17083 15293 15021 15293 12763 15456 10996 15652 11487 16731 12861 17515 14825 18920 17869 19149 17476 20488 17378 20586 17181 19966 13352 19966 6676 20194 5301 21305 7461 21436 7461 21436 4614 21305 4123" fillcolor="silver" stroked="f">
          <v:textpath style="font-family:&quot;Times New Roman&quot;;font-size:1pt" string="DRAFT"/>
          <w10:wrap anchorx="margin" anchory="margin"/>
        </v:shape>
      </w:pict>
    </w:r>
  </w:p>
</w:hdr>
</file>

<file path=word/header1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6003DE9" w14:textId="635EAD48" w:rsidR="00E468F5" w:rsidRPr="00EC0207" w:rsidRDefault="00E468F5" w:rsidP="00EC0207">
    <w:pPr>
      <w:pStyle w:val="Header"/>
    </w:pPr>
  </w:p>
</w:hdr>
</file>

<file path=word/header1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0736F1E" w14:textId="4F4063D2" w:rsidR="00E468F5" w:rsidRDefault="00270D81">
    <w:pPr>
      <w:pStyle w:val="Header"/>
    </w:pPr>
    <w:r>
      <w:rPr>
        <w:noProof/>
        <w:lang w:eastAsia="en-US"/>
      </w:rPr>
      <w:pict w14:anchorId="4828CDEF">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8" o:spid="_x0000_s2074" type="#_x0000_t136" style="position:absolute;margin-left:0;margin-top:0;width:495.95pt;height:165.3pt;rotation:315;z-index:-251615232;mso-wrap-edited:f;mso-position-horizontal:center;mso-position-horizontal-relative:margin;mso-position-vertical:center;mso-position-vertical-relative:margin" wrapcoords="21305 4123 13953 4221 13920 4320 14574 8345 14541 12567 11600 4123 11437 3829 10783 8050 10326 11192 8332 6283 7450 4123 7319 4320 6960 4221 4836 4221 4836 4614 5424 7560 5424 9523 3790 5694 3071 4123 2908 4418 2156 4123 130 4221 65 4614 686 6578 620 15218 359 16690 65 16789 65 16887 228 17378 2810 17280 3300 16690 3855 16003 4999 17476 6764 17378 6764 16887 6143 14138 6143 11978 7842 16887 8463 18163 8790 17476 10620 17280 10620 17181 10195 15218 10424 13647 10849 14825 12319 17672 12482 17476 13855 17378 13888 17280 14606 17476 15914 17378 15946 17083 15293 15021 15293 12763 15456 10996 15652 11487 16731 12861 17515 14825 18920 17869 19149 17476 20488 17378 20586 17181 19966 13352 19966 6676 20194 5301 21305 7461 21436 7461 21436 4614 21305 4123" fillcolor="silver" stroked="f">
          <v:textpath style="font-family:&quot;Times New Roman&quot;;font-size:1pt" string="DRAFT"/>
          <w10:wrap anchorx="margin" anchory="margin"/>
        </v:shape>
      </w:pict>
    </w:r>
  </w:p>
</w:hdr>
</file>

<file path=word/header1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9FBC67E" w14:textId="30328F2F" w:rsidR="00E468F5" w:rsidRDefault="00270D81">
    <w:pPr>
      <w:pStyle w:val="Header"/>
    </w:pPr>
    <w:r>
      <w:rPr>
        <w:noProof/>
        <w:lang w:eastAsia="en-US"/>
      </w:rPr>
      <w:pict w14:anchorId="2798A62D">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20" o:spid="_x0000_s2076" type="#_x0000_t136" style="position:absolute;margin-left:0;margin-top:0;width:495.95pt;height:165.3pt;rotation:315;z-index:-251611136;mso-wrap-edited:f;mso-position-horizontal:center;mso-position-horizontal-relative:margin;mso-position-vertical:center;mso-position-vertical-relative:margin" wrapcoords="21305 4123 13953 4221 13920 4320 14574 8345 14541 12567 11600 4123 11437 3829 10783 8050 10326 11192 8332 6283 7450 4123 7319 4320 6960 4221 4836 4221 4836 4614 5424 7560 5424 9523 3790 5694 3071 4123 2908 4418 2156 4123 130 4221 65 4614 686 6578 620 15218 359 16690 65 16789 65 16887 228 17378 2810 17280 3300 16690 3855 16003 4999 17476 6764 17378 6764 16887 6143 14138 6143 11978 7842 16887 8463 18163 8790 17476 10620 17280 10620 17181 10195 15218 10424 13647 10849 14825 12319 17672 12482 17476 13855 17378 13888 17280 14606 17476 15914 17378 15946 17083 15293 15021 15293 12763 15456 10996 15652 11487 16731 12861 17515 14825 18920 17869 19149 17476 20488 17378 20586 17181 19966 13352 19966 6676 20194 5301 21305 7461 21436 7461 21436 4614 21305 4123" fillcolor="silver" stroked="f">
          <v:textpath style="font-family:&quot;Times New Roman&quot;;font-size:1pt" string="DRAFT"/>
          <w10:wrap anchorx="margin" anchory="margin"/>
        </v:shape>
      </w:pict>
    </w:r>
  </w:p>
</w:hdr>
</file>

<file path=word/header1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C037968" w14:textId="744257E3" w:rsidR="00E468F5" w:rsidRPr="00E67E81" w:rsidRDefault="00E468F5" w:rsidP="003421AB">
    <w:pPr>
      <w:pStyle w:val="Header"/>
      <w:jc w:val="center"/>
      <w:rPr>
        <w:b/>
      </w:rPr>
    </w:pPr>
  </w:p>
  <w:p w14:paraId="2DE5DB4C" w14:textId="7619448B" w:rsidR="00E468F5" w:rsidRPr="00FF5464" w:rsidRDefault="00E468F5" w:rsidP="003421AB">
    <w:pPr>
      <w:pStyle w:val="Header"/>
      <w:spacing w:after="120"/>
      <w:jc w:val="center"/>
    </w:pPr>
    <w:r>
      <w:rPr>
        <w:noProof/>
        <w:lang w:val="en-US" w:eastAsia="en-US"/>
      </w:rPr>
      <w:drawing>
        <wp:anchor distT="0" distB="0" distL="114300" distR="114300" simplePos="0" relativeHeight="251661312" behindDoc="0" locked="0" layoutInCell="1" allowOverlap="1" wp14:anchorId="4038DEC8" wp14:editId="168728B6">
          <wp:simplePos x="0" y="0"/>
          <wp:positionH relativeFrom="column">
            <wp:posOffset>-26670</wp:posOffset>
          </wp:positionH>
          <wp:positionV relativeFrom="paragraph">
            <wp:posOffset>-165735</wp:posOffset>
          </wp:positionV>
          <wp:extent cx="947420" cy="612775"/>
          <wp:effectExtent l="0" t="0" r="0" b="0"/>
          <wp:wrapNone/>
          <wp:docPr id="28" name="Picture 9" descr="Qatar Univers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Qatar University"/>
                  <pic:cNvPicPr>
                    <a:picLocks noChangeAspect="1" noChangeArrowheads="1"/>
                  </pic:cNvPicPr>
                </pic:nvPicPr>
                <pic:blipFill>
                  <a:blip r:embed="rId1">
                    <a:extLst>
                      <a:ext uri="{28A0092B-C50C-407E-A947-70E740481C1C}">
                        <a14:useLocalDpi xmlns:a14="http://schemas.microsoft.com/office/drawing/2010/main" val="0"/>
                      </a:ext>
                    </a:extLst>
                  </a:blip>
                  <a:srcRect l="7121" t="9099" r="18503" b="22020"/>
                  <a:stretch>
                    <a:fillRect/>
                  </a:stretch>
                </pic:blipFill>
                <pic:spPr bwMode="auto">
                  <a:xfrm>
                    <a:off x="0" y="0"/>
                    <a:ext cx="947420" cy="61277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1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326D47F" w14:textId="1EABD152" w:rsidR="00E468F5" w:rsidRDefault="00270D81">
    <w:pPr>
      <w:pStyle w:val="Header"/>
    </w:pPr>
    <w:r>
      <w:rPr>
        <w:noProof/>
        <w:lang w:eastAsia="en-US"/>
      </w:rPr>
      <w:pict w14:anchorId="0A763928">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21" o:spid="_x0000_s2077" type="#_x0000_t136" style="position:absolute;margin-left:0;margin-top:0;width:495.95pt;height:165.3pt;rotation:315;z-index:-251609088;mso-wrap-edited:f;mso-position-horizontal:center;mso-position-horizontal-relative:margin;mso-position-vertical:center;mso-position-vertical-relative:margin" wrapcoords="21305 4123 13953 4221 13920 4320 14574 8345 14541 12567 11600 4123 11437 3829 10783 8050 10326 11192 8332 6283 7450 4123 7319 4320 6960 4221 4836 4221 4836 4614 5424 7560 5424 9523 3790 5694 3071 4123 2908 4418 2156 4123 130 4221 65 4614 686 6578 620 15218 359 16690 65 16789 65 16887 228 17378 2810 17280 3300 16690 3855 16003 4999 17476 6764 17378 6764 16887 6143 14138 6143 11978 7842 16887 8463 18163 8790 17476 10620 17280 10620 17181 10195 15218 10424 13647 10849 14825 12319 17672 12482 17476 13855 17378 13888 17280 14606 17476 15914 17378 15946 17083 15293 15021 15293 12763 15456 10996 15652 11487 16731 12861 17515 14825 18920 17869 19149 17476 20488 17378 20586 17181 19966 13352 19966 6676 20194 5301 21305 7461 21436 7461 21436 4614 21305 4123" fillcolor="silver" stroked="f">
          <v:textpath style="font-family:&quot;Times New Roman&quot;;font-size:1pt" string="DRAFT"/>
          <w10:wrap anchorx="margin" anchory="margin"/>
        </v:shape>
      </w:pict>
    </w:r>
  </w:p>
</w:hdr>
</file>

<file path=word/header1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1CA576D" w14:textId="0A8A6F3A" w:rsidR="00E468F5" w:rsidRDefault="00E468F5">
    <w:pPr>
      <w:pStyle w:val="Header"/>
    </w:pPr>
  </w:p>
</w:hdr>
</file>

<file path=word/header2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B8CB6D6" w14:textId="0B7F71A1" w:rsidR="00E468F5" w:rsidRPr="00E67E81" w:rsidRDefault="00E468F5" w:rsidP="003421AB">
    <w:pPr>
      <w:pStyle w:val="Header"/>
      <w:jc w:val="center"/>
      <w:rPr>
        <w:b/>
      </w:rPr>
    </w:pPr>
  </w:p>
  <w:p w14:paraId="304EEE9C" w14:textId="2ED241B7" w:rsidR="00E468F5" w:rsidRPr="00FF5464" w:rsidRDefault="00E468F5" w:rsidP="00672CE2">
    <w:pPr>
      <w:pStyle w:val="Header"/>
      <w:spacing w:after="120"/>
      <w:jc w:val="center"/>
    </w:pPr>
    <w:r>
      <w:rPr>
        <w:noProof/>
        <w:lang w:val="en-US" w:eastAsia="en-US"/>
      </w:rPr>
      <w:drawing>
        <wp:anchor distT="0" distB="0" distL="114300" distR="114300" simplePos="0" relativeHeight="251752448" behindDoc="0" locked="0" layoutInCell="1" allowOverlap="1" wp14:anchorId="5F24995B" wp14:editId="04C2FEA1">
          <wp:simplePos x="0" y="0"/>
          <wp:positionH relativeFrom="column">
            <wp:posOffset>-26670</wp:posOffset>
          </wp:positionH>
          <wp:positionV relativeFrom="paragraph">
            <wp:posOffset>-165735</wp:posOffset>
          </wp:positionV>
          <wp:extent cx="947420" cy="612775"/>
          <wp:effectExtent l="0" t="0" r="0" b="0"/>
          <wp:wrapNone/>
          <wp:docPr id="8" name="Picture 9" descr="Qatar Univers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Qatar University"/>
                  <pic:cNvPicPr>
                    <a:picLocks noChangeAspect="1" noChangeArrowheads="1"/>
                  </pic:cNvPicPr>
                </pic:nvPicPr>
                <pic:blipFill>
                  <a:blip r:embed="rId1">
                    <a:extLst>
                      <a:ext uri="{28A0092B-C50C-407E-A947-70E740481C1C}">
                        <a14:useLocalDpi xmlns:a14="http://schemas.microsoft.com/office/drawing/2010/main" val="0"/>
                      </a:ext>
                    </a:extLst>
                  </a:blip>
                  <a:srcRect l="7121" t="9099" r="18503" b="22020"/>
                  <a:stretch>
                    <a:fillRect/>
                  </a:stretch>
                </pic:blipFill>
                <pic:spPr bwMode="auto">
                  <a:xfrm>
                    <a:off x="0" y="0"/>
                    <a:ext cx="947420" cy="61277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2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10999EF" w14:textId="7BD9B153" w:rsidR="00E468F5" w:rsidRDefault="00E468F5">
    <w:pPr>
      <w:pStyle w:val="Header"/>
    </w:pPr>
  </w:p>
</w:hdr>
</file>

<file path=word/header2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A7730DD" w14:textId="3CE7B0F2" w:rsidR="00E468F5" w:rsidRDefault="00270D81">
    <w:pPr>
      <w:pStyle w:val="Header"/>
    </w:pPr>
    <w:r>
      <w:rPr>
        <w:noProof/>
        <w:lang w:eastAsia="en-US"/>
      </w:rPr>
      <w:pict w14:anchorId="7495A9F3">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 o:spid="_x0000_s2088" type="#_x0000_t136" style="position:absolute;margin-left:0;margin-top:0;width:495.95pt;height:165.3pt;rotation:315;z-index:-251586560;mso-wrap-edited:f;mso-position-horizontal:center;mso-position-horizontal-relative:margin;mso-position-vertical:center;mso-position-vertical-relative:margin" wrapcoords="21305 4123 13953 4221 13920 4320 14574 8345 14541 12567 11600 4123 11437 3829 10783 8050 10326 11192 8332 6283 7450 4123 7319 4320 6960 4221 4836 4221 4836 4614 5424 7560 5424 9523 3790 5694 3071 4123 2908 4418 2156 4123 130 4221 65 4614 686 6578 620 15218 359 16690 65 16789 65 16887 228 17378 2810 17280 3300 16690 3855 16003 4999 17476 6764 17378 6764 16887 6143 14138 6143 11978 7842 16887 8463 18163 8790 17476 10620 17280 10620 17181 10195 15218 10424 13647 10849 14825 12319 17672 12482 17476 13855 17378 13888 17280 14606 17476 15914 17378 15946 17083 15293 15021 15293 12763 15456 10996 15652 11487 16731 12861 17515 14825 18920 17869 19149 17476 20488 17378 20586 17181 19966 13352 19966 6676 20194 5301 21305 7461 21436 7461 21436 4614 21305 4123" fillcolor="silver" stroked="f">
          <v:textpath style="font-family:&quot;Times New Roman&quot;;font-size:1pt" string="DRAFT"/>
          <w10:wrap anchorx="margin" anchory="margin"/>
        </v:shape>
      </w:pict>
    </w:r>
    <w:r>
      <w:rPr>
        <w:noProof/>
      </w:rPr>
      <w:pict w14:anchorId="7518572A">
        <v:shape id="_x0000_s2054" type="#_x0000_t136" style="position:absolute;margin-left:0;margin-top:0;width:515.15pt;height:171.7pt;rotation:315;z-index:-251663360;mso-wrap-edited:f;mso-position-horizontal:center;mso-position-horizontal-relative:margin;mso-position-vertical:center;mso-position-vertical-relative:margin" wrapcoords="21317 4150 13959 4244 13991 4621 14588 7451 14557 11507 11475 3772 11381 4244 10281 11696 7923 5282 7294 3772 7105 4244 4967 4150 4810 4433 4967 5565 5439 7828 5407 9715 3804 5659 3081 4055 2892 4433 2106 4150 94 4244 62 4433 660 8300 660 14714 534 16412 282 16695 62 16883 94 16978 251 17449 1603 17449 2924 17166 3427 16695 3835 15846 3961 16034 5030 17544 6791 17355 6791 16978 6162 14242 6162 12167 7703 16506 8394 18110 8709 17449 10564 17355 10658 16978 10186 15563 10375 14054 12167 17449 15940 17261 15877 16883 15311 13959 15783 11035 16632 12827 16789 12733 16789 11979 18455 16883 19084 18110 19367 17449 20531 17355 20593 17072 19965 15091 19965 6508 20279 5376 21348 7451 21442 7545 21442 4621 21317 4150" fillcolor="black" stroked="f">
          <v:fill opacity="13107f"/>
          <v:textpath style="font-family:&quot;Times New Roman&quot;;font-size:1pt" string="DRAFT"/>
          <w10:wrap anchorx="margin" anchory="margin"/>
        </v:shape>
      </w:pict>
    </w:r>
  </w:p>
</w:hdr>
</file>

<file path=word/header2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D4C30D6" w14:textId="2124EF5B" w:rsidR="00E468F5" w:rsidRPr="00BD2972" w:rsidRDefault="00E468F5" w:rsidP="00D709E4">
    <w:pPr>
      <w:pStyle w:val="Header"/>
      <w:jc w:val="center"/>
      <w:rPr>
        <w:rFonts w:ascii="Arial" w:hAnsi="Arial"/>
        <w:i/>
        <w:sz w:val="20"/>
      </w:rPr>
    </w:pPr>
    <w:r>
      <w:rPr>
        <w:rFonts w:ascii="Arial" w:hAnsi="Arial"/>
        <w:bCs/>
        <w:noProof/>
        <w:lang w:val="en-US" w:eastAsia="en-US"/>
      </w:rPr>
      <w:drawing>
        <wp:anchor distT="0" distB="0" distL="114300" distR="114300" simplePos="0" relativeHeight="251657216" behindDoc="0" locked="0" layoutInCell="1" allowOverlap="1" wp14:anchorId="41D4C99D" wp14:editId="1B47607B">
          <wp:simplePos x="0" y="0"/>
          <wp:positionH relativeFrom="column">
            <wp:posOffset>25400</wp:posOffset>
          </wp:positionH>
          <wp:positionV relativeFrom="paragraph">
            <wp:posOffset>-328930</wp:posOffset>
          </wp:positionV>
          <wp:extent cx="952500" cy="615950"/>
          <wp:effectExtent l="0" t="0" r="12700" b="0"/>
          <wp:wrapNone/>
          <wp:docPr id="35" name="Picture 9" descr="Qatar Univers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Qatar University"/>
                  <pic:cNvPicPr>
                    <a:picLocks noChangeAspect="1" noChangeArrowheads="1"/>
                  </pic:cNvPicPr>
                </pic:nvPicPr>
                <pic:blipFill>
                  <a:blip r:embed="rId1">
                    <a:extLst>
                      <a:ext uri="{28A0092B-C50C-407E-A947-70E740481C1C}">
                        <a14:useLocalDpi xmlns:a14="http://schemas.microsoft.com/office/drawing/2010/main" val="0"/>
                      </a:ext>
                    </a:extLst>
                  </a:blip>
                  <a:srcRect l="7121" t="9099" r="18503" b="22020"/>
                  <a:stretch>
                    <a:fillRect/>
                  </a:stretch>
                </pic:blipFill>
                <pic:spPr bwMode="auto">
                  <a:xfrm>
                    <a:off x="0" y="0"/>
                    <a:ext cx="952500" cy="615950"/>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2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8B156DE" w14:textId="1F7C1061" w:rsidR="00E468F5" w:rsidRDefault="00270D81">
    <w:pPr>
      <w:pStyle w:val="Header"/>
    </w:pPr>
    <w:r>
      <w:rPr>
        <w:noProof/>
        <w:lang w:eastAsia="en-US"/>
      </w:rPr>
      <w:pict w14:anchorId="434F8EF5">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3" o:spid="_x0000_s2089" type="#_x0000_t136" style="position:absolute;margin-left:0;margin-top:0;width:495.95pt;height:165.3pt;rotation:315;z-index:-251584512;mso-wrap-edited:f;mso-position-horizontal:center;mso-position-horizontal-relative:margin;mso-position-vertical:center;mso-position-vertical-relative:margin" wrapcoords="21305 4123 13953 4221 13920 4320 14574 8345 14541 12567 11600 4123 11437 3829 10783 8050 10326 11192 8332 6283 7450 4123 7319 4320 6960 4221 4836 4221 4836 4614 5424 7560 5424 9523 3790 5694 3071 4123 2908 4418 2156 4123 130 4221 65 4614 686 6578 620 15218 359 16690 65 16789 65 16887 228 17378 2810 17280 3300 16690 3855 16003 4999 17476 6764 17378 6764 16887 6143 14138 6143 11978 7842 16887 8463 18163 8790 17476 10620 17280 10620 17181 10195 15218 10424 13647 10849 14825 12319 17672 12482 17476 13855 17378 13888 17280 14606 17476 15914 17378 15946 17083 15293 15021 15293 12763 15456 10996 15652 11487 16731 12861 17515 14825 18920 17869 19149 17476 20488 17378 20586 17181 19966 13352 19966 6676 20194 5301 21305 7461 21436 7461 21436 4614 21305 4123" fillcolor="silver" stroked="f">
          <v:textpath style="font-family:&quot;Times New Roman&quot;;font-size:1pt" string="DRAFT"/>
          <w10:wrap anchorx="margin" anchory="margin"/>
        </v:shape>
      </w:pict>
    </w:r>
    <w:r>
      <w:rPr>
        <w:noProof/>
      </w:rPr>
      <w:pict w14:anchorId="1C4D1D5C">
        <v:shape id="_x0000_s2055" type="#_x0000_t136" style="position:absolute;margin-left:0;margin-top:0;width:515.15pt;height:171.7pt;rotation:315;z-index:-251662336;mso-wrap-edited:f;mso-position-horizontal:center;mso-position-horizontal-relative:margin;mso-position-vertical:center;mso-position-vertical-relative:margin" wrapcoords="21317 4150 13959 4244 13991 4621 14588 7451 14557 11507 11475 3772 11381 4244 10281 11696 7923 5282 7294 3772 7105 4244 4967 4150 4810 4433 4967 5565 5439 7828 5407 9715 3804 5659 3081 4055 2892 4433 2106 4150 94 4244 62 4433 660 8300 660 14714 534 16412 282 16695 62 16883 94 16978 251 17449 1603 17449 2924 17166 3427 16695 3835 15846 3961 16034 5030 17544 6791 17355 6791 16978 6162 14242 6162 12167 7703 16506 8394 18110 8709 17449 10564 17355 10658 16978 10186 15563 10375 14054 12167 17449 15940 17261 15877 16883 15311 13959 15783 11035 16632 12827 16789 12733 16789 11979 18455 16883 19084 18110 19367 17449 20531 17355 20593 17072 19965 15091 19965 6508 20279 5376 21348 7451 21442 7545 21442 4621 21317 4150" fillcolor="black" stroked="f">
          <v:fill opacity="13107f"/>
          <v:textpath style="font-family:&quot;Times New Roman&quot;;font-size:1pt" string="DRAFT"/>
          <w10:wrap anchorx="margin" anchory="margin"/>
        </v:shape>
      </w:pict>
    </w:r>
  </w:p>
</w:hdr>
</file>

<file path=word/header2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9008A7A" w14:textId="40025095" w:rsidR="00E468F5" w:rsidRDefault="00270D81">
    <w:pPr>
      <w:pStyle w:val="Header"/>
    </w:pPr>
    <w:r>
      <w:rPr>
        <w:noProof/>
        <w:lang w:eastAsia="en-US"/>
      </w:rPr>
      <w:pict w14:anchorId="3C95195B">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5" o:spid="_x0000_s2091" type="#_x0000_t136" style="position:absolute;margin-left:0;margin-top:0;width:495.95pt;height:165.3pt;rotation:315;z-index:-251580416;mso-wrap-edited:f;mso-position-horizontal:center;mso-position-horizontal-relative:margin;mso-position-vertical:center;mso-position-vertical-relative:margin" wrapcoords="21305 4123 13953 4221 13920 4320 14574 8345 14541 12567 11600 4123 11437 3829 10783 8050 10326 11192 8332 6283 7450 4123 7319 4320 6960 4221 4836 4221 4836 4614 5424 7560 5424 9523 3790 5694 3071 4123 2908 4418 2156 4123 130 4221 65 4614 686 6578 620 15218 359 16690 65 16789 65 16887 228 17378 2810 17280 3300 16690 3855 16003 4999 17476 6764 17378 6764 16887 6143 14138 6143 11978 7842 16887 8463 18163 8790 17476 10620 17280 10620 17181 10195 15218 10424 13647 10849 14825 12319 17672 12482 17476 13855 17378 13888 17280 14606 17476 15914 17378 15946 17083 15293 15021 15293 12763 15456 10996 15652 11487 16731 12861 17515 14825 18920 17869 19149 17476 20488 17378 20586 17181 19966 13352 19966 6676 20194 5301 21305 7461 21436 7461 21436 4614 21305 4123" fillcolor="silver" stroked="f">
          <v:textpath style="font-family:&quot;Times New Roman&quot;;font-size:1pt" string="DRAFT"/>
          <w10:wrap anchorx="margin" anchory="margin"/>
        </v:shape>
      </w:pict>
    </w:r>
  </w:p>
</w:hdr>
</file>

<file path=word/header2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89CAC4B" w14:textId="196D9F2D" w:rsidR="00E468F5" w:rsidRPr="00F412CA" w:rsidRDefault="00E468F5" w:rsidP="00AB3E79">
    <w:pPr>
      <w:pStyle w:val="Header"/>
    </w:pPr>
    <w:r>
      <w:rPr>
        <w:noProof/>
        <w:lang w:val="en-US" w:eastAsia="en-US"/>
      </w:rPr>
      <w:drawing>
        <wp:anchor distT="0" distB="0" distL="114300" distR="114300" simplePos="0" relativeHeight="251662336" behindDoc="0" locked="0" layoutInCell="1" allowOverlap="1" wp14:anchorId="556C219F" wp14:editId="22CFCC30">
          <wp:simplePos x="0" y="0"/>
          <wp:positionH relativeFrom="column">
            <wp:posOffset>422275</wp:posOffset>
          </wp:positionH>
          <wp:positionV relativeFrom="paragraph">
            <wp:posOffset>-60325</wp:posOffset>
          </wp:positionV>
          <wp:extent cx="947420" cy="612775"/>
          <wp:effectExtent l="0" t="0" r="0" b="0"/>
          <wp:wrapNone/>
          <wp:docPr id="36" name="Picture 9" descr="Qatar Univers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Qatar University"/>
                  <pic:cNvPicPr>
                    <a:picLocks noChangeAspect="1" noChangeArrowheads="1"/>
                  </pic:cNvPicPr>
                </pic:nvPicPr>
                <pic:blipFill>
                  <a:blip r:embed="rId1">
                    <a:extLst>
                      <a:ext uri="{28A0092B-C50C-407E-A947-70E740481C1C}">
                        <a14:useLocalDpi xmlns:a14="http://schemas.microsoft.com/office/drawing/2010/main" val="0"/>
                      </a:ext>
                    </a:extLst>
                  </a:blip>
                  <a:srcRect l="7121" t="9099" r="18503" b="22020"/>
                  <a:stretch>
                    <a:fillRect/>
                  </a:stretch>
                </pic:blipFill>
                <pic:spPr bwMode="auto">
                  <a:xfrm>
                    <a:off x="0" y="0"/>
                    <a:ext cx="947420" cy="61277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2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9D4433D" w14:textId="33DA3F78" w:rsidR="00E468F5" w:rsidRDefault="00270D81">
    <w:pPr>
      <w:pStyle w:val="Header"/>
    </w:pPr>
    <w:r>
      <w:rPr>
        <w:noProof/>
        <w:lang w:eastAsia="en-US"/>
      </w:rPr>
      <w:pict w14:anchorId="220E0797">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6" o:spid="_x0000_s2092" type="#_x0000_t136" style="position:absolute;margin-left:0;margin-top:0;width:495.95pt;height:165.3pt;rotation:315;z-index:-251578368;mso-wrap-edited:f;mso-position-horizontal:center;mso-position-horizontal-relative:margin;mso-position-vertical:center;mso-position-vertical-relative:margin" wrapcoords="21305 4123 13953 4221 13920 4320 14574 8345 14541 12567 11600 4123 11437 3829 10783 8050 10326 11192 8332 6283 7450 4123 7319 4320 6960 4221 4836 4221 4836 4614 5424 7560 5424 9523 3790 5694 3071 4123 2908 4418 2156 4123 130 4221 65 4614 686 6578 620 15218 359 16690 65 16789 65 16887 228 17378 2810 17280 3300 16690 3855 16003 4999 17476 6764 17378 6764 16887 6143 14138 6143 11978 7842 16887 8463 18163 8790 17476 10620 17280 10620 17181 10195 15218 10424 13647 10849 14825 12319 17672 12482 17476 13855 17378 13888 17280 14606 17476 15914 17378 15946 17083 15293 15021 15293 12763 15456 10996 15652 11487 16731 12861 17515 14825 18920 17869 19149 17476 20488 17378 20586 17181 19966 13352 19966 6676 20194 5301 21305 7461 21436 7461 21436 4614 21305 4123" fillcolor="silver" stroked="f">
          <v:textpath style="font-family:&quot;Times New Roman&quot;;font-size:1pt" string="DRAFT"/>
          <w10:wrap anchorx="margin" anchory="margin"/>
        </v:shape>
      </w:pict>
    </w:r>
  </w:p>
</w:hdr>
</file>

<file path=word/header2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517D147" w14:textId="5D779268" w:rsidR="00E468F5" w:rsidRDefault="00E468F5">
    <w:pPr>
      <w:pStyle w:val="Header"/>
    </w:pPr>
  </w:p>
</w:hdr>
</file>

<file path=word/header2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D571C8F" w14:textId="1D8042FD" w:rsidR="00E468F5" w:rsidRPr="00F412CA" w:rsidRDefault="00E468F5" w:rsidP="00AB3E79">
    <w:pPr>
      <w:pStyle w:val="Header"/>
    </w:pPr>
    <w:r>
      <w:rPr>
        <w:noProof/>
        <w:lang w:val="en-US" w:eastAsia="en-US"/>
      </w:rPr>
      <w:drawing>
        <wp:anchor distT="0" distB="0" distL="114300" distR="114300" simplePos="0" relativeHeight="251755520" behindDoc="0" locked="0" layoutInCell="1" allowOverlap="1" wp14:anchorId="71EF92CE" wp14:editId="0EDFE884">
          <wp:simplePos x="0" y="0"/>
          <wp:positionH relativeFrom="column">
            <wp:posOffset>422275</wp:posOffset>
          </wp:positionH>
          <wp:positionV relativeFrom="paragraph">
            <wp:posOffset>-60325</wp:posOffset>
          </wp:positionV>
          <wp:extent cx="947420" cy="612775"/>
          <wp:effectExtent l="0" t="0" r="0" b="0"/>
          <wp:wrapNone/>
          <wp:docPr id="37" name="Picture 9" descr="Qatar Univers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Qatar University"/>
                  <pic:cNvPicPr>
                    <a:picLocks noChangeAspect="1" noChangeArrowheads="1"/>
                  </pic:cNvPicPr>
                </pic:nvPicPr>
                <pic:blipFill>
                  <a:blip r:embed="rId1">
                    <a:extLst>
                      <a:ext uri="{28A0092B-C50C-407E-A947-70E740481C1C}">
                        <a14:useLocalDpi xmlns:a14="http://schemas.microsoft.com/office/drawing/2010/main" val="0"/>
                      </a:ext>
                    </a:extLst>
                  </a:blip>
                  <a:srcRect l="7121" t="9099" r="18503" b="22020"/>
                  <a:stretch>
                    <a:fillRect/>
                  </a:stretch>
                </pic:blipFill>
                <pic:spPr bwMode="auto">
                  <a:xfrm>
                    <a:off x="0" y="0"/>
                    <a:ext cx="947420" cy="61277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3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29D81A3" w14:textId="4F387580" w:rsidR="00E468F5" w:rsidRDefault="00E468F5">
    <w:pPr>
      <w:pStyle w:val="Header"/>
    </w:pPr>
  </w:p>
</w:hdr>
</file>

<file path=word/header3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2FD06D4" w14:textId="290EF15A" w:rsidR="00E468F5" w:rsidRDefault="00E468F5">
    <w:pPr>
      <w:pStyle w:val="Header"/>
    </w:pPr>
  </w:p>
</w:hdr>
</file>

<file path=word/header3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03D1F10" w14:textId="118F9731" w:rsidR="00E468F5" w:rsidRPr="00F412CA" w:rsidRDefault="00E468F5" w:rsidP="00320274">
    <w:pPr>
      <w:ind w:left="450"/>
      <w:jc w:val="center"/>
    </w:pPr>
    <w:r w:rsidRPr="00D92782">
      <w:rPr>
        <w:noProof/>
      </w:rPr>
      <w:drawing>
        <wp:anchor distT="0" distB="0" distL="114300" distR="114300" simplePos="0" relativeHeight="251758592" behindDoc="0" locked="0" layoutInCell="1" allowOverlap="1" wp14:anchorId="03DD7791" wp14:editId="280B97AD">
          <wp:simplePos x="0" y="0"/>
          <wp:positionH relativeFrom="column">
            <wp:posOffset>123881</wp:posOffset>
          </wp:positionH>
          <wp:positionV relativeFrom="paragraph">
            <wp:posOffset>-185149</wp:posOffset>
          </wp:positionV>
          <wp:extent cx="782188" cy="505906"/>
          <wp:effectExtent l="0" t="0" r="5715" b="2540"/>
          <wp:wrapNone/>
          <wp:docPr id="39" name="Picture 9" descr="Qatar Univers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Qatar University"/>
                  <pic:cNvPicPr>
                    <a:picLocks noChangeAspect="1" noChangeArrowheads="1"/>
                  </pic:cNvPicPr>
                </pic:nvPicPr>
                <pic:blipFill>
                  <a:blip r:embed="rId1">
                    <a:extLst>
                      <a:ext uri="{28A0092B-C50C-407E-A947-70E740481C1C}">
                        <a14:useLocalDpi xmlns:a14="http://schemas.microsoft.com/office/drawing/2010/main" val="0"/>
                      </a:ext>
                    </a:extLst>
                  </a:blip>
                  <a:srcRect l="7121" t="9099" r="18503" b="22020"/>
                  <a:stretch>
                    <a:fillRect/>
                  </a:stretch>
                </pic:blipFill>
                <pic:spPr bwMode="auto">
                  <a:xfrm>
                    <a:off x="0" y="0"/>
                    <a:ext cx="782188" cy="505906"/>
                  </a:xfrm>
                  <a:prstGeom prst="rect">
                    <a:avLst/>
                  </a:prstGeom>
                  <a:noFill/>
                  <a:ln>
                    <a:noFill/>
                  </a:ln>
                </pic:spPr>
              </pic:pic>
            </a:graphicData>
          </a:graphic>
          <wp14:sizeRelH relativeFrom="page">
            <wp14:pctWidth>0</wp14:pctWidth>
          </wp14:sizeRelH>
          <wp14:sizeRelV relativeFrom="page">
            <wp14:pctHeight>0</wp14:pctHeight>
          </wp14:sizeRelV>
        </wp:anchor>
      </w:drawing>
    </w:r>
    <w:r w:rsidRPr="00D92782">
      <w:rPr>
        <w:b/>
        <w:sz w:val="24"/>
      </w:rPr>
      <w:t xml:space="preserve"> </w:t>
    </w:r>
  </w:p>
</w:hdr>
</file>

<file path=word/header3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DA3548E" w14:textId="3D4DD047" w:rsidR="00E468F5" w:rsidRDefault="00E468F5">
    <w:pPr>
      <w:pStyle w:val="Header"/>
    </w:pPr>
  </w:p>
</w:hdr>
</file>

<file path=word/header3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B03B6CB" w14:textId="347F0A8A" w:rsidR="00E468F5" w:rsidRDefault="00E468F5">
    <w:pPr>
      <w:pStyle w:val="Header"/>
    </w:pPr>
  </w:p>
</w:hdr>
</file>

<file path=word/header3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587DA2F" w14:textId="7DF7CC54" w:rsidR="00E468F5" w:rsidRPr="00F412CA" w:rsidRDefault="00E468F5" w:rsidP="00320274">
    <w:pPr>
      <w:ind w:left="450"/>
      <w:jc w:val="center"/>
    </w:pPr>
    <w:r>
      <w:rPr>
        <w:noProof/>
      </w:rPr>
      <w:drawing>
        <wp:anchor distT="0" distB="0" distL="114300" distR="114300" simplePos="0" relativeHeight="251780096" behindDoc="0" locked="0" layoutInCell="1" allowOverlap="1" wp14:anchorId="78BBD2DE" wp14:editId="58957AC5">
          <wp:simplePos x="0" y="0"/>
          <wp:positionH relativeFrom="column">
            <wp:posOffset>-21502</wp:posOffset>
          </wp:positionH>
          <wp:positionV relativeFrom="paragraph">
            <wp:posOffset>-48587</wp:posOffset>
          </wp:positionV>
          <wp:extent cx="947420" cy="612775"/>
          <wp:effectExtent l="0" t="0" r="0" b="0"/>
          <wp:wrapNone/>
          <wp:docPr id="2" name="Picture 9" descr="Qatar Univers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Qatar University"/>
                  <pic:cNvPicPr>
                    <a:picLocks noChangeAspect="1" noChangeArrowheads="1"/>
                  </pic:cNvPicPr>
                </pic:nvPicPr>
                <pic:blipFill>
                  <a:blip r:embed="rId1">
                    <a:extLst>
                      <a:ext uri="{28A0092B-C50C-407E-A947-70E740481C1C}">
                        <a14:useLocalDpi xmlns:a14="http://schemas.microsoft.com/office/drawing/2010/main" val="0"/>
                      </a:ext>
                    </a:extLst>
                  </a:blip>
                  <a:srcRect l="7121" t="9099" r="18503" b="22020"/>
                  <a:stretch>
                    <a:fillRect/>
                  </a:stretch>
                </pic:blipFill>
                <pic:spPr bwMode="auto">
                  <a:xfrm>
                    <a:off x="0" y="0"/>
                    <a:ext cx="947420" cy="61277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3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F95AEE1" w14:textId="08C4312B" w:rsidR="00E468F5" w:rsidRDefault="00E468F5">
    <w:pPr>
      <w:pStyle w:val="Header"/>
    </w:pPr>
  </w:p>
</w:hdr>
</file>

<file path=word/header3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08478FE" w14:textId="13050BE2" w:rsidR="00E468F5" w:rsidRDefault="00E468F5">
    <w:pPr>
      <w:pStyle w:val="Header"/>
    </w:pPr>
  </w:p>
</w:hdr>
</file>

<file path=word/header3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BB7B850" w14:textId="43A5A8EE" w:rsidR="00E468F5" w:rsidRDefault="00E468F5">
    <w:pPr>
      <w:pStyle w:val="Header"/>
    </w:pPr>
  </w:p>
</w:hdr>
</file>

<file path=word/header3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A7DCD01" w14:textId="41AC4D0D" w:rsidR="00E468F5" w:rsidRDefault="00270D81">
    <w:pPr>
      <w:pStyle w:val="Header"/>
    </w:pPr>
    <w:r>
      <w:rPr>
        <w:noProof/>
        <w:lang w:eastAsia="en-US"/>
      </w:rPr>
      <w:pict w14:anchorId="5C8CD500">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41" o:spid="_x0000_s2097" type="#_x0000_t136" style="position:absolute;margin-left:0;margin-top:0;width:495.95pt;height:165.3pt;rotation:315;z-index:-251568128;mso-wrap-edited:f;mso-position-horizontal:center;mso-position-horizontal-relative:margin;mso-position-vertical:center;mso-position-vertical-relative:margin" wrapcoords="21305 4123 13953 4221 13920 4320 14574 8345 14541 12567 11600 4123 11437 3829 10783 8050 10326 11192 8332 6283 7450 4123 7319 4320 6960 4221 4836 4221 4836 4614 5424 7560 5424 9523 3790 5694 3071 4123 2908 4418 2156 4123 130 4221 65 4614 686 6578 620 15218 359 16690 65 16789 65 16887 228 17378 2810 17280 3300 16690 3855 16003 4999 17476 6764 17378 6764 16887 6143 14138 6143 11978 7842 16887 8463 18163 8790 17476 10620 17280 10620 17181 10195 15218 10424 13647 10849 14825 12319 17672 12482 17476 13855 17378 13888 17280 14606 17476 15914 17378 15946 17083 15293 15021 15293 12763 15456 10996 15652 11487 16731 12861 17515 14825 18920 17869 19149 17476 20488 17378 20586 17181 19966 13352 19966 6676 20194 5301 21305 7461 21436 7461 21436 4614 21305 4123" fillcolor="silver" stroked="f">
          <v:textpath style="font-family:&quot;Times New Roman&quot;;font-size:1pt" string="DRAFT"/>
          <w10:wrap anchorx="margin" anchory="margin"/>
        </v:shape>
      </w:pict>
    </w:r>
  </w:p>
</w:hdr>
</file>

<file path=word/header4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C398D41" w14:textId="0A14B994" w:rsidR="00E468F5" w:rsidRDefault="00270D81">
    <w:pPr>
      <w:pStyle w:val="Header"/>
    </w:pPr>
    <w:r>
      <w:rPr>
        <w:noProof/>
        <w:lang w:eastAsia="en-US"/>
      </w:rPr>
      <w:pict w14:anchorId="317444EA">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42" o:spid="_x0000_s2098" type="#_x0000_t136" style="position:absolute;margin-left:0;margin-top:0;width:495.95pt;height:165.3pt;rotation:315;z-index:-251566080;mso-wrap-edited:f;mso-position-horizontal:center;mso-position-horizontal-relative:margin;mso-position-vertical:center;mso-position-vertical-relative:margin" wrapcoords="21305 4123 13953 4221 13920 4320 14574 8345 14541 12567 11600 4123 11437 3829 10783 8050 10326 11192 8332 6283 7450 4123 7319 4320 6960 4221 4836 4221 4836 4614 5424 7560 5424 9523 3790 5694 3071 4123 2908 4418 2156 4123 130 4221 65 4614 686 6578 620 15218 359 16690 65 16789 65 16887 228 17378 2810 17280 3300 16690 3855 16003 4999 17476 6764 17378 6764 16887 6143 14138 6143 11978 7842 16887 8463 18163 8790 17476 10620 17280 10620 17181 10195 15218 10424 13647 10849 14825 12319 17672 12482 17476 13855 17378 13888 17280 14606 17476 15914 17378 15946 17083 15293 15021 15293 12763 15456 10996 15652 11487 16731 12861 17515 14825 18920 17869 19149 17476 20488 17378 20586 17181 19966 13352 19966 6676 20194 5301 21305 7461 21436 7461 21436 4614 21305 4123" fillcolor="silver" stroked="f">
          <v:textpath style="font-family:&quot;Times New Roman&quot;;font-size:1pt" string="DRAFT"/>
          <w10:wrap anchorx="margin" anchory="margin"/>
        </v:shape>
      </w:pict>
    </w: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FFFFFF1D"/>
    <w:multiLevelType w:val="multilevel"/>
    <w:tmpl w:val="7ABAAF16"/>
    <w:lvl w:ilvl="0">
      <w:start w:val="1"/>
      <w:numFmt w:val="bullet"/>
      <w:lvlText w:val=""/>
      <w:lvlJc w:val="left"/>
      <w:pPr>
        <w:tabs>
          <w:tab w:val="num" w:pos="0"/>
        </w:tabs>
        <w:ind w:left="0" w:firstLine="0"/>
      </w:pPr>
      <w:rPr>
        <w:rFonts w:ascii="Symbol" w:hAnsi="Symbol" w:hint="default"/>
      </w:rPr>
    </w:lvl>
    <w:lvl w:ilvl="1">
      <w:start w:val="1"/>
      <w:numFmt w:val="bullet"/>
      <w:lvlText w:val=""/>
      <w:lvlJc w:val="left"/>
      <w:pPr>
        <w:tabs>
          <w:tab w:val="num" w:pos="720"/>
        </w:tabs>
        <w:ind w:left="1080" w:hanging="360"/>
      </w:pPr>
      <w:rPr>
        <w:rFonts w:ascii="Symbol" w:hAnsi="Symbol" w:hint="default"/>
      </w:rPr>
    </w:lvl>
    <w:lvl w:ilvl="2">
      <w:start w:val="1"/>
      <w:numFmt w:val="bullet"/>
      <w:lvlText w:val="o"/>
      <w:lvlJc w:val="left"/>
      <w:pPr>
        <w:tabs>
          <w:tab w:val="num" w:pos="1440"/>
        </w:tabs>
        <w:ind w:left="1800" w:hanging="360"/>
      </w:pPr>
      <w:rPr>
        <w:rFonts w:ascii="Courier New" w:hAnsi="Courier New" w:cs="Courier New" w:hint="default"/>
      </w:rPr>
    </w:lvl>
    <w:lvl w:ilvl="3">
      <w:start w:val="1"/>
      <w:numFmt w:val="bullet"/>
      <w:lvlText w:val=""/>
      <w:lvlJc w:val="left"/>
      <w:pPr>
        <w:tabs>
          <w:tab w:val="num" w:pos="2160"/>
        </w:tabs>
        <w:ind w:left="2520" w:hanging="360"/>
      </w:pPr>
      <w:rPr>
        <w:rFonts w:ascii="Wingdings" w:hAnsi="Wingdings" w:hint="default"/>
      </w:rPr>
    </w:lvl>
    <w:lvl w:ilvl="4">
      <w:start w:val="1"/>
      <w:numFmt w:val="bullet"/>
      <w:lvlText w:val=""/>
      <w:lvlJc w:val="left"/>
      <w:pPr>
        <w:tabs>
          <w:tab w:val="num" w:pos="2880"/>
        </w:tabs>
        <w:ind w:left="3240" w:hanging="360"/>
      </w:pPr>
      <w:rPr>
        <w:rFonts w:ascii="Wingdings" w:hAnsi="Wingdings" w:hint="default"/>
      </w:rPr>
    </w:lvl>
    <w:lvl w:ilvl="5">
      <w:start w:val="1"/>
      <w:numFmt w:val="bullet"/>
      <w:lvlText w:val=""/>
      <w:lvlJc w:val="left"/>
      <w:pPr>
        <w:tabs>
          <w:tab w:val="num" w:pos="3600"/>
        </w:tabs>
        <w:ind w:left="3960" w:hanging="360"/>
      </w:pPr>
      <w:rPr>
        <w:rFonts w:ascii="Symbol" w:hAnsi="Symbol" w:hint="default"/>
      </w:rPr>
    </w:lvl>
    <w:lvl w:ilvl="6">
      <w:start w:val="1"/>
      <w:numFmt w:val="bullet"/>
      <w:lvlText w:val="o"/>
      <w:lvlJc w:val="left"/>
      <w:pPr>
        <w:tabs>
          <w:tab w:val="num" w:pos="4320"/>
        </w:tabs>
        <w:ind w:left="4680" w:hanging="360"/>
      </w:pPr>
      <w:rPr>
        <w:rFonts w:ascii="Courier New" w:hAnsi="Courier New" w:cs="Courier New" w:hint="default"/>
      </w:rPr>
    </w:lvl>
    <w:lvl w:ilvl="7">
      <w:start w:val="1"/>
      <w:numFmt w:val="bullet"/>
      <w:lvlText w:val=""/>
      <w:lvlJc w:val="left"/>
      <w:pPr>
        <w:tabs>
          <w:tab w:val="num" w:pos="5040"/>
        </w:tabs>
        <w:ind w:left="5400" w:hanging="360"/>
      </w:pPr>
      <w:rPr>
        <w:rFonts w:ascii="Wingdings" w:hAnsi="Wingdings" w:hint="default"/>
      </w:rPr>
    </w:lvl>
    <w:lvl w:ilvl="8">
      <w:start w:val="1"/>
      <w:numFmt w:val="bullet"/>
      <w:lvlText w:val=""/>
      <w:lvlJc w:val="left"/>
      <w:pPr>
        <w:tabs>
          <w:tab w:val="num" w:pos="5760"/>
        </w:tabs>
        <w:ind w:left="6120" w:hanging="360"/>
      </w:pPr>
      <w:rPr>
        <w:rFonts w:ascii="Wingdings" w:hAnsi="Wingdings" w:hint="default"/>
      </w:rPr>
    </w:lvl>
  </w:abstractNum>
  <w:abstractNum w:abstractNumId="1">
    <w:nsid w:val="FFFFFF7C"/>
    <w:multiLevelType w:val="singleLevel"/>
    <w:tmpl w:val="3CA28016"/>
    <w:lvl w:ilvl="0">
      <w:start w:val="1"/>
      <w:numFmt w:val="decimal"/>
      <w:pStyle w:val="ListNumber5"/>
      <w:lvlText w:val="%1."/>
      <w:lvlJc w:val="left"/>
      <w:pPr>
        <w:tabs>
          <w:tab w:val="num" w:pos="1800"/>
        </w:tabs>
        <w:ind w:left="1800" w:hanging="360"/>
      </w:pPr>
    </w:lvl>
  </w:abstractNum>
  <w:abstractNum w:abstractNumId="2">
    <w:nsid w:val="FFFFFF7D"/>
    <w:multiLevelType w:val="singleLevel"/>
    <w:tmpl w:val="41CCB83C"/>
    <w:lvl w:ilvl="0">
      <w:start w:val="1"/>
      <w:numFmt w:val="decimal"/>
      <w:pStyle w:val="ListNumber4"/>
      <w:lvlText w:val="%1."/>
      <w:lvlJc w:val="left"/>
      <w:pPr>
        <w:tabs>
          <w:tab w:val="num" w:pos="1440"/>
        </w:tabs>
        <w:ind w:left="1440" w:hanging="360"/>
      </w:pPr>
    </w:lvl>
  </w:abstractNum>
  <w:abstractNum w:abstractNumId="3">
    <w:nsid w:val="FFFFFF7E"/>
    <w:multiLevelType w:val="singleLevel"/>
    <w:tmpl w:val="CA686FAC"/>
    <w:lvl w:ilvl="0">
      <w:start w:val="1"/>
      <w:numFmt w:val="decimal"/>
      <w:pStyle w:val="ListNumber3"/>
      <w:lvlText w:val="%1."/>
      <w:lvlJc w:val="left"/>
      <w:pPr>
        <w:tabs>
          <w:tab w:val="num" w:pos="1080"/>
        </w:tabs>
        <w:ind w:left="1080" w:hanging="360"/>
      </w:pPr>
    </w:lvl>
  </w:abstractNum>
  <w:abstractNum w:abstractNumId="4">
    <w:nsid w:val="FFFFFF7F"/>
    <w:multiLevelType w:val="singleLevel"/>
    <w:tmpl w:val="B9904188"/>
    <w:lvl w:ilvl="0">
      <w:start w:val="1"/>
      <w:numFmt w:val="decimal"/>
      <w:pStyle w:val="ListNumber2"/>
      <w:lvlText w:val="%1."/>
      <w:lvlJc w:val="left"/>
      <w:pPr>
        <w:tabs>
          <w:tab w:val="num" w:pos="720"/>
        </w:tabs>
        <w:ind w:left="720" w:hanging="360"/>
      </w:pPr>
    </w:lvl>
  </w:abstractNum>
  <w:abstractNum w:abstractNumId="5">
    <w:nsid w:val="FFFFFF80"/>
    <w:multiLevelType w:val="singleLevel"/>
    <w:tmpl w:val="35D23820"/>
    <w:lvl w:ilvl="0">
      <w:start w:val="1"/>
      <w:numFmt w:val="bullet"/>
      <w:pStyle w:val="ListBullet5"/>
      <w:lvlText w:val=""/>
      <w:lvlJc w:val="left"/>
      <w:pPr>
        <w:tabs>
          <w:tab w:val="num" w:pos="1800"/>
        </w:tabs>
        <w:ind w:left="1800" w:hanging="360"/>
      </w:pPr>
      <w:rPr>
        <w:rFonts w:ascii="Symbol" w:hAnsi="Symbol" w:hint="default"/>
      </w:rPr>
    </w:lvl>
  </w:abstractNum>
  <w:abstractNum w:abstractNumId="6">
    <w:nsid w:val="FFFFFF81"/>
    <w:multiLevelType w:val="singleLevel"/>
    <w:tmpl w:val="93DCDA58"/>
    <w:lvl w:ilvl="0">
      <w:start w:val="1"/>
      <w:numFmt w:val="bullet"/>
      <w:pStyle w:val="ListBullet4"/>
      <w:lvlText w:val=""/>
      <w:lvlJc w:val="left"/>
      <w:pPr>
        <w:tabs>
          <w:tab w:val="num" w:pos="1440"/>
        </w:tabs>
        <w:ind w:left="1440" w:hanging="360"/>
      </w:pPr>
      <w:rPr>
        <w:rFonts w:ascii="Symbol" w:hAnsi="Symbol" w:hint="default"/>
      </w:rPr>
    </w:lvl>
  </w:abstractNum>
  <w:abstractNum w:abstractNumId="7">
    <w:nsid w:val="FFFFFF82"/>
    <w:multiLevelType w:val="singleLevel"/>
    <w:tmpl w:val="24788DCE"/>
    <w:lvl w:ilvl="0">
      <w:start w:val="1"/>
      <w:numFmt w:val="bullet"/>
      <w:pStyle w:val="ListBullet3"/>
      <w:lvlText w:val=""/>
      <w:lvlJc w:val="left"/>
      <w:pPr>
        <w:tabs>
          <w:tab w:val="num" w:pos="1080"/>
        </w:tabs>
        <w:ind w:left="1080" w:hanging="360"/>
      </w:pPr>
      <w:rPr>
        <w:rFonts w:ascii="Symbol" w:hAnsi="Symbol" w:hint="default"/>
      </w:rPr>
    </w:lvl>
  </w:abstractNum>
  <w:abstractNum w:abstractNumId="8">
    <w:nsid w:val="FFFFFF83"/>
    <w:multiLevelType w:val="singleLevel"/>
    <w:tmpl w:val="9578BC3E"/>
    <w:lvl w:ilvl="0">
      <w:start w:val="1"/>
      <w:numFmt w:val="bullet"/>
      <w:pStyle w:val="ListBullet2"/>
      <w:lvlText w:val=""/>
      <w:lvlJc w:val="left"/>
      <w:pPr>
        <w:tabs>
          <w:tab w:val="num" w:pos="720"/>
        </w:tabs>
        <w:ind w:left="720" w:hanging="360"/>
      </w:pPr>
      <w:rPr>
        <w:rFonts w:ascii="Symbol" w:hAnsi="Symbol" w:hint="default"/>
      </w:rPr>
    </w:lvl>
  </w:abstractNum>
  <w:abstractNum w:abstractNumId="9">
    <w:nsid w:val="FFFFFF88"/>
    <w:multiLevelType w:val="singleLevel"/>
    <w:tmpl w:val="67A0EB7A"/>
    <w:lvl w:ilvl="0">
      <w:start w:val="1"/>
      <w:numFmt w:val="decimal"/>
      <w:pStyle w:val="ListNumber"/>
      <w:lvlText w:val="%1."/>
      <w:lvlJc w:val="left"/>
      <w:pPr>
        <w:tabs>
          <w:tab w:val="num" w:pos="360"/>
        </w:tabs>
        <w:ind w:left="360" w:hanging="360"/>
      </w:pPr>
    </w:lvl>
  </w:abstractNum>
  <w:abstractNum w:abstractNumId="10">
    <w:nsid w:val="FFFFFF89"/>
    <w:multiLevelType w:val="singleLevel"/>
    <w:tmpl w:val="68DA1266"/>
    <w:lvl w:ilvl="0">
      <w:start w:val="1"/>
      <w:numFmt w:val="bullet"/>
      <w:pStyle w:val="DissBullListinText"/>
      <w:lvlText w:val="•"/>
      <w:lvlJc w:val="left"/>
      <w:pPr>
        <w:tabs>
          <w:tab w:val="num" w:pos="1080"/>
        </w:tabs>
        <w:ind w:left="1080" w:hanging="360"/>
      </w:pPr>
      <w:rPr>
        <w:rFonts w:ascii="Times New Roman" w:hAnsi="Times New Roman" w:cs="Times New Roman" w:hint="default"/>
        <w:sz w:val="22"/>
        <w:szCs w:val="22"/>
      </w:rPr>
    </w:lvl>
  </w:abstractNum>
  <w:abstractNum w:abstractNumId="11">
    <w:nsid w:val="0081074A"/>
    <w:multiLevelType w:val="hybridMultilevel"/>
    <w:tmpl w:val="3DFA2E32"/>
    <w:lvl w:ilvl="0" w:tplc="FED26216">
      <w:start w:val="1"/>
      <w:numFmt w:val="decimal"/>
      <w:lvlText w:val="%1."/>
      <w:lvlJc w:val="left"/>
      <w:pPr>
        <w:ind w:left="720" w:hanging="360"/>
      </w:pPr>
      <w:rPr>
        <w:rFonts w:eastAsia="MS Mincho"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nsid w:val="05CF09F8"/>
    <w:multiLevelType w:val="hybridMultilevel"/>
    <w:tmpl w:val="1D70C5D2"/>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nsid w:val="05FD639C"/>
    <w:multiLevelType w:val="multilevel"/>
    <w:tmpl w:val="EDAC784A"/>
    <w:lvl w:ilvl="0">
      <w:start w:val="1"/>
      <w:numFmt w:val="decimal"/>
      <w:lvlText w:val="%1."/>
      <w:lvlJc w:val="left"/>
      <w:pPr>
        <w:ind w:left="720" w:hanging="360"/>
      </w:pPr>
      <w:rPr>
        <w:rFonts w:hint="default"/>
      </w:rPr>
    </w:lvl>
    <w:lvl w:ilvl="1">
      <w:start w:val="1"/>
      <w:numFmt w:val="lowerLetter"/>
      <w:lvlText w:val="%2."/>
      <w:lvlJc w:val="left"/>
      <w:pPr>
        <w:ind w:left="1080" w:hanging="360"/>
      </w:pPr>
      <w:rPr>
        <w:rFonts w:hint="default"/>
      </w:rPr>
    </w:lvl>
    <w:lvl w:ilvl="2">
      <w:start w:val="1"/>
      <w:numFmt w:val="lowerRoman"/>
      <w:lvlText w:val="%3."/>
      <w:lvlJc w:val="right"/>
      <w:pPr>
        <w:ind w:left="1440" w:hanging="36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4">
    <w:nsid w:val="08EE4D98"/>
    <w:multiLevelType w:val="multilevel"/>
    <w:tmpl w:val="0F3E082E"/>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5">
    <w:nsid w:val="0A005E52"/>
    <w:multiLevelType w:val="multilevel"/>
    <w:tmpl w:val="B2169C66"/>
    <w:lvl w:ilvl="0">
      <w:start w:val="1"/>
      <w:numFmt w:val="upperLetter"/>
      <w:lvlText w:val="%1."/>
      <w:lvlJc w:val="left"/>
      <w:pPr>
        <w:tabs>
          <w:tab w:val="num" w:pos="720"/>
        </w:tabs>
        <w:ind w:left="720" w:hanging="360"/>
      </w:pPr>
      <w:rPr>
        <w:rFonts w:ascii="Times New Roman" w:hAnsi="Times New Roman" w:hint="default"/>
      </w:rPr>
    </w:lvl>
    <w:lvl w:ilvl="1">
      <w:start w:val="1"/>
      <w:numFmt w:val="decimal"/>
      <w:lvlText w:val="%2."/>
      <w:lvlJc w:val="left"/>
      <w:pPr>
        <w:tabs>
          <w:tab w:val="num" w:pos="1080"/>
        </w:tabs>
        <w:ind w:left="1080" w:hanging="360"/>
      </w:pPr>
      <w:rPr>
        <w:rFonts w:ascii="Times New Roman" w:hAnsi="Times New Roman" w:hint="default"/>
      </w:rPr>
    </w:lvl>
    <w:lvl w:ilvl="2">
      <w:start w:val="1"/>
      <w:numFmt w:val="bullet"/>
      <w:lvlText w:val="–"/>
      <w:lvlJc w:val="left"/>
      <w:pPr>
        <w:tabs>
          <w:tab w:val="num" w:pos="1440"/>
        </w:tabs>
        <w:ind w:left="1440" w:hanging="360"/>
      </w:pPr>
      <w:rPr>
        <w:rFonts w:ascii="Times" w:hAnsi="Times" w:hint="default"/>
      </w:rPr>
    </w:lvl>
    <w:lvl w:ilvl="3">
      <w:start w:val="1"/>
      <w:numFmt w:val="bullet"/>
      <w:lvlText w:val=""/>
      <w:lvlJc w:val="left"/>
      <w:pPr>
        <w:tabs>
          <w:tab w:val="num" w:pos="1440"/>
        </w:tabs>
        <w:ind w:left="144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16">
    <w:nsid w:val="0B777D1A"/>
    <w:multiLevelType w:val="multilevel"/>
    <w:tmpl w:val="E6BEB6C6"/>
    <w:lvl w:ilvl="0">
      <w:start w:val="1"/>
      <w:numFmt w:val="lowerLetter"/>
      <w:lvlText w:val="%1."/>
      <w:lvlJc w:val="left"/>
      <w:pPr>
        <w:ind w:left="720" w:hanging="360"/>
      </w:pPr>
      <w:rPr>
        <w:rFonts w:hint="default"/>
      </w:rPr>
    </w:lvl>
    <w:lvl w:ilvl="1">
      <w:start w:val="1"/>
      <w:numFmt w:val="bullet"/>
      <w:lvlText w:val=""/>
      <w:lvlJc w:val="left"/>
      <w:pPr>
        <w:ind w:left="720" w:firstLine="0"/>
      </w:pPr>
      <w:rPr>
        <w:rFonts w:ascii="Symbol" w:hAnsi="Symbol"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7">
    <w:nsid w:val="0C554F40"/>
    <w:multiLevelType w:val="hybridMultilevel"/>
    <w:tmpl w:val="DF38F5EA"/>
    <w:lvl w:ilvl="0" w:tplc="944EF982">
      <w:start w:val="1"/>
      <w:numFmt w:val="bullet"/>
      <w:pStyle w:val="DissBullets"/>
      <w:lvlText w:val="•"/>
      <w:lvlJc w:val="left"/>
      <w:pPr>
        <w:tabs>
          <w:tab w:val="num" w:pos="1080"/>
        </w:tabs>
        <w:ind w:left="1080" w:hanging="360"/>
      </w:pPr>
      <w:rPr>
        <w:rFonts w:ascii="Times New Roman" w:hAnsi="Times New Roman" w:cs="Times New Roman" w:hint="default"/>
        <w:sz w:val="22"/>
        <w:szCs w:val="22"/>
      </w:rPr>
    </w:lvl>
    <w:lvl w:ilvl="1" w:tplc="04090003" w:tentative="1">
      <w:start w:val="1"/>
      <w:numFmt w:val="bullet"/>
      <w:lvlText w:val="o"/>
      <w:lvlJc w:val="left"/>
      <w:pPr>
        <w:tabs>
          <w:tab w:val="num" w:pos="1440"/>
        </w:tabs>
        <w:ind w:left="1440" w:hanging="360"/>
      </w:pPr>
      <w:rPr>
        <w:rFonts w:ascii="Courier New" w:hAnsi="Courier New" w:cs="Wingdings"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Wingdings"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Wingdings"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8">
    <w:nsid w:val="0CA971D9"/>
    <w:multiLevelType w:val="hybridMultilevel"/>
    <w:tmpl w:val="5C1CF4F6"/>
    <w:lvl w:ilvl="0" w:tplc="4D5E9432">
      <w:start w:val="1"/>
      <w:numFmt w:val="bullet"/>
      <w:pStyle w:val="DissShortListinTable"/>
      <w:lvlText w:val="•"/>
      <w:lvlJc w:val="left"/>
      <w:pPr>
        <w:tabs>
          <w:tab w:val="num" w:pos="504"/>
        </w:tabs>
        <w:ind w:left="504" w:hanging="360"/>
      </w:pPr>
      <w:rPr>
        <w:rFonts w:ascii="Times New Roman" w:hAnsi="Times New Roman" w:cs="Times New Roman" w:hint="default"/>
        <w:b w:val="0"/>
        <w:i w:val="0"/>
        <w:sz w:val="22"/>
        <w:szCs w:val="22"/>
      </w:rPr>
    </w:lvl>
    <w:lvl w:ilvl="1" w:tplc="04090003" w:tentative="1">
      <w:start w:val="1"/>
      <w:numFmt w:val="bullet"/>
      <w:lvlText w:val="o"/>
      <w:lvlJc w:val="left"/>
      <w:pPr>
        <w:tabs>
          <w:tab w:val="num" w:pos="1440"/>
        </w:tabs>
        <w:ind w:left="1440" w:hanging="360"/>
      </w:pPr>
      <w:rPr>
        <w:rFonts w:ascii="Courier New" w:hAnsi="Courier New" w:cs="Wingdings"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Wingdings"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Wingdings"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9">
    <w:nsid w:val="11535483"/>
    <w:multiLevelType w:val="hybridMultilevel"/>
    <w:tmpl w:val="BE1017A8"/>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0">
    <w:nsid w:val="12F02A83"/>
    <w:multiLevelType w:val="hybridMultilevel"/>
    <w:tmpl w:val="3202CE52"/>
    <w:lvl w:ilvl="0" w:tplc="AC56FEB6">
      <w:start w:val="1"/>
      <w:numFmt w:val="decimal"/>
      <w:lvlText w:val="%1."/>
      <w:lvlJc w:val="left"/>
      <w:pPr>
        <w:tabs>
          <w:tab w:val="num" w:pos="1080"/>
        </w:tabs>
        <w:ind w:left="1080" w:hanging="360"/>
      </w:pPr>
      <w:rPr>
        <w:rFonts w:ascii="Times New Roman" w:hAnsi="Times New Roman" w:hint="default"/>
        <w:b w:val="0"/>
        <w:i w:val="0"/>
        <w:caps w:val="0"/>
        <w:strike w:val="0"/>
        <w:dstrike w:val="0"/>
        <w:vanish w:val="0"/>
        <w:color w:val="auto"/>
        <w:sz w:val="22"/>
        <w:szCs w:val="22"/>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tplc="04090003">
      <w:start w:val="1"/>
      <w:numFmt w:val="decimal"/>
      <w:pStyle w:val="DissNumList"/>
      <w:lvlText w:val="%2."/>
      <w:lvlJc w:val="left"/>
      <w:pPr>
        <w:tabs>
          <w:tab w:val="num" w:pos="1440"/>
        </w:tabs>
        <w:ind w:left="1440" w:hanging="360"/>
      </w:pPr>
      <w:rPr>
        <w:rFonts w:ascii="Times New Roman" w:hAnsi="Times New Roman" w:hint="default"/>
        <w:b w:val="0"/>
        <w:i w:val="0"/>
        <w:caps w:val="0"/>
        <w:strike w:val="0"/>
        <w:dstrike w:val="0"/>
        <w:vanish w:val="0"/>
        <w:color w:val="auto"/>
        <w:sz w:val="22"/>
        <w:szCs w:val="22"/>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Wingdings"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Wingdings"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1">
    <w:nsid w:val="1B3272D9"/>
    <w:multiLevelType w:val="hybridMultilevel"/>
    <w:tmpl w:val="D4B25F76"/>
    <w:lvl w:ilvl="0" w:tplc="0409000F">
      <w:start w:val="1"/>
      <w:numFmt w:val="decimal"/>
      <w:lvlText w:val="%1."/>
      <w:lvlJc w:val="left"/>
      <w:pPr>
        <w:ind w:left="1080" w:hanging="360"/>
      </w:pPr>
    </w:lvl>
    <w:lvl w:ilvl="1" w:tplc="04090019">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2">
    <w:nsid w:val="1C3F6163"/>
    <w:multiLevelType w:val="multilevel"/>
    <w:tmpl w:val="B260B6C0"/>
    <w:lvl w:ilvl="0">
      <w:start w:val="11"/>
      <w:numFmt w:val="decimal"/>
      <w:lvlText w:val="%1"/>
      <w:lvlJc w:val="left"/>
      <w:pPr>
        <w:tabs>
          <w:tab w:val="num" w:pos="360"/>
        </w:tabs>
        <w:ind w:left="360" w:hanging="360"/>
      </w:pPr>
      <w:rPr>
        <w:rFonts w:cs="Times New Roman" w:hint="default"/>
      </w:rPr>
    </w:lvl>
    <w:lvl w:ilvl="1">
      <w:start w:val="1"/>
      <w:numFmt w:val="decimal"/>
      <w:lvlText w:val="%1.%2"/>
      <w:lvlJc w:val="left"/>
      <w:pPr>
        <w:tabs>
          <w:tab w:val="num" w:pos="540"/>
        </w:tabs>
        <w:ind w:left="540" w:hanging="360"/>
      </w:pPr>
      <w:rPr>
        <w:rFonts w:cs="Times New Roman" w:hint="default"/>
      </w:rPr>
    </w:lvl>
    <w:lvl w:ilvl="2">
      <w:start w:val="1"/>
      <w:numFmt w:val="decimal"/>
      <w:lvlText w:val="%1.%2.%3"/>
      <w:lvlJc w:val="left"/>
      <w:pPr>
        <w:tabs>
          <w:tab w:val="num" w:pos="1080"/>
        </w:tabs>
        <w:ind w:left="1080" w:hanging="720"/>
      </w:pPr>
      <w:rPr>
        <w:rFonts w:cs="Times New Roman" w:hint="default"/>
      </w:rPr>
    </w:lvl>
    <w:lvl w:ilvl="3">
      <w:start w:val="1"/>
      <w:numFmt w:val="decimal"/>
      <w:lvlText w:val="%1.%2.%3.%4"/>
      <w:lvlJc w:val="left"/>
      <w:pPr>
        <w:tabs>
          <w:tab w:val="num" w:pos="1260"/>
        </w:tabs>
        <w:ind w:left="1260" w:hanging="720"/>
      </w:pPr>
      <w:rPr>
        <w:rFonts w:cs="Times New Roman" w:hint="default"/>
      </w:rPr>
    </w:lvl>
    <w:lvl w:ilvl="4">
      <w:start w:val="1"/>
      <w:numFmt w:val="decimal"/>
      <w:lvlText w:val="%1.%2.%3.%4.%5"/>
      <w:lvlJc w:val="left"/>
      <w:pPr>
        <w:tabs>
          <w:tab w:val="num" w:pos="1800"/>
        </w:tabs>
        <w:ind w:left="1800" w:hanging="1080"/>
      </w:pPr>
      <w:rPr>
        <w:rFonts w:cs="Times New Roman" w:hint="default"/>
      </w:rPr>
    </w:lvl>
    <w:lvl w:ilvl="5">
      <w:start w:val="1"/>
      <w:numFmt w:val="decimal"/>
      <w:lvlText w:val="%1.%2.%3.%4.%5.%6"/>
      <w:lvlJc w:val="left"/>
      <w:pPr>
        <w:tabs>
          <w:tab w:val="num" w:pos="1980"/>
        </w:tabs>
        <w:ind w:left="1980" w:hanging="1080"/>
      </w:pPr>
      <w:rPr>
        <w:rFonts w:cs="Times New Roman" w:hint="default"/>
      </w:rPr>
    </w:lvl>
    <w:lvl w:ilvl="6">
      <w:start w:val="1"/>
      <w:numFmt w:val="decimal"/>
      <w:lvlText w:val="%1.%2.%3.%4.%5.%6.%7"/>
      <w:lvlJc w:val="left"/>
      <w:pPr>
        <w:tabs>
          <w:tab w:val="num" w:pos="2520"/>
        </w:tabs>
        <w:ind w:left="2520" w:hanging="1440"/>
      </w:pPr>
      <w:rPr>
        <w:rFonts w:cs="Times New Roman" w:hint="default"/>
      </w:rPr>
    </w:lvl>
    <w:lvl w:ilvl="7">
      <w:start w:val="1"/>
      <w:numFmt w:val="decimal"/>
      <w:lvlText w:val="%1.%2.%3.%4.%5.%6.%7.%8"/>
      <w:lvlJc w:val="left"/>
      <w:pPr>
        <w:tabs>
          <w:tab w:val="num" w:pos="2700"/>
        </w:tabs>
        <w:ind w:left="2700" w:hanging="1440"/>
      </w:pPr>
      <w:rPr>
        <w:rFonts w:cs="Times New Roman" w:hint="default"/>
      </w:rPr>
    </w:lvl>
    <w:lvl w:ilvl="8">
      <w:start w:val="1"/>
      <w:numFmt w:val="decimal"/>
      <w:lvlText w:val="%1.%2.%3.%4.%5.%6.%7.%8.%9"/>
      <w:lvlJc w:val="left"/>
      <w:pPr>
        <w:tabs>
          <w:tab w:val="num" w:pos="3240"/>
        </w:tabs>
        <w:ind w:left="3240" w:hanging="1800"/>
      </w:pPr>
      <w:rPr>
        <w:rFonts w:cs="Times New Roman" w:hint="default"/>
      </w:rPr>
    </w:lvl>
  </w:abstractNum>
  <w:abstractNum w:abstractNumId="23">
    <w:nsid w:val="1E6305B0"/>
    <w:multiLevelType w:val="multilevel"/>
    <w:tmpl w:val="EDAC784A"/>
    <w:lvl w:ilvl="0">
      <w:start w:val="1"/>
      <w:numFmt w:val="decimal"/>
      <w:lvlText w:val="%1."/>
      <w:lvlJc w:val="left"/>
      <w:pPr>
        <w:ind w:left="720" w:hanging="360"/>
      </w:pPr>
      <w:rPr>
        <w:rFonts w:hint="default"/>
      </w:rPr>
    </w:lvl>
    <w:lvl w:ilvl="1">
      <w:start w:val="1"/>
      <w:numFmt w:val="lowerLetter"/>
      <w:lvlText w:val="%2."/>
      <w:lvlJc w:val="left"/>
      <w:pPr>
        <w:ind w:left="1080" w:hanging="360"/>
      </w:pPr>
      <w:rPr>
        <w:rFonts w:hint="default"/>
      </w:rPr>
    </w:lvl>
    <w:lvl w:ilvl="2">
      <w:start w:val="1"/>
      <w:numFmt w:val="lowerRoman"/>
      <w:lvlText w:val="%3."/>
      <w:lvlJc w:val="right"/>
      <w:pPr>
        <w:ind w:left="1440" w:hanging="36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4">
    <w:nsid w:val="206D21C7"/>
    <w:multiLevelType w:val="multilevel"/>
    <w:tmpl w:val="E6BEB6C6"/>
    <w:lvl w:ilvl="0">
      <w:start w:val="1"/>
      <w:numFmt w:val="lowerLetter"/>
      <w:lvlText w:val="%1."/>
      <w:lvlJc w:val="left"/>
      <w:pPr>
        <w:ind w:left="720" w:hanging="360"/>
      </w:pPr>
      <w:rPr>
        <w:rFonts w:hint="default"/>
      </w:rPr>
    </w:lvl>
    <w:lvl w:ilvl="1">
      <w:start w:val="1"/>
      <w:numFmt w:val="bullet"/>
      <w:lvlText w:val=""/>
      <w:lvlJc w:val="left"/>
      <w:pPr>
        <w:ind w:left="720" w:firstLine="0"/>
      </w:pPr>
      <w:rPr>
        <w:rFonts w:ascii="Symbol" w:hAnsi="Symbol"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5">
    <w:nsid w:val="228B5A0B"/>
    <w:multiLevelType w:val="multilevel"/>
    <w:tmpl w:val="B2169C66"/>
    <w:lvl w:ilvl="0">
      <w:start w:val="1"/>
      <w:numFmt w:val="upperLetter"/>
      <w:lvlText w:val="%1."/>
      <w:lvlJc w:val="left"/>
      <w:pPr>
        <w:tabs>
          <w:tab w:val="num" w:pos="720"/>
        </w:tabs>
        <w:ind w:left="720" w:hanging="360"/>
      </w:pPr>
      <w:rPr>
        <w:rFonts w:ascii="Times New Roman" w:hAnsi="Times New Roman" w:hint="default"/>
      </w:rPr>
    </w:lvl>
    <w:lvl w:ilvl="1">
      <w:start w:val="1"/>
      <w:numFmt w:val="decimal"/>
      <w:lvlText w:val="%2."/>
      <w:lvlJc w:val="left"/>
      <w:pPr>
        <w:tabs>
          <w:tab w:val="num" w:pos="1080"/>
        </w:tabs>
        <w:ind w:left="1080" w:hanging="360"/>
      </w:pPr>
      <w:rPr>
        <w:rFonts w:ascii="Times New Roman" w:hAnsi="Times New Roman" w:hint="default"/>
      </w:rPr>
    </w:lvl>
    <w:lvl w:ilvl="2">
      <w:start w:val="1"/>
      <w:numFmt w:val="bullet"/>
      <w:lvlText w:val="–"/>
      <w:lvlJc w:val="left"/>
      <w:pPr>
        <w:tabs>
          <w:tab w:val="num" w:pos="1440"/>
        </w:tabs>
        <w:ind w:left="1440" w:hanging="360"/>
      </w:pPr>
      <w:rPr>
        <w:rFonts w:ascii="Times" w:hAnsi="Times" w:hint="default"/>
      </w:rPr>
    </w:lvl>
    <w:lvl w:ilvl="3">
      <w:start w:val="1"/>
      <w:numFmt w:val="bullet"/>
      <w:lvlText w:val=""/>
      <w:lvlJc w:val="left"/>
      <w:pPr>
        <w:tabs>
          <w:tab w:val="num" w:pos="1440"/>
        </w:tabs>
        <w:ind w:left="144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26">
    <w:nsid w:val="2391330E"/>
    <w:multiLevelType w:val="multilevel"/>
    <w:tmpl w:val="B2620774"/>
    <w:lvl w:ilvl="0">
      <w:start w:val="1"/>
      <w:numFmt w:val="upperRoman"/>
      <w:lvlText w:val="%1."/>
      <w:lvlJc w:val="center"/>
      <w:pPr>
        <w:tabs>
          <w:tab w:val="num" w:pos="360"/>
        </w:tabs>
        <w:ind w:left="720" w:hanging="360"/>
      </w:pPr>
      <w:rPr>
        <w:rFonts w:hint="default"/>
      </w:rPr>
    </w:lvl>
    <w:lvl w:ilvl="1">
      <w:start w:val="1"/>
      <w:numFmt w:val="upperLetter"/>
      <w:lvlText w:val="%2."/>
      <w:lvlJc w:val="left"/>
      <w:pPr>
        <w:ind w:left="1080" w:hanging="360"/>
      </w:pPr>
      <w:rPr>
        <w:rFonts w:hint="default"/>
      </w:rPr>
    </w:lvl>
    <w:lvl w:ilvl="2">
      <w:start w:val="1"/>
      <w:numFmt w:val="decimal"/>
      <w:lvlText w:val="%3."/>
      <w:lvlJc w:val="left"/>
      <w:pPr>
        <w:ind w:left="1440" w:hanging="360"/>
      </w:pPr>
      <w:rPr>
        <w:rFonts w:hint="default"/>
      </w:rPr>
    </w:lvl>
    <w:lvl w:ilvl="3">
      <w:start w:val="1"/>
      <w:numFmt w:val="lowerLetter"/>
      <w:lvlText w:val="%4)"/>
      <w:lvlJc w:val="left"/>
      <w:pPr>
        <w:ind w:left="2160" w:firstLine="0"/>
      </w:pPr>
      <w:rPr>
        <w:rFonts w:hint="default"/>
      </w:rPr>
    </w:lvl>
    <w:lvl w:ilvl="4">
      <w:start w:val="1"/>
      <w:numFmt w:val="decimal"/>
      <w:lvlText w:val="(%5)"/>
      <w:lvlJc w:val="left"/>
      <w:pPr>
        <w:ind w:left="2880" w:firstLine="0"/>
      </w:pPr>
      <w:rPr>
        <w:rFonts w:hint="default"/>
      </w:rPr>
    </w:lvl>
    <w:lvl w:ilvl="5">
      <w:start w:val="1"/>
      <w:numFmt w:val="lowerLetter"/>
      <w:lvlText w:val="(%6)"/>
      <w:lvlJc w:val="left"/>
      <w:pPr>
        <w:ind w:left="3600" w:firstLine="0"/>
      </w:pPr>
      <w:rPr>
        <w:rFonts w:hint="default"/>
      </w:rPr>
    </w:lvl>
    <w:lvl w:ilvl="6">
      <w:start w:val="1"/>
      <w:numFmt w:val="lowerRoman"/>
      <w:lvlText w:val="(%7)"/>
      <w:lvlJc w:val="left"/>
      <w:pPr>
        <w:ind w:left="4320" w:firstLine="0"/>
      </w:pPr>
      <w:rPr>
        <w:rFonts w:hint="default"/>
      </w:rPr>
    </w:lvl>
    <w:lvl w:ilvl="7">
      <w:start w:val="1"/>
      <w:numFmt w:val="lowerLetter"/>
      <w:lvlText w:val="(%8)"/>
      <w:lvlJc w:val="left"/>
      <w:pPr>
        <w:ind w:left="5040" w:firstLine="0"/>
      </w:pPr>
      <w:rPr>
        <w:rFonts w:hint="default"/>
      </w:rPr>
    </w:lvl>
    <w:lvl w:ilvl="8">
      <w:start w:val="1"/>
      <w:numFmt w:val="lowerRoman"/>
      <w:lvlText w:val="(%9)"/>
      <w:lvlJc w:val="left"/>
      <w:pPr>
        <w:ind w:left="5760" w:firstLine="0"/>
      </w:pPr>
      <w:rPr>
        <w:rFonts w:hint="default"/>
      </w:rPr>
    </w:lvl>
  </w:abstractNum>
  <w:abstractNum w:abstractNumId="27">
    <w:nsid w:val="25585231"/>
    <w:multiLevelType w:val="multilevel"/>
    <w:tmpl w:val="EDAC784A"/>
    <w:lvl w:ilvl="0">
      <w:start w:val="1"/>
      <w:numFmt w:val="decimal"/>
      <w:lvlText w:val="%1."/>
      <w:lvlJc w:val="left"/>
      <w:pPr>
        <w:ind w:left="720" w:hanging="360"/>
      </w:pPr>
      <w:rPr>
        <w:rFonts w:hint="default"/>
      </w:rPr>
    </w:lvl>
    <w:lvl w:ilvl="1">
      <w:start w:val="1"/>
      <w:numFmt w:val="lowerLetter"/>
      <w:lvlText w:val="%2."/>
      <w:lvlJc w:val="left"/>
      <w:pPr>
        <w:ind w:left="1080" w:hanging="360"/>
      </w:pPr>
      <w:rPr>
        <w:rFonts w:hint="default"/>
      </w:rPr>
    </w:lvl>
    <w:lvl w:ilvl="2">
      <w:start w:val="1"/>
      <w:numFmt w:val="lowerRoman"/>
      <w:lvlText w:val="%3."/>
      <w:lvlJc w:val="right"/>
      <w:pPr>
        <w:ind w:left="1440" w:hanging="36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8">
    <w:nsid w:val="2A1765C5"/>
    <w:multiLevelType w:val="multilevel"/>
    <w:tmpl w:val="5E50A5DE"/>
    <w:lvl w:ilvl="0">
      <w:start w:val="1"/>
      <w:numFmt w:val="bullet"/>
      <w:lvlText w:val="•"/>
      <w:lvlJc w:val="left"/>
      <w:pPr>
        <w:tabs>
          <w:tab w:val="num" w:pos="180"/>
        </w:tabs>
        <w:ind w:left="180" w:hanging="180"/>
      </w:pPr>
      <w:rPr>
        <w:rFonts w:ascii="Times New Roman" w:hAnsi="Times New Roman" w:hint="default"/>
        <w:color w:val="auto"/>
        <w:sz w:val="22"/>
      </w:rPr>
    </w:lvl>
    <w:lvl w:ilvl="1">
      <w:start w:val="1"/>
      <w:numFmt w:val="bullet"/>
      <w:lvlText w:val="–"/>
      <w:lvlJc w:val="left"/>
      <w:pPr>
        <w:ind w:left="432" w:hanging="216"/>
      </w:pPr>
      <w:rPr>
        <w:rFonts w:ascii="Tahoma" w:hAnsi="Tahoma"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29">
    <w:nsid w:val="2BA7606A"/>
    <w:multiLevelType w:val="multilevel"/>
    <w:tmpl w:val="68C84D2C"/>
    <w:lvl w:ilvl="0">
      <w:start w:val="1"/>
      <w:numFmt w:val="lowerLetter"/>
      <w:lvlText w:val="%1."/>
      <w:lvlJc w:val="left"/>
      <w:pPr>
        <w:ind w:left="720" w:hanging="360"/>
      </w:pPr>
      <w:rPr>
        <w:rFonts w:hint="default"/>
      </w:rPr>
    </w:lvl>
    <w:lvl w:ilvl="1">
      <w:start w:val="1"/>
      <w:numFmt w:val="bullet"/>
      <w:lvlText w:val=""/>
      <w:lvlJc w:val="left"/>
      <w:pPr>
        <w:ind w:left="1080" w:hanging="360"/>
      </w:pPr>
      <w:rPr>
        <w:rFonts w:ascii="Symbol" w:hAnsi="Symbol"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0">
    <w:nsid w:val="2C1C6709"/>
    <w:multiLevelType w:val="multilevel"/>
    <w:tmpl w:val="34424E4C"/>
    <w:lvl w:ilvl="0">
      <w:start w:val="10"/>
      <w:numFmt w:val="decimal"/>
      <w:lvlText w:val="%1"/>
      <w:lvlJc w:val="left"/>
      <w:pPr>
        <w:tabs>
          <w:tab w:val="num" w:pos="540"/>
        </w:tabs>
        <w:ind w:left="540" w:hanging="540"/>
      </w:pPr>
      <w:rPr>
        <w:rFonts w:cs="Times New Roman" w:hint="default"/>
      </w:rPr>
    </w:lvl>
    <w:lvl w:ilvl="1">
      <w:start w:val="3"/>
      <w:numFmt w:val="decimal"/>
      <w:lvlText w:val="%1.%2"/>
      <w:lvlJc w:val="left"/>
      <w:pPr>
        <w:tabs>
          <w:tab w:val="num" w:pos="720"/>
        </w:tabs>
        <w:ind w:left="720" w:hanging="540"/>
      </w:pPr>
      <w:rPr>
        <w:rFonts w:cs="Times New Roman" w:hint="default"/>
      </w:rPr>
    </w:lvl>
    <w:lvl w:ilvl="2">
      <w:start w:val="1"/>
      <w:numFmt w:val="decimal"/>
      <w:lvlText w:val="%1.%2.%3"/>
      <w:lvlJc w:val="left"/>
      <w:pPr>
        <w:tabs>
          <w:tab w:val="num" w:pos="1080"/>
        </w:tabs>
        <w:ind w:left="1080" w:hanging="720"/>
      </w:pPr>
      <w:rPr>
        <w:rFonts w:cs="Times New Roman" w:hint="default"/>
      </w:rPr>
    </w:lvl>
    <w:lvl w:ilvl="3">
      <w:start w:val="1"/>
      <w:numFmt w:val="decimal"/>
      <w:lvlText w:val="%1.%2.%3.%4"/>
      <w:lvlJc w:val="left"/>
      <w:pPr>
        <w:tabs>
          <w:tab w:val="num" w:pos="1260"/>
        </w:tabs>
        <w:ind w:left="1260" w:hanging="720"/>
      </w:pPr>
      <w:rPr>
        <w:rFonts w:cs="Times New Roman" w:hint="default"/>
      </w:rPr>
    </w:lvl>
    <w:lvl w:ilvl="4">
      <w:start w:val="1"/>
      <w:numFmt w:val="decimal"/>
      <w:lvlText w:val="%1.%2.%3.%4.%5"/>
      <w:lvlJc w:val="left"/>
      <w:pPr>
        <w:tabs>
          <w:tab w:val="num" w:pos="1800"/>
        </w:tabs>
        <w:ind w:left="1800" w:hanging="1080"/>
      </w:pPr>
      <w:rPr>
        <w:rFonts w:cs="Times New Roman" w:hint="default"/>
      </w:rPr>
    </w:lvl>
    <w:lvl w:ilvl="5">
      <w:start w:val="1"/>
      <w:numFmt w:val="decimal"/>
      <w:lvlText w:val="%1.%2.%3.%4.%5.%6"/>
      <w:lvlJc w:val="left"/>
      <w:pPr>
        <w:tabs>
          <w:tab w:val="num" w:pos="1980"/>
        </w:tabs>
        <w:ind w:left="1980" w:hanging="1080"/>
      </w:pPr>
      <w:rPr>
        <w:rFonts w:cs="Times New Roman" w:hint="default"/>
      </w:rPr>
    </w:lvl>
    <w:lvl w:ilvl="6">
      <w:start w:val="1"/>
      <w:numFmt w:val="decimal"/>
      <w:lvlText w:val="%1.%2.%3.%4.%5.%6.%7"/>
      <w:lvlJc w:val="left"/>
      <w:pPr>
        <w:tabs>
          <w:tab w:val="num" w:pos="2520"/>
        </w:tabs>
        <w:ind w:left="2520" w:hanging="1440"/>
      </w:pPr>
      <w:rPr>
        <w:rFonts w:cs="Times New Roman" w:hint="default"/>
      </w:rPr>
    </w:lvl>
    <w:lvl w:ilvl="7">
      <w:start w:val="1"/>
      <w:numFmt w:val="decimal"/>
      <w:lvlText w:val="%1.%2.%3.%4.%5.%6.%7.%8"/>
      <w:lvlJc w:val="left"/>
      <w:pPr>
        <w:tabs>
          <w:tab w:val="num" w:pos="2700"/>
        </w:tabs>
        <w:ind w:left="2700" w:hanging="1440"/>
      </w:pPr>
      <w:rPr>
        <w:rFonts w:cs="Times New Roman" w:hint="default"/>
      </w:rPr>
    </w:lvl>
    <w:lvl w:ilvl="8">
      <w:start w:val="1"/>
      <w:numFmt w:val="decimal"/>
      <w:lvlText w:val="%1.%2.%3.%4.%5.%6.%7.%8.%9"/>
      <w:lvlJc w:val="left"/>
      <w:pPr>
        <w:tabs>
          <w:tab w:val="num" w:pos="3240"/>
        </w:tabs>
        <w:ind w:left="3240" w:hanging="1800"/>
      </w:pPr>
      <w:rPr>
        <w:rFonts w:cs="Times New Roman" w:hint="default"/>
      </w:rPr>
    </w:lvl>
  </w:abstractNum>
  <w:abstractNum w:abstractNumId="31">
    <w:nsid w:val="2C6E32CE"/>
    <w:multiLevelType w:val="multilevel"/>
    <w:tmpl w:val="68C84D2C"/>
    <w:lvl w:ilvl="0">
      <w:start w:val="1"/>
      <w:numFmt w:val="lowerLetter"/>
      <w:lvlText w:val="%1."/>
      <w:lvlJc w:val="left"/>
      <w:pPr>
        <w:ind w:left="720" w:hanging="360"/>
      </w:pPr>
      <w:rPr>
        <w:rFonts w:hint="default"/>
      </w:rPr>
    </w:lvl>
    <w:lvl w:ilvl="1">
      <w:start w:val="1"/>
      <w:numFmt w:val="bullet"/>
      <w:lvlText w:val=""/>
      <w:lvlJc w:val="left"/>
      <w:pPr>
        <w:ind w:left="1080" w:hanging="360"/>
      </w:pPr>
      <w:rPr>
        <w:rFonts w:ascii="Symbol" w:hAnsi="Symbol"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2">
    <w:nsid w:val="2DBB2AA6"/>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pStyle w:val="Heading3"/>
      <w:lvlText w:val="(%3)"/>
      <w:lvlJc w:val="left"/>
      <w:pPr>
        <w:tabs>
          <w:tab w:val="num" w:pos="720"/>
        </w:tabs>
        <w:ind w:left="720" w:hanging="432"/>
      </w:pPr>
    </w:lvl>
    <w:lvl w:ilvl="3">
      <w:start w:val="1"/>
      <w:numFmt w:val="lowerRoman"/>
      <w:pStyle w:val="Heading4"/>
      <w:lvlText w:val="(%4)"/>
      <w:lvlJc w:val="right"/>
      <w:pPr>
        <w:tabs>
          <w:tab w:val="num" w:pos="864"/>
        </w:tabs>
        <w:ind w:left="864" w:hanging="144"/>
      </w:pPr>
    </w:lvl>
    <w:lvl w:ilvl="4">
      <w:start w:val="1"/>
      <w:numFmt w:val="decimal"/>
      <w:pStyle w:val="Heading5"/>
      <w:lvlText w:val="%5)"/>
      <w:lvlJc w:val="left"/>
      <w:pPr>
        <w:tabs>
          <w:tab w:val="num" w:pos="1008"/>
        </w:tabs>
        <w:ind w:left="1008" w:hanging="432"/>
      </w:pPr>
    </w:lvl>
    <w:lvl w:ilvl="5">
      <w:start w:val="1"/>
      <w:numFmt w:val="lowerLetter"/>
      <w:pStyle w:val="Heading6"/>
      <w:lvlText w:val="%6)"/>
      <w:lvlJc w:val="left"/>
      <w:pPr>
        <w:tabs>
          <w:tab w:val="num" w:pos="1152"/>
        </w:tabs>
        <w:ind w:left="1152" w:hanging="432"/>
      </w:pPr>
    </w:lvl>
    <w:lvl w:ilvl="6">
      <w:start w:val="1"/>
      <w:numFmt w:val="lowerRoman"/>
      <w:pStyle w:val="Heading7"/>
      <w:lvlText w:val="%7)"/>
      <w:lvlJc w:val="right"/>
      <w:pPr>
        <w:tabs>
          <w:tab w:val="num" w:pos="1296"/>
        </w:tabs>
        <w:ind w:left="1296" w:hanging="288"/>
      </w:pPr>
    </w:lvl>
    <w:lvl w:ilvl="7">
      <w:start w:val="1"/>
      <w:numFmt w:val="lowerLetter"/>
      <w:pStyle w:val="Heading8"/>
      <w:lvlText w:val="%8."/>
      <w:lvlJc w:val="left"/>
      <w:pPr>
        <w:tabs>
          <w:tab w:val="num" w:pos="1440"/>
        </w:tabs>
        <w:ind w:left="1440" w:hanging="432"/>
      </w:pPr>
    </w:lvl>
    <w:lvl w:ilvl="8">
      <w:start w:val="1"/>
      <w:numFmt w:val="lowerRoman"/>
      <w:pStyle w:val="Heading9"/>
      <w:lvlText w:val="%9."/>
      <w:lvlJc w:val="right"/>
      <w:pPr>
        <w:tabs>
          <w:tab w:val="num" w:pos="1584"/>
        </w:tabs>
        <w:ind w:left="1584" w:hanging="144"/>
      </w:pPr>
    </w:lvl>
  </w:abstractNum>
  <w:abstractNum w:abstractNumId="33">
    <w:nsid w:val="2E3314C8"/>
    <w:multiLevelType w:val="multilevel"/>
    <w:tmpl w:val="9C20FEBA"/>
    <w:lvl w:ilvl="0">
      <w:start w:val="1"/>
      <w:numFmt w:val="upperLetter"/>
      <w:lvlText w:val="%1."/>
      <w:lvlJc w:val="left"/>
      <w:pPr>
        <w:ind w:left="720" w:hanging="360"/>
      </w:pPr>
      <w:rPr>
        <w:rFonts w:ascii="Times New Roman" w:hAnsi="Times New Roman" w:hint="default"/>
      </w:rPr>
    </w:lvl>
    <w:lvl w:ilvl="1">
      <w:start w:val="1"/>
      <w:numFmt w:val="decimal"/>
      <w:lvlText w:val="%2."/>
      <w:lvlJc w:val="left"/>
      <w:pPr>
        <w:ind w:left="1080" w:hanging="360"/>
      </w:pPr>
      <w:rPr>
        <w:rFonts w:hint="default"/>
      </w:rPr>
    </w:lvl>
    <w:lvl w:ilvl="2">
      <w:start w:val="1"/>
      <w:numFmt w:val="bullet"/>
      <w:lvlText w:val=""/>
      <w:lvlJc w:val="left"/>
      <w:pPr>
        <w:ind w:left="1440" w:hanging="360"/>
      </w:pPr>
      <w:rPr>
        <w:rFonts w:ascii="Symbol" w:hAnsi="Symbol"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34">
    <w:nsid w:val="2ECA31B7"/>
    <w:multiLevelType w:val="hybridMultilevel"/>
    <w:tmpl w:val="DFAA154E"/>
    <w:lvl w:ilvl="0" w:tplc="6152E85C">
      <w:start w:val="1"/>
      <w:numFmt w:val="lowerLetter"/>
      <w:lvlText w:val="%1."/>
      <w:lvlJc w:val="left"/>
      <w:pPr>
        <w:ind w:left="720" w:hanging="360"/>
      </w:pPr>
      <w:rPr>
        <w:rFonts w:ascii="Times New Roman" w:hAnsi="Times New Roman" w:hint="default"/>
        <w:b w:val="0"/>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nsid w:val="33E21C36"/>
    <w:multiLevelType w:val="multilevel"/>
    <w:tmpl w:val="F25A20D0"/>
    <w:lvl w:ilvl="0">
      <w:start w:val="1"/>
      <w:numFmt w:val="decimal"/>
      <w:lvlText w:val="%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160" w:hanging="72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600" w:hanging="1080"/>
      </w:pPr>
      <w:rPr>
        <w:rFonts w:hint="default"/>
      </w:rPr>
    </w:lvl>
    <w:lvl w:ilvl="8">
      <w:start w:val="1"/>
      <w:numFmt w:val="decimal"/>
      <w:lvlText w:val="%1.%2.%3.%4.%5.%6.%7.%8.%9"/>
      <w:lvlJc w:val="left"/>
      <w:pPr>
        <w:ind w:left="4320" w:hanging="1440"/>
      </w:pPr>
      <w:rPr>
        <w:rFonts w:hint="default"/>
      </w:rPr>
    </w:lvl>
  </w:abstractNum>
  <w:abstractNum w:abstractNumId="36">
    <w:nsid w:val="35C5136F"/>
    <w:multiLevelType w:val="hybridMultilevel"/>
    <w:tmpl w:val="7CA0A212"/>
    <w:lvl w:ilvl="0" w:tplc="CD4432DA">
      <w:start w:val="1"/>
      <w:numFmt w:val="bullet"/>
      <w:lvlText w:val="•"/>
      <w:lvlJc w:val="left"/>
      <w:pPr>
        <w:tabs>
          <w:tab w:val="num" w:pos="540"/>
        </w:tabs>
        <w:ind w:left="540" w:hanging="180"/>
      </w:pPr>
      <w:rPr>
        <w:rFonts w:ascii="Times New Roman" w:hAnsi="Times New Roman" w:hint="default"/>
        <w:color w:val="auto"/>
        <w:sz w:val="22"/>
      </w:rPr>
    </w:lvl>
    <w:lvl w:ilvl="1" w:tplc="04090003">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7">
    <w:nsid w:val="38124026"/>
    <w:multiLevelType w:val="hybridMultilevel"/>
    <w:tmpl w:val="6CCA1D44"/>
    <w:lvl w:ilvl="0" w:tplc="A8042A88">
      <w:start w:val="1"/>
      <w:numFmt w:val="lowerLetter"/>
      <w:lvlText w:val="%1."/>
      <w:lvlJc w:val="left"/>
      <w:pPr>
        <w:ind w:left="720" w:hanging="360"/>
      </w:pPr>
      <w:rPr>
        <w:rFonts w:ascii="Times New Roman" w:hAnsi="Times New Roman" w:hint="default"/>
        <w:b w:val="0"/>
        <w:bCs w:val="0"/>
        <w:i/>
        <w:iCs/>
        <w:sz w:val="22"/>
        <w:szCs w:val="22"/>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nsid w:val="3A3D7B08"/>
    <w:multiLevelType w:val="multilevel"/>
    <w:tmpl w:val="FDB4B0E2"/>
    <w:lvl w:ilvl="0">
      <w:start w:val="1"/>
      <w:numFmt w:val="decimal"/>
      <w:lvlText w:val="%1."/>
      <w:lvlJc w:val="left"/>
      <w:pPr>
        <w:tabs>
          <w:tab w:val="num" w:pos="720"/>
        </w:tabs>
        <w:ind w:left="720" w:hanging="360"/>
      </w:pPr>
      <w:rPr>
        <w:rFonts w:hint="default"/>
      </w:rPr>
    </w:lvl>
    <w:lvl w:ilvl="1">
      <w:start w:val="1"/>
      <w:numFmt w:val="bullet"/>
      <w:lvlText w:val="-"/>
      <w:lvlJc w:val="left"/>
      <w:pPr>
        <w:tabs>
          <w:tab w:val="num" w:pos="1080"/>
        </w:tabs>
        <w:ind w:left="1080" w:hanging="360"/>
      </w:pPr>
      <w:rPr>
        <w:rFonts w:ascii="Courier New" w:hAnsi="Courier New" w:hint="default"/>
      </w:rPr>
    </w:lvl>
    <w:lvl w:ilvl="2">
      <w:start w:val="1"/>
      <w:numFmt w:val="bullet"/>
      <w:lvlText w:val="•"/>
      <w:lvlJc w:val="left"/>
      <w:pPr>
        <w:tabs>
          <w:tab w:val="num" w:pos="1440"/>
        </w:tabs>
        <w:ind w:left="1440" w:hanging="360"/>
      </w:pPr>
      <w:rPr>
        <w:rFonts w:ascii="Times New Roman" w:hAnsi="Times New Roman" w:hint="default"/>
        <w:color w:val="auto"/>
      </w:rPr>
    </w:lvl>
    <w:lvl w:ilvl="3">
      <w:start w:val="1"/>
      <w:numFmt w:val="bullet"/>
      <w:lvlText w:val="-"/>
      <w:lvlJc w:val="left"/>
      <w:pPr>
        <w:tabs>
          <w:tab w:val="num" w:pos="1800"/>
        </w:tabs>
        <w:ind w:left="1800" w:hanging="360"/>
      </w:pPr>
      <w:rPr>
        <w:rFonts w:ascii="Courier New" w:hAnsi="Courier New"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9">
    <w:nsid w:val="3E7964ED"/>
    <w:multiLevelType w:val="hybridMultilevel"/>
    <w:tmpl w:val="0FCE989E"/>
    <w:lvl w:ilvl="0" w:tplc="0409000F">
      <w:start w:val="1"/>
      <w:numFmt w:val="decimal"/>
      <w:lvlText w:val="%1."/>
      <w:lvlJc w:val="left"/>
      <w:pPr>
        <w:ind w:left="990" w:hanging="360"/>
      </w:pPr>
    </w:lvl>
    <w:lvl w:ilvl="1" w:tplc="04090019" w:tentative="1">
      <w:start w:val="1"/>
      <w:numFmt w:val="lowerLetter"/>
      <w:lvlText w:val="%2."/>
      <w:lvlJc w:val="left"/>
      <w:pPr>
        <w:ind w:left="1710" w:hanging="360"/>
      </w:pPr>
    </w:lvl>
    <w:lvl w:ilvl="2" w:tplc="0409001B" w:tentative="1">
      <w:start w:val="1"/>
      <w:numFmt w:val="lowerRoman"/>
      <w:lvlText w:val="%3."/>
      <w:lvlJc w:val="right"/>
      <w:pPr>
        <w:ind w:left="2430" w:hanging="180"/>
      </w:pPr>
    </w:lvl>
    <w:lvl w:ilvl="3" w:tplc="0409000F" w:tentative="1">
      <w:start w:val="1"/>
      <w:numFmt w:val="decimal"/>
      <w:lvlText w:val="%4."/>
      <w:lvlJc w:val="left"/>
      <w:pPr>
        <w:ind w:left="3150" w:hanging="360"/>
      </w:pPr>
    </w:lvl>
    <w:lvl w:ilvl="4" w:tplc="04090019" w:tentative="1">
      <w:start w:val="1"/>
      <w:numFmt w:val="lowerLetter"/>
      <w:lvlText w:val="%5."/>
      <w:lvlJc w:val="left"/>
      <w:pPr>
        <w:ind w:left="3870" w:hanging="360"/>
      </w:pPr>
    </w:lvl>
    <w:lvl w:ilvl="5" w:tplc="0409001B" w:tentative="1">
      <w:start w:val="1"/>
      <w:numFmt w:val="lowerRoman"/>
      <w:lvlText w:val="%6."/>
      <w:lvlJc w:val="right"/>
      <w:pPr>
        <w:ind w:left="4590" w:hanging="180"/>
      </w:pPr>
    </w:lvl>
    <w:lvl w:ilvl="6" w:tplc="0409000F" w:tentative="1">
      <w:start w:val="1"/>
      <w:numFmt w:val="decimal"/>
      <w:lvlText w:val="%7."/>
      <w:lvlJc w:val="left"/>
      <w:pPr>
        <w:ind w:left="5310" w:hanging="360"/>
      </w:pPr>
    </w:lvl>
    <w:lvl w:ilvl="7" w:tplc="04090019" w:tentative="1">
      <w:start w:val="1"/>
      <w:numFmt w:val="lowerLetter"/>
      <w:lvlText w:val="%8."/>
      <w:lvlJc w:val="left"/>
      <w:pPr>
        <w:ind w:left="6030" w:hanging="360"/>
      </w:pPr>
    </w:lvl>
    <w:lvl w:ilvl="8" w:tplc="0409001B" w:tentative="1">
      <w:start w:val="1"/>
      <w:numFmt w:val="lowerRoman"/>
      <w:lvlText w:val="%9."/>
      <w:lvlJc w:val="right"/>
      <w:pPr>
        <w:ind w:left="6750" w:hanging="180"/>
      </w:pPr>
    </w:lvl>
  </w:abstractNum>
  <w:abstractNum w:abstractNumId="40">
    <w:nsid w:val="40565294"/>
    <w:multiLevelType w:val="hybridMultilevel"/>
    <w:tmpl w:val="6E123FA8"/>
    <w:lvl w:ilvl="0" w:tplc="F9D051A8">
      <w:start w:val="1"/>
      <w:numFmt w:val="bullet"/>
      <w:lvlText w:val="-"/>
      <w:lvlJc w:val="left"/>
      <w:pPr>
        <w:ind w:left="1080" w:hanging="360"/>
      </w:pPr>
      <w:rPr>
        <w:rFonts w:ascii="Courier New" w:hAnsi="Courier New" w:hint="default"/>
      </w:rPr>
    </w:lvl>
    <w:lvl w:ilvl="1" w:tplc="04090003">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nsid w:val="42340764"/>
    <w:multiLevelType w:val="multilevel"/>
    <w:tmpl w:val="696EFDDC"/>
    <w:lvl w:ilvl="0">
      <w:start w:val="2"/>
      <w:numFmt w:val="decimal"/>
      <w:lvlText w:val="%1."/>
      <w:lvlJc w:val="left"/>
      <w:pPr>
        <w:tabs>
          <w:tab w:val="num" w:pos="360"/>
        </w:tabs>
        <w:ind w:left="360" w:hanging="360"/>
      </w:pPr>
      <w:rPr>
        <w:rFonts w:ascii="Arial" w:hAnsi="Arial" w:hint="default"/>
      </w:rPr>
    </w:lvl>
    <w:lvl w:ilvl="1">
      <w:start w:val="1"/>
      <w:numFmt w:val="decimal"/>
      <w:lvlText w:val="2.%2"/>
      <w:lvlJc w:val="left"/>
      <w:pPr>
        <w:tabs>
          <w:tab w:val="num" w:pos="720"/>
        </w:tabs>
        <w:ind w:left="720" w:hanging="360"/>
      </w:pPr>
      <w:rPr>
        <w:rFonts w:ascii="Arial" w:hAnsi="Arial" w:hint="default"/>
        <w:b w:val="0"/>
        <w:i w:val="0"/>
      </w:rPr>
    </w:lvl>
    <w:lvl w:ilvl="2">
      <w:start w:val="1"/>
      <w:numFmt w:val="bullet"/>
      <w:lvlText w:val=""/>
      <w:lvlJc w:val="left"/>
      <w:pPr>
        <w:tabs>
          <w:tab w:val="num" w:pos="1440"/>
        </w:tabs>
        <w:ind w:left="144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42">
    <w:nsid w:val="48117D2F"/>
    <w:multiLevelType w:val="hybridMultilevel"/>
    <w:tmpl w:val="8E34E87A"/>
    <w:lvl w:ilvl="0" w:tplc="2E782FF0">
      <w:start w:val="1"/>
      <w:numFmt w:val="upperLetter"/>
      <w:lvlText w:val="%1."/>
      <w:lvlJc w:val="left"/>
      <w:pPr>
        <w:ind w:left="720" w:hanging="360"/>
      </w:pPr>
      <w:rPr>
        <w:rFonts w:ascii="Times New Roman" w:hAnsi="Times New Roman" w:hint="default"/>
      </w:rPr>
    </w:lvl>
    <w:lvl w:ilvl="1" w:tplc="04090003">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nsid w:val="4EEB48BA"/>
    <w:multiLevelType w:val="hybridMultilevel"/>
    <w:tmpl w:val="DFAA154E"/>
    <w:lvl w:ilvl="0" w:tplc="6152E85C">
      <w:start w:val="1"/>
      <w:numFmt w:val="lowerLetter"/>
      <w:lvlText w:val="%1."/>
      <w:lvlJc w:val="left"/>
      <w:pPr>
        <w:ind w:left="720" w:hanging="360"/>
      </w:pPr>
      <w:rPr>
        <w:rFonts w:ascii="Times New Roman" w:hAnsi="Times New Roman" w:hint="default"/>
        <w:b w:val="0"/>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4">
    <w:nsid w:val="545B5BD3"/>
    <w:multiLevelType w:val="multilevel"/>
    <w:tmpl w:val="924A9A82"/>
    <w:lvl w:ilvl="0">
      <w:start w:val="1"/>
      <w:numFmt w:val="decimal"/>
      <w:lvlText w:val="%1."/>
      <w:lvlJc w:val="left"/>
      <w:pPr>
        <w:ind w:left="720" w:hanging="360"/>
      </w:pPr>
      <w:rPr>
        <w:rFonts w:eastAsia="MS Mincho" w:hint="default"/>
      </w:rPr>
    </w:lvl>
    <w:lvl w:ilvl="1">
      <w:start w:val="1"/>
      <w:numFmt w:val="lowerLetter"/>
      <w:lvlText w:val="%2."/>
      <w:lvlJc w:val="left"/>
      <w:pPr>
        <w:ind w:left="108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5">
    <w:nsid w:val="54EA5CD9"/>
    <w:multiLevelType w:val="multilevel"/>
    <w:tmpl w:val="931654DA"/>
    <w:lvl w:ilvl="0">
      <w:start w:val="1"/>
      <w:numFmt w:val="decimal"/>
      <w:pStyle w:val="DissTofCList"/>
      <w:lvlText w:val="%1."/>
      <w:lvlJc w:val="left"/>
      <w:pPr>
        <w:tabs>
          <w:tab w:val="num" w:pos="720"/>
        </w:tabs>
        <w:ind w:left="720" w:hanging="720"/>
      </w:pPr>
      <w:rPr>
        <w:rFonts w:ascii="Times New Roman" w:hAnsi="Times New Roman" w:hint="default"/>
        <w:b w:val="0"/>
        <w:i w:val="0"/>
        <w:caps w:val="0"/>
        <w:strike w:val="0"/>
        <w:dstrike w:val="0"/>
        <w:vanish w:val="0"/>
        <w:color w:val="auto"/>
        <w:sz w:val="24"/>
        <w:szCs w:val="24"/>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lvlText w:val="%1.%2"/>
      <w:lvlJc w:val="left"/>
      <w:pPr>
        <w:tabs>
          <w:tab w:val="num" w:pos="1440"/>
        </w:tabs>
        <w:ind w:left="1440" w:hanging="720"/>
      </w:pPr>
      <w:rPr>
        <w:rFonts w:ascii="Times New Roman" w:hAnsi="Times New Roman" w:hint="default"/>
        <w:b w:val="0"/>
        <w:i w:val="0"/>
        <w:caps w:val="0"/>
        <w:strike w:val="0"/>
        <w:dstrike w:val="0"/>
        <w:vanish w:val="0"/>
        <w:color w:val="auto"/>
        <w:sz w:val="24"/>
        <w:szCs w:val="24"/>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lvlText w:val="%1.%2.%3"/>
      <w:lvlJc w:val="left"/>
      <w:pPr>
        <w:tabs>
          <w:tab w:val="num" w:pos="2160"/>
        </w:tabs>
        <w:ind w:left="2160" w:hanging="720"/>
      </w:pPr>
      <w:rPr>
        <w:rFonts w:ascii="Times New Roman" w:hAnsi="Times New Roman" w:hint="default"/>
        <w:b w:val="0"/>
        <w:i w:val="0"/>
        <w:caps w:val="0"/>
        <w:strike w:val="0"/>
        <w:dstrike w:val="0"/>
        <w:vanish w:val="0"/>
        <w:color w:val="auto"/>
        <w:sz w:val="24"/>
        <w:szCs w:val="24"/>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decimal"/>
      <w:lvlText w:val="%1.%2.%3.%4"/>
      <w:lvlJc w:val="left"/>
      <w:pPr>
        <w:tabs>
          <w:tab w:val="num" w:pos="2880"/>
        </w:tabs>
        <w:ind w:left="2880" w:hanging="720"/>
      </w:pPr>
      <w:rPr>
        <w:rFonts w:ascii="Times New Roman" w:hAnsi="Times New Roman" w:hint="default"/>
        <w:b w:val="0"/>
        <w:i w:val="0"/>
        <w:caps w:val="0"/>
        <w:strike w:val="0"/>
        <w:dstrike w:val="0"/>
        <w:vanish w:val="0"/>
        <w:color w:val="auto"/>
        <w:sz w:val="24"/>
        <w:szCs w:val="24"/>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46">
    <w:nsid w:val="576A338B"/>
    <w:multiLevelType w:val="hybridMultilevel"/>
    <w:tmpl w:val="34BC8F52"/>
    <w:lvl w:ilvl="0" w:tplc="F02A2996">
      <w:start w:val="1"/>
      <w:numFmt w:val="decimal"/>
      <w:lvlText w:val="%1."/>
      <w:lvlJc w:val="left"/>
      <w:pPr>
        <w:tabs>
          <w:tab w:val="num" w:pos="720"/>
        </w:tabs>
        <w:ind w:left="720" w:hanging="360"/>
      </w:pPr>
      <w:rPr>
        <w:rFonts w:ascii="Times New Roman" w:hAnsi="Times New Roman" w:hint="default"/>
        <w:b/>
        <w:i w:val="0"/>
        <w:sz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7">
    <w:nsid w:val="5A1E6D0F"/>
    <w:multiLevelType w:val="hybridMultilevel"/>
    <w:tmpl w:val="B58C555C"/>
    <w:lvl w:ilvl="0" w:tplc="38546D62">
      <w:start w:val="1"/>
      <w:numFmt w:val="bullet"/>
      <w:lvlText w:val="•"/>
      <w:lvlJc w:val="left"/>
      <w:pPr>
        <w:tabs>
          <w:tab w:val="num" w:pos="180"/>
        </w:tabs>
        <w:ind w:left="180" w:hanging="180"/>
      </w:pPr>
      <w:rPr>
        <w:rFonts w:ascii="Times New Roman" w:hAnsi="Times New Roman" w:hint="default"/>
        <w:color w:val="auto"/>
        <w:sz w:val="22"/>
      </w:rPr>
    </w:lvl>
    <w:lvl w:ilvl="1" w:tplc="04090003">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8">
    <w:nsid w:val="5C5A399C"/>
    <w:multiLevelType w:val="multilevel"/>
    <w:tmpl w:val="E452C968"/>
    <w:lvl w:ilvl="0">
      <w:start w:val="12"/>
      <w:numFmt w:val="decimal"/>
      <w:lvlText w:val="%1"/>
      <w:lvlJc w:val="left"/>
      <w:pPr>
        <w:tabs>
          <w:tab w:val="num" w:pos="540"/>
        </w:tabs>
        <w:ind w:left="540" w:hanging="540"/>
      </w:pPr>
      <w:rPr>
        <w:rFonts w:cs="Times New Roman" w:hint="default"/>
      </w:rPr>
    </w:lvl>
    <w:lvl w:ilvl="1">
      <w:start w:val="1"/>
      <w:numFmt w:val="decimal"/>
      <w:lvlText w:val="%1.%2"/>
      <w:lvlJc w:val="left"/>
      <w:pPr>
        <w:tabs>
          <w:tab w:val="num" w:pos="720"/>
        </w:tabs>
        <w:ind w:left="720" w:hanging="540"/>
      </w:pPr>
      <w:rPr>
        <w:rFonts w:ascii="Arial" w:hAnsi="Arial" w:cs="Arial" w:hint="default"/>
        <w:sz w:val="22"/>
        <w:szCs w:val="22"/>
      </w:rPr>
    </w:lvl>
    <w:lvl w:ilvl="2">
      <w:start w:val="1"/>
      <w:numFmt w:val="decimal"/>
      <w:lvlText w:val="%1.%2.%3"/>
      <w:lvlJc w:val="left"/>
      <w:pPr>
        <w:tabs>
          <w:tab w:val="num" w:pos="1080"/>
        </w:tabs>
        <w:ind w:left="1080" w:hanging="720"/>
      </w:pPr>
      <w:rPr>
        <w:rFonts w:cs="Times New Roman" w:hint="default"/>
      </w:rPr>
    </w:lvl>
    <w:lvl w:ilvl="3">
      <w:start w:val="1"/>
      <w:numFmt w:val="decimal"/>
      <w:lvlText w:val="%1.%2.%3.%4"/>
      <w:lvlJc w:val="left"/>
      <w:pPr>
        <w:tabs>
          <w:tab w:val="num" w:pos="1260"/>
        </w:tabs>
        <w:ind w:left="1260" w:hanging="720"/>
      </w:pPr>
      <w:rPr>
        <w:rFonts w:cs="Times New Roman" w:hint="default"/>
      </w:rPr>
    </w:lvl>
    <w:lvl w:ilvl="4">
      <w:start w:val="1"/>
      <w:numFmt w:val="decimal"/>
      <w:lvlText w:val="%1.%2.%3.%4.%5"/>
      <w:lvlJc w:val="left"/>
      <w:pPr>
        <w:tabs>
          <w:tab w:val="num" w:pos="1800"/>
        </w:tabs>
        <w:ind w:left="1800" w:hanging="1080"/>
      </w:pPr>
      <w:rPr>
        <w:rFonts w:cs="Times New Roman" w:hint="default"/>
      </w:rPr>
    </w:lvl>
    <w:lvl w:ilvl="5">
      <w:start w:val="1"/>
      <w:numFmt w:val="decimal"/>
      <w:lvlText w:val="%1.%2.%3.%4.%5.%6"/>
      <w:lvlJc w:val="left"/>
      <w:pPr>
        <w:tabs>
          <w:tab w:val="num" w:pos="1980"/>
        </w:tabs>
        <w:ind w:left="1980" w:hanging="1080"/>
      </w:pPr>
      <w:rPr>
        <w:rFonts w:cs="Times New Roman" w:hint="default"/>
      </w:rPr>
    </w:lvl>
    <w:lvl w:ilvl="6">
      <w:start w:val="1"/>
      <w:numFmt w:val="decimal"/>
      <w:lvlText w:val="%1.%2.%3.%4.%5.%6.%7"/>
      <w:lvlJc w:val="left"/>
      <w:pPr>
        <w:tabs>
          <w:tab w:val="num" w:pos="2520"/>
        </w:tabs>
        <w:ind w:left="2520" w:hanging="1440"/>
      </w:pPr>
      <w:rPr>
        <w:rFonts w:cs="Times New Roman" w:hint="default"/>
      </w:rPr>
    </w:lvl>
    <w:lvl w:ilvl="7">
      <w:start w:val="1"/>
      <w:numFmt w:val="decimal"/>
      <w:lvlText w:val="%1.%2.%3.%4.%5.%6.%7.%8"/>
      <w:lvlJc w:val="left"/>
      <w:pPr>
        <w:tabs>
          <w:tab w:val="num" w:pos="2700"/>
        </w:tabs>
        <w:ind w:left="2700" w:hanging="1440"/>
      </w:pPr>
      <w:rPr>
        <w:rFonts w:cs="Times New Roman" w:hint="default"/>
      </w:rPr>
    </w:lvl>
    <w:lvl w:ilvl="8">
      <w:start w:val="1"/>
      <w:numFmt w:val="decimal"/>
      <w:lvlText w:val="%1.%2.%3.%4.%5.%6.%7.%8.%9"/>
      <w:lvlJc w:val="left"/>
      <w:pPr>
        <w:tabs>
          <w:tab w:val="num" w:pos="3240"/>
        </w:tabs>
        <w:ind w:left="3240" w:hanging="1800"/>
      </w:pPr>
      <w:rPr>
        <w:rFonts w:cs="Times New Roman" w:hint="default"/>
      </w:rPr>
    </w:lvl>
  </w:abstractNum>
  <w:abstractNum w:abstractNumId="49">
    <w:nsid w:val="60130F29"/>
    <w:multiLevelType w:val="hybridMultilevel"/>
    <w:tmpl w:val="A05456E0"/>
    <w:lvl w:ilvl="0" w:tplc="C8DE7BCA">
      <w:start w:val="1"/>
      <w:numFmt w:val="decimal"/>
      <w:pStyle w:val="BDissListNum"/>
      <w:lvlText w:val="%1."/>
      <w:lvlJc w:val="left"/>
      <w:pPr>
        <w:tabs>
          <w:tab w:val="num" w:pos="1440"/>
        </w:tabs>
        <w:ind w:left="1440" w:hanging="720"/>
      </w:pPr>
      <w:rPr>
        <w:rFonts w:ascii="Times New Roman" w:hAnsi="Times New Roman" w:hint="default"/>
        <w:b w:val="0"/>
        <w:i w:val="0"/>
        <w:caps w:val="0"/>
        <w:strike w:val="0"/>
        <w:dstrike w:val="0"/>
        <w:vanish w:val="0"/>
        <w:color w:val="auto"/>
        <w:sz w:val="22"/>
        <w:szCs w:val="22"/>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50">
    <w:nsid w:val="62BA4005"/>
    <w:multiLevelType w:val="hybridMultilevel"/>
    <w:tmpl w:val="2056E980"/>
    <w:lvl w:ilvl="0" w:tplc="13F03BB6">
      <w:start w:val="1"/>
      <w:numFmt w:val="decimal"/>
      <w:pStyle w:val="DissList"/>
      <w:lvlText w:val="%1."/>
      <w:lvlJc w:val="left"/>
      <w:pPr>
        <w:tabs>
          <w:tab w:val="num" w:pos="1440"/>
        </w:tabs>
        <w:ind w:left="1440" w:hanging="720"/>
      </w:pPr>
      <w:rPr>
        <w:rFonts w:ascii="Times New Roman" w:hAnsi="Times New Roman" w:hint="default"/>
        <w:b w:val="0"/>
        <w:i w:val="0"/>
        <w:color w:val="auto"/>
        <w:sz w:val="22"/>
        <w:szCs w:val="22"/>
        <w:u w:val="none"/>
      </w:rPr>
    </w:lvl>
    <w:lvl w:ilvl="1" w:tplc="FFFFFFFF" w:tentative="1">
      <w:start w:val="1"/>
      <w:numFmt w:val="lowerLetter"/>
      <w:lvlText w:val="%2."/>
      <w:lvlJc w:val="left"/>
      <w:pPr>
        <w:tabs>
          <w:tab w:val="num" w:pos="1440"/>
        </w:tabs>
        <w:ind w:left="1440" w:hanging="360"/>
      </w:pPr>
    </w:lvl>
    <w:lvl w:ilvl="2" w:tplc="FFFFFFFF" w:tentative="1">
      <w:start w:val="1"/>
      <w:numFmt w:val="lowerRoman"/>
      <w:lvlText w:val="%3."/>
      <w:lvlJc w:val="right"/>
      <w:pPr>
        <w:tabs>
          <w:tab w:val="num" w:pos="2160"/>
        </w:tabs>
        <w:ind w:left="2160" w:hanging="180"/>
      </w:pPr>
    </w:lvl>
    <w:lvl w:ilvl="3" w:tplc="FFFFFFFF" w:tentative="1">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tentative="1">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51">
    <w:nsid w:val="63174020"/>
    <w:multiLevelType w:val="multilevel"/>
    <w:tmpl w:val="EDAC784A"/>
    <w:lvl w:ilvl="0">
      <w:start w:val="1"/>
      <w:numFmt w:val="decimal"/>
      <w:lvlText w:val="%1."/>
      <w:lvlJc w:val="left"/>
      <w:pPr>
        <w:ind w:left="720" w:hanging="360"/>
      </w:pPr>
      <w:rPr>
        <w:rFonts w:hint="default"/>
      </w:rPr>
    </w:lvl>
    <w:lvl w:ilvl="1">
      <w:start w:val="1"/>
      <w:numFmt w:val="lowerLetter"/>
      <w:lvlText w:val="%2."/>
      <w:lvlJc w:val="left"/>
      <w:pPr>
        <w:ind w:left="1080" w:hanging="360"/>
      </w:pPr>
      <w:rPr>
        <w:rFonts w:hint="default"/>
      </w:rPr>
    </w:lvl>
    <w:lvl w:ilvl="2">
      <w:start w:val="1"/>
      <w:numFmt w:val="lowerRoman"/>
      <w:lvlText w:val="%3."/>
      <w:lvlJc w:val="right"/>
      <w:pPr>
        <w:ind w:left="1440" w:hanging="36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2">
    <w:nsid w:val="63F324B8"/>
    <w:multiLevelType w:val="hybridMultilevel"/>
    <w:tmpl w:val="A69C5AC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3">
    <w:nsid w:val="65E963B6"/>
    <w:multiLevelType w:val="multilevel"/>
    <w:tmpl w:val="68C84D2C"/>
    <w:lvl w:ilvl="0">
      <w:start w:val="1"/>
      <w:numFmt w:val="lowerLetter"/>
      <w:lvlText w:val="%1."/>
      <w:lvlJc w:val="left"/>
      <w:pPr>
        <w:ind w:left="720" w:hanging="360"/>
      </w:pPr>
      <w:rPr>
        <w:rFonts w:hint="default"/>
      </w:rPr>
    </w:lvl>
    <w:lvl w:ilvl="1">
      <w:start w:val="1"/>
      <w:numFmt w:val="bullet"/>
      <w:lvlText w:val=""/>
      <w:lvlJc w:val="left"/>
      <w:pPr>
        <w:ind w:left="1080" w:hanging="360"/>
      </w:pPr>
      <w:rPr>
        <w:rFonts w:ascii="Symbol" w:hAnsi="Symbol"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4">
    <w:nsid w:val="6C1E0B22"/>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55">
    <w:nsid w:val="6D8F4413"/>
    <w:multiLevelType w:val="multilevel"/>
    <w:tmpl w:val="55C84020"/>
    <w:lvl w:ilvl="0">
      <w:start w:val="1"/>
      <w:numFmt w:val="upperLetter"/>
      <w:lvlText w:val="%1."/>
      <w:lvlJc w:val="left"/>
      <w:pPr>
        <w:tabs>
          <w:tab w:val="num" w:pos="360"/>
        </w:tabs>
        <w:ind w:left="360" w:hanging="360"/>
      </w:pPr>
      <w:rPr>
        <w:rFonts w:ascii="Times New Roman" w:hAnsi="Times New Roman" w:hint="default"/>
      </w:rPr>
    </w:lvl>
    <w:lvl w:ilvl="1">
      <w:start w:val="1"/>
      <w:numFmt w:val="decimal"/>
      <w:lvlText w:val="%2."/>
      <w:lvlJc w:val="left"/>
      <w:pPr>
        <w:tabs>
          <w:tab w:val="num" w:pos="720"/>
        </w:tabs>
        <w:ind w:left="720" w:hanging="360"/>
      </w:pPr>
      <w:rPr>
        <w:rFonts w:ascii="Times New Roman" w:hAnsi="Times New Roman" w:hint="default"/>
      </w:rPr>
    </w:lvl>
    <w:lvl w:ilvl="2">
      <w:start w:val="1"/>
      <w:numFmt w:val="lowerLetter"/>
      <w:lvlText w:val="%3."/>
      <w:lvlJc w:val="left"/>
      <w:pPr>
        <w:tabs>
          <w:tab w:val="num" w:pos="1080"/>
        </w:tabs>
        <w:ind w:left="1080" w:hanging="360"/>
      </w:pPr>
      <w:rPr>
        <w:rFonts w:ascii="Times New Roman" w:hAnsi="Times New Roman" w:hint="default"/>
      </w:rPr>
    </w:lvl>
    <w:lvl w:ilvl="3">
      <w:start w:val="1"/>
      <w:numFmt w:val="bullet"/>
      <w:lvlText w:val=""/>
      <w:lvlJc w:val="left"/>
      <w:pPr>
        <w:tabs>
          <w:tab w:val="num" w:pos="1440"/>
        </w:tabs>
        <w:ind w:left="144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56">
    <w:nsid w:val="6F4B6E34"/>
    <w:multiLevelType w:val="multilevel"/>
    <w:tmpl w:val="3692F050"/>
    <w:lvl w:ilvl="0">
      <w:start w:val="1"/>
      <w:numFmt w:val="lowerLetter"/>
      <w:lvlText w:val="%1."/>
      <w:lvlJc w:val="left"/>
      <w:pPr>
        <w:ind w:left="720" w:hanging="360"/>
      </w:pPr>
      <w:rPr>
        <w:rFonts w:hint="default"/>
        <w:b/>
        <w:bCs/>
        <w:i w:val="0"/>
        <w:iCs w:val="0"/>
      </w:rPr>
    </w:lvl>
    <w:lvl w:ilvl="1">
      <w:start w:val="1"/>
      <w:numFmt w:val="bullet"/>
      <w:lvlText w:val=""/>
      <w:lvlJc w:val="left"/>
      <w:pPr>
        <w:ind w:left="1080" w:hanging="360"/>
      </w:pPr>
      <w:rPr>
        <w:rFonts w:ascii="Symbol" w:hAnsi="Symbol"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7">
    <w:nsid w:val="70623E8E"/>
    <w:multiLevelType w:val="multilevel"/>
    <w:tmpl w:val="EDAC784A"/>
    <w:lvl w:ilvl="0">
      <w:start w:val="1"/>
      <w:numFmt w:val="decimal"/>
      <w:lvlText w:val="%1."/>
      <w:lvlJc w:val="left"/>
      <w:pPr>
        <w:ind w:left="720" w:hanging="360"/>
      </w:pPr>
      <w:rPr>
        <w:rFonts w:hint="default"/>
      </w:rPr>
    </w:lvl>
    <w:lvl w:ilvl="1">
      <w:start w:val="1"/>
      <w:numFmt w:val="lowerLetter"/>
      <w:lvlText w:val="%2."/>
      <w:lvlJc w:val="left"/>
      <w:pPr>
        <w:ind w:left="1080" w:hanging="360"/>
      </w:pPr>
      <w:rPr>
        <w:rFonts w:hint="default"/>
      </w:rPr>
    </w:lvl>
    <w:lvl w:ilvl="2">
      <w:start w:val="1"/>
      <w:numFmt w:val="lowerRoman"/>
      <w:lvlText w:val="%3."/>
      <w:lvlJc w:val="right"/>
      <w:pPr>
        <w:ind w:left="1440" w:hanging="36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8">
    <w:nsid w:val="72100F97"/>
    <w:multiLevelType w:val="multilevel"/>
    <w:tmpl w:val="E6BEB6C6"/>
    <w:lvl w:ilvl="0">
      <w:start w:val="1"/>
      <w:numFmt w:val="lowerLetter"/>
      <w:lvlText w:val="%1."/>
      <w:lvlJc w:val="left"/>
      <w:pPr>
        <w:ind w:left="720" w:hanging="360"/>
      </w:pPr>
      <w:rPr>
        <w:rFonts w:hint="default"/>
      </w:rPr>
    </w:lvl>
    <w:lvl w:ilvl="1">
      <w:start w:val="1"/>
      <w:numFmt w:val="bullet"/>
      <w:lvlText w:val=""/>
      <w:lvlJc w:val="left"/>
      <w:pPr>
        <w:ind w:left="720" w:firstLine="0"/>
      </w:pPr>
      <w:rPr>
        <w:rFonts w:ascii="Symbol" w:hAnsi="Symbol"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9">
    <w:nsid w:val="7A7415F4"/>
    <w:multiLevelType w:val="multilevel"/>
    <w:tmpl w:val="9C20FEBA"/>
    <w:lvl w:ilvl="0">
      <w:start w:val="1"/>
      <w:numFmt w:val="upperLetter"/>
      <w:lvlText w:val="%1."/>
      <w:lvlJc w:val="left"/>
      <w:pPr>
        <w:ind w:left="720" w:hanging="360"/>
      </w:pPr>
      <w:rPr>
        <w:rFonts w:ascii="Times New Roman" w:hAnsi="Times New Roman" w:hint="default"/>
      </w:rPr>
    </w:lvl>
    <w:lvl w:ilvl="1">
      <w:start w:val="1"/>
      <w:numFmt w:val="decimal"/>
      <w:lvlText w:val="%2."/>
      <w:lvlJc w:val="left"/>
      <w:pPr>
        <w:ind w:left="1080" w:hanging="360"/>
      </w:pPr>
      <w:rPr>
        <w:rFonts w:hint="default"/>
      </w:rPr>
    </w:lvl>
    <w:lvl w:ilvl="2">
      <w:start w:val="1"/>
      <w:numFmt w:val="bullet"/>
      <w:lvlText w:val=""/>
      <w:lvlJc w:val="left"/>
      <w:pPr>
        <w:ind w:left="1440" w:hanging="360"/>
      </w:pPr>
      <w:rPr>
        <w:rFonts w:ascii="Symbol" w:hAnsi="Symbol"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num w:numId="1">
    <w:abstractNumId w:val="49"/>
  </w:num>
  <w:num w:numId="2">
    <w:abstractNumId w:val="54"/>
  </w:num>
  <w:num w:numId="3">
    <w:abstractNumId w:val="32"/>
  </w:num>
  <w:num w:numId="4">
    <w:abstractNumId w:val="10"/>
  </w:num>
  <w:num w:numId="5">
    <w:abstractNumId w:val="50"/>
  </w:num>
  <w:num w:numId="6">
    <w:abstractNumId w:val="20"/>
  </w:num>
  <w:num w:numId="7">
    <w:abstractNumId w:val="18"/>
  </w:num>
  <w:num w:numId="8">
    <w:abstractNumId w:val="45"/>
  </w:num>
  <w:num w:numId="9">
    <w:abstractNumId w:val="32"/>
  </w:num>
  <w:num w:numId="10">
    <w:abstractNumId w:val="8"/>
  </w:num>
  <w:num w:numId="11">
    <w:abstractNumId w:val="7"/>
  </w:num>
  <w:num w:numId="12">
    <w:abstractNumId w:val="6"/>
  </w:num>
  <w:num w:numId="13">
    <w:abstractNumId w:val="5"/>
  </w:num>
  <w:num w:numId="14">
    <w:abstractNumId w:val="9"/>
  </w:num>
  <w:num w:numId="15">
    <w:abstractNumId w:val="4"/>
  </w:num>
  <w:num w:numId="16">
    <w:abstractNumId w:val="3"/>
  </w:num>
  <w:num w:numId="17">
    <w:abstractNumId w:val="2"/>
  </w:num>
  <w:num w:numId="18">
    <w:abstractNumId w:val="1"/>
  </w:num>
  <w:num w:numId="19">
    <w:abstractNumId w:val="17"/>
  </w:num>
  <w:num w:numId="20">
    <w:abstractNumId w:val="19"/>
  </w:num>
  <w:num w:numId="21">
    <w:abstractNumId w:val="47"/>
  </w:num>
  <w:num w:numId="22">
    <w:abstractNumId w:val="42"/>
  </w:num>
  <w:num w:numId="23">
    <w:abstractNumId w:val="46"/>
  </w:num>
  <w:num w:numId="24">
    <w:abstractNumId w:val="35"/>
  </w:num>
  <w:num w:numId="25">
    <w:abstractNumId w:val="34"/>
  </w:num>
  <w:num w:numId="26">
    <w:abstractNumId w:val="43"/>
  </w:num>
  <w:num w:numId="27">
    <w:abstractNumId w:val="41"/>
  </w:num>
  <w:num w:numId="28">
    <w:abstractNumId w:val="55"/>
  </w:num>
  <w:num w:numId="29">
    <w:abstractNumId w:val="29"/>
  </w:num>
  <w:num w:numId="30">
    <w:abstractNumId w:val="53"/>
  </w:num>
  <w:num w:numId="31">
    <w:abstractNumId w:val="31"/>
  </w:num>
  <w:num w:numId="32">
    <w:abstractNumId w:val="33"/>
  </w:num>
  <w:num w:numId="33">
    <w:abstractNumId w:val="28"/>
  </w:num>
  <w:num w:numId="34">
    <w:abstractNumId w:val="21"/>
  </w:num>
  <w:num w:numId="35">
    <w:abstractNumId w:val="24"/>
  </w:num>
  <w:num w:numId="36">
    <w:abstractNumId w:val="58"/>
  </w:num>
  <w:num w:numId="37">
    <w:abstractNumId w:val="16"/>
  </w:num>
  <w:num w:numId="38">
    <w:abstractNumId w:val="44"/>
  </w:num>
  <w:num w:numId="39">
    <w:abstractNumId w:val="36"/>
  </w:num>
  <w:num w:numId="40">
    <w:abstractNumId w:val="25"/>
  </w:num>
  <w:num w:numId="41">
    <w:abstractNumId w:val="59"/>
  </w:num>
  <w:num w:numId="42">
    <w:abstractNumId w:val="12"/>
  </w:num>
  <w:num w:numId="43">
    <w:abstractNumId w:val="57"/>
  </w:num>
  <w:num w:numId="44">
    <w:abstractNumId w:val="23"/>
  </w:num>
  <w:num w:numId="45">
    <w:abstractNumId w:val="51"/>
  </w:num>
  <w:num w:numId="46">
    <w:abstractNumId w:val="27"/>
  </w:num>
  <w:num w:numId="47">
    <w:abstractNumId w:val="52"/>
  </w:num>
  <w:num w:numId="48">
    <w:abstractNumId w:val="13"/>
  </w:num>
  <w:num w:numId="49">
    <w:abstractNumId w:val="38"/>
  </w:num>
  <w:num w:numId="50">
    <w:abstractNumId w:val="26"/>
  </w:num>
  <w:num w:numId="51">
    <w:abstractNumId w:val="37"/>
  </w:num>
  <w:num w:numId="52">
    <w:abstractNumId w:val="11"/>
  </w:num>
  <w:num w:numId="53">
    <w:abstractNumId w:val="56"/>
  </w:num>
  <w:num w:numId="54">
    <w:abstractNumId w:val="30"/>
  </w:num>
  <w:num w:numId="55">
    <w:abstractNumId w:val="22"/>
  </w:num>
  <w:num w:numId="56">
    <w:abstractNumId w:val="48"/>
  </w:num>
  <w:num w:numId="57">
    <w:abstractNumId w:val="39"/>
  </w:num>
  <w:num w:numId="58">
    <w:abstractNumId w:val="14"/>
  </w:num>
  <w:num w:numId="59">
    <w:abstractNumId w:val="0"/>
  </w:num>
  <w:num w:numId="60">
    <w:abstractNumId w:val="15"/>
  </w:num>
  <w:num w:numId="61">
    <w:abstractNumId w:val="40"/>
  </w:num>
  <w:numIdMacAtCleanup w:val="5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10"/>
  <w:embedTrueTypeFonts/>
  <w:activeWritingStyle w:appName="MSWord" w:lang="en-US" w:vendorID="64" w:dllVersion="131078" w:nlCheck="1" w:checkStyle="0"/>
  <w:activeWritingStyle w:appName="MSWord" w:lang="en-US" w:vendorID="2" w:dllVersion="6" w:checkStyle="0"/>
  <w:proofState w:spelling="clean"/>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defaultTabStop w:val="360"/>
  <w:clickAndTypeStyle w:val="DissBodytext"/>
  <w:drawingGridHorizontalSpacing w:val="110"/>
  <w:drawingGridVerticalSpacing w:val="163"/>
  <w:displayHorizontalDrawingGridEvery w:val="0"/>
  <w:displayVerticalDrawingGridEvery w:val="2"/>
  <w:noPunctuationKerning/>
  <w:characterSpacingControl w:val="doNotCompress"/>
  <w:doNotValidateAgainstSchema/>
  <w:doNotDemarcateInvalidXml/>
  <w:hdrShapeDefaults>
    <o:shapedefaults v:ext="edit" spidmax="2099"/>
    <o:shapelayout v:ext="edit">
      <o:idmap v:ext="edit" data="2"/>
    </o:shapelayout>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5A69A1"/>
    <w:rsid w:val="00001884"/>
    <w:rsid w:val="00002934"/>
    <w:rsid w:val="000056C5"/>
    <w:rsid w:val="00007E69"/>
    <w:rsid w:val="00016DA9"/>
    <w:rsid w:val="000204B7"/>
    <w:rsid w:val="000253A5"/>
    <w:rsid w:val="00065B68"/>
    <w:rsid w:val="000749FD"/>
    <w:rsid w:val="00076A56"/>
    <w:rsid w:val="00076C9C"/>
    <w:rsid w:val="00080945"/>
    <w:rsid w:val="00080E5D"/>
    <w:rsid w:val="000838E4"/>
    <w:rsid w:val="00085C9F"/>
    <w:rsid w:val="00086B36"/>
    <w:rsid w:val="00087E32"/>
    <w:rsid w:val="0009103C"/>
    <w:rsid w:val="000933E8"/>
    <w:rsid w:val="000C2681"/>
    <w:rsid w:val="000D1FCC"/>
    <w:rsid w:val="000D2C33"/>
    <w:rsid w:val="000F1C19"/>
    <w:rsid w:val="000F5468"/>
    <w:rsid w:val="0010512E"/>
    <w:rsid w:val="00107547"/>
    <w:rsid w:val="001129DF"/>
    <w:rsid w:val="00113738"/>
    <w:rsid w:val="00115901"/>
    <w:rsid w:val="0011595F"/>
    <w:rsid w:val="00123B9B"/>
    <w:rsid w:val="00124341"/>
    <w:rsid w:val="00132644"/>
    <w:rsid w:val="0014237B"/>
    <w:rsid w:val="00142764"/>
    <w:rsid w:val="00145574"/>
    <w:rsid w:val="001458CA"/>
    <w:rsid w:val="00161002"/>
    <w:rsid w:val="001614A8"/>
    <w:rsid w:val="00161E3D"/>
    <w:rsid w:val="001711D7"/>
    <w:rsid w:val="00174302"/>
    <w:rsid w:val="00174B50"/>
    <w:rsid w:val="001811C3"/>
    <w:rsid w:val="00182A62"/>
    <w:rsid w:val="001836FB"/>
    <w:rsid w:val="00184CE7"/>
    <w:rsid w:val="0019078B"/>
    <w:rsid w:val="0019451C"/>
    <w:rsid w:val="001A0700"/>
    <w:rsid w:val="001A2A70"/>
    <w:rsid w:val="001A7556"/>
    <w:rsid w:val="001B7656"/>
    <w:rsid w:val="001C21FE"/>
    <w:rsid w:val="001D33C8"/>
    <w:rsid w:val="001D3B33"/>
    <w:rsid w:val="001D4CE2"/>
    <w:rsid w:val="001F258B"/>
    <w:rsid w:val="001F6CF7"/>
    <w:rsid w:val="001F7403"/>
    <w:rsid w:val="002015BC"/>
    <w:rsid w:val="00203924"/>
    <w:rsid w:val="00211466"/>
    <w:rsid w:val="00212AC5"/>
    <w:rsid w:val="00220C28"/>
    <w:rsid w:val="00221E94"/>
    <w:rsid w:val="0022696C"/>
    <w:rsid w:val="00247731"/>
    <w:rsid w:val="002559CF"/>
    <w:rsid w:val="002656F7"/>
    <w:rsid w:val="00267DD4"/>
    <w:rsid w:val="00270D81"/>
    <w:rsid w:val="002734B3"/>
    <w:rsid w:val="0027736F"/>
    <w:rsid w:val="002965F6"/>
    <w:rsid w:val="00297BD1"/>
    <w:rsid w:val="002A0D6A"/>
    <w:rsid w:val="002A243C"/>
    <w:rsid w:val="002C5BF5"/>
    <w:rsid w:val="002D27E0"/>
    <w:rsid w:val="002E154D"/>
    <w:rsid w:val="002E3AD0"/>
    <w:rsid w:val="002E706D"/>
    <w:rsid w:val="002F2361"/>
    <w:rsid w:val="00300A77"/>
    <w:rsid w:val="00304335"/>
    <w:rsid w:val="0031312C"/>
    <w:rsid w:val="00313780"/>
    <w:rsid w:val="0031611F"/>
    <w:rsid w:val="00317356"/>
    <w:rsid w:val="00320274"/>
    <w:rsid w:val="00331906"/>
    <w:rsid w:val="00340B3D"/>
    <w:rsid w:val="00341BBF"/>
    <w:rsid w:val="003421AB"/>
    <w:rsid w:val="00344364"/>
    <w:rsid w:val="00344540"/>
    <w:rsid w:val="003457A4"/>
    <w:rsid w:val="0034717D"/>
    <w:rsid w:val="0035434D"/>
    <w:rsid w:val="0035722E"/>
    <w:rsid w:val="003614E7"/>
    <w:rsid w:val="00366037"/>
    <w:rsid w:val="003720A8"/>
    <w:rsid w:val="00392DA1"/>
    <w:rsid w:val="003935B0"/>
    <w:rsid w:val="003971CB"/>
    <w:rsid w:val="003974C1"/>
    <w:rsid w:val="003A2FC9"/>
    <w:rsid w:val="003A5A9D"/>
    <w:rsid w:val="003C0584"/>
    <w:rsid w:val="003C4071"/>
    <w:rsid w:val="003C6DC3"/>
    <w:rsid w:val="003D4B74"/>
    <w:rsid w:val="003D5F08"/>
    <w:rsid w:val="003D7AE2"/>
    <w:rsid w:val="003D7B6D"/>
    <w:rsid w:val="003E1D56"/>
    <w:rsid w:val="003F070A"/>
    <w:rsid w:val="003F0A02"/>
    <w:rsid w:val="003F0F34"/>
    <w:rsid w:val="003F3E17"/>
    <w:rsid w:val="003F51E9"/>
    <w:rsid w:val="00404EF8"/>
    <w:rsid w:val="00407FFA"/>
    <w:rsid w:val="0041656E"/>
    <w:rsid w:val="00417260"/>
    <w:rsid w:val="00424A4C"/>
    <w:rsid w:val="00426423"/>
    <w:rsid w:val="00430F6A"/>
    <w:rsid w:val="00432547"/>
    <w:rsid w:val="00436326"/>
    <w:rsid w:val="00437BFE"/>
    <w:rsid w:val="00442EFC"/>
    <w:rsid w:val="00451858"/>
    <w:rsid w:val="00453896"/>
    <w:rsid w:val="00457AC2"/>
    <w:rsid w:val="0047085E"/>
    <w:rsid w:val="00472C6F"/>
    <w:rsid w:val="004778F1"/>
    <w:rsid w:val="004848B5"/>
    <w:rsid w:val="00490996"/>
    <w:rsid w:val="004A1249"/>
    <w:rsid w:val="004A3530"/>
    <w:rsid w:val="004A6FE6"/>
    <w:rsid w:val="004B076D"/>
    <w:rsid w:val="004B552B"/>
    <w:rsid w:val="004C6E28"/>
    <w:rsid w:val="004C7490"/>
    <w:rsid w:val="004D0A78"/>
    <w:rsid w:val="004D0EA1"/>
    <w:rsid w:val="004D1AA7"/>
    <w:rsid w:val="004D7C52"/>
    <w:rsid w:val="004F3924"/>
    <w:rsid w:val="00501163"/>
    <w:rsid w:val="00501FA8"/>
    <w:rsid w:val="00502245"/>
    <w:rsid w:val="00503405"/>
    <w:rsid w:val="00504345"/>
    <w:rsid w:val="0050694B"/>
    <w:rsid w:val="00515778"/>
    <w:rsid w:val="005170FA"/>
    <w:rsid w:val="005173F2"/>
    <w:rsid w:val="00524F11"/>
    <w:rsid w:val="00532719"/>
    <w:rsid w:val="00537773"/>
    <w:rsid w:val="00553ED2"/>
    <w:rsid w:val="00555A92"/>
    <w:rsid w:val="00564419"/>
    <w:rsid w:val="00567FBB"/>
    <w:rsid w:val="005764F4"/>
    <w:rsid w:val="00583221"/>
    <w:rsid w:val="00583733"/>
    <w:rsid w:val="005874FB"/>
    <w:rsid w:val="00593DA0"/>
    <w:rsid w:val="00595CD0"/>
    <w:rsid w:val="00596808"/>
    <w:rsid w:val="00597707"/>
    <w:rsid w:val="005A1D54"/>
    <w:rsid w:val="005A69A1"/>
    <w:rsid w:val="005C08D5"/>
    <w:rsid w:val="005C3AEB"/>
    <w:rsid w:val="005C59D4"/>
    <w:rsid w:val="005C66BB"/>
    <w:rsid w:val="005D13E6"/>
    <w:rsid w:val="005D44F1"/>
    <w:rsid w:val="005D79E6"/>
    <w:rsid w:val="005E55C7"/>
    <w:rsid w:val="005F14BF"/>
    <w:rsid w:val="005F6E58"/>
    <w:rsid w:val="005F7630"/>
    <w:rsid w:val="0060208E"/>
    <w:rsid w:val="00610CBA"/>
    <w:rsid w:val="00610F6B"/>
    <w:rsid w:val="00611419"/>
    <w:rsid w:val="00611730"/>
    <w:rsid w:val="00613146"/>
    <w:rsid w:val="006151A5"/>
    <w:rsid w:val="00615AE7"/>
    <w:rsid w:val="00623B03"/>
    <w:rsid w:val="006422E8"/>
    <w:rsid w:val="00647E9E"/>
    <w:rsid w:val="006504FB"/>
    <w:rsid w:val="00663972"/>
    <w:rsid w:val="00670747"/>
    <w:rsid w:val="00672CE2"/>
    <w:rsid w:val="00673196"/>
    <w:rsid w:val="0067366F"/>
    <w:rsid w:val="00676FFB"/>
    <w:rsid w:val="006836A5"/>
    <w:rsid w:val="00684205"/>
    <w:rsid w:val="00685126"/>
    <w:rsid w:val="006909ED"/>
    <w:rsid w:val="00693B3F"/>
    <w:rsid w:val="006963C7"/>
    <w:rsid w:val="00697769"/>
    <w:rsid w:val="006A493F"/>
    <w:rsid w:val="006A5843"/>
    <w:rsid w:val="006B1280"/>
    <w:rsid w:val="006B24B9"/>
    <w:rsid w:val="006B3355"/>
    <w:rsid w:val="006B56ED"/>
    <w:rsid w:val="006B5D86"/>
    <w:rsid w:val="006C52A7"/>
    <w:rsid w:val="006C5FB8"/>
    <w:rsid w:val="006C6B16"/>
    <w:rsid w:val="006D5BF1"/>
    <w:rsid w:val="006F0418"/>
    <w:rsid w:val="006F109F"/>
    <w:rsid w:val="006F16A7"/>
    <w:rsid w:val="006F4CA7"/>
    <w:rsid w:val="00701458"/>
    <w:rsid w:val="00703DA2"/>
    <w:rsid w:val="007052F0"/>
    <w:rsid w:val="00743F9F"/>
    <w:rsid w:val="00744B40"/>
    <w:rsid w:val="007469D0"/>
    <w:rsid w:val="00760A30"/>
    <w:rsid w:val="00762EEB"/>
    <w:rsid w:val="00767F7E"/>
    <w:rsid w:val="007707CA"/>
    <w:rsid w:val="00777430"/>
    <w:rsid w:val="007837F8"/>
    <w:rsid w:val="00794B04"/>
    <w:rsid w:val="007A0509"/>
    <w:rsid w:val="007A1D88"/>
    <w:rsid w:val="007A392D"/>
    <w:rsid w:val="007A59D8"/>
    <w:rsid w:val="007A6B76"/>
    <w:rsid w:val="007A70B9"/>
    <w:rsid w:val="007B6935"/>
    <w:rsid w:val="007C2819"/>
    <w:rsid w:val="007C7AA7"/>
    <w:rsid w:val="007D1BA6"/>
    <w:rsid w:val="007D6690"/>
    <w:rsid w:val="007D7FBE"/>
    <w:rsid w:val="007E1914"/>
    <w:rsid w:val="007E47C9"/>
    <w:rsid w:val="007E5529"/>
    <w:rsid w:val="007F30AA"/>
    <w:rsid w:val="00813AEE"/>
    <w:rsid w:val="008146E8"/>
    <w:rsid w:val="00823D87"/>
    <w:rsid w:val="00825D42"/>
    <w:rsid w:val="0082615B"/>
    <w:rsid w:val="0084308B"/>
    <w:rsid w:val="008531FE"/>
    <w:rsid w:val="00863203"/>
    <w:rsid w:val="00865EE7"/>
    <w:rsid w:val="00866C9F"/>
    <w:rsid w:val="00880BF9"/>
    <w:rsid w:val="00881A4B"/>
    <w:rsid w:val="00890585"/>
    <w:rsid w:val="0089061C"/>
    <w:rsid w:val="0089462E"/>
    <w:rsid w:val="008973EC"/>
    <w:rsid w:val="008A53B1"/>
    <w:rsid w:val="008B4584"/>
    <w:rsid w:val="008B562A"/>
    <w:rsid w:val="008C29F5"/>
    <w:rsid w:val="008C334A"/>
    <w:rsid w:val="008C7BFE"/>
    <w:rsid w:val="008D1357"/>
    <w:rsid w:val="008D48AE"/>
    <w:rsid w:val="008D64EC"/>
    <w:rsid w:val="008E2468"/>
    <w:rsid w:val="008E71FF"/>
    <w:rsid w:val="008F1C81"/>
    <w:rsid w:val="008F38F3"/>
    <w:rsid w:val="008F42F1"/>
    <w:rsid w:val="008F6971"/>
    <w:rsid w:val="008F76FF"/>
    <w:rsid w:val="008F7B76"/>
    <w:rsid w:val="009111A5"/>
    <w:rsid w:val="00913B5E"/>
    <w:rsid w:val="0091468D"/>
    <w:rsid w:val="009164C7"/>
    <w:rsid w:val="00917EE8"/>
    <w:rsid w:val="00922709"/>
    <w:rsid w:val="00927115"/>
    <w:rsid w:val="00927B4C"/>
    <w:rsid w:val="0094373C"/>
    <w:rsid w:val="00951642"/>
    <w:rsid w:val="009533AE"/>
    <w:rsid w:val="00953908"/>
    <w:rsid w:val="00962D5D"/>
    <w:rsid w:val="00965E61"/>
    <w:rsid w:val="009721DA"/>
    <w:rsid w:val="00972300"/>
    <w:rsid w:val="0097616E"/>
    <w:rsid w:val="00977922"/>
    <w:rsid w:val="0098171E"/>
    <w:rsid w:val="00983689"/>
    <w:rsid w:val="0099560A"/>
    <w:rsid w:val="009A48B6"/>
    <w:rsid w:val="009B21F5"/>
    <w:rsid w:val="009B4A77"/>
    <w:rsid w:val="009B717E"/>
    <w:rsid w:val="009B7239"/>
    <w:rsid w:val="009C127A"/>
    <w:rsid w:val="009C65F0"/>
    <w:rsid w:val="009C71EB"/>
    <w:rsid w:val="009F586F"/>
    <w:rsid w:val="009F7AAF"/>
    <w:rsid w:val="00A04BC0"/>
    <w:rsid w:val="00A05D4A"/>
    <w:rsid w:val="00A20ED9"/>
    <w:rsid w:val="00A27D1E"/>
    <w:rsid w:val="00A27F36"/>
    <w:rsid w:val="00A317D9"/>
    <w:rsid w:val="00A31842"/>
    <w:rsid w:val="00A33A3E"/>
    <w:rsid w:val="00A37E52"/>
    <w:rsid w:val="00A463E1"/>
    <w:rsid w:val="00A57F9D"/>
    <w:rsid w:val="00A623D0"/>
    <w:rsid w:val="00A63DE4"/>
    <w:rsid w:val="00A757FD"/>
    <w:rsid w:val="00A94220"/>
    <w:rsid w:val="00A94A3E"/>
    <w:rsid w:val="00A95585"/>
    <w:rsid w:val="00AA2C0C"/>
    <w:rsid w:val="00AA69E3"/>
    <w:rsid w:val="00AB3E79"/>
    <w:rsid w:val="00AB5F6E"/>
    <w:rsid w:val="00AC0504"/>
    <w:rsid w:val="00AC601C"/>
    <w:rsid w:val="00AD06BD"/>
    <w:rsid w:val="00AD7FE0"/>
    <w:rsid w:val="00AE7DA7"/>
    <w:rsid w:val="00B019D1"/>
    <w:rsid w:val="00B12947"/>
    <w:rsid w:val="00B20C62"/>
    <w:rsid w:val="00B20C6F"/>
    <w:rsid w:val="00B23D83"/>
    <w:rsid w:val="00B32252"/>
    <w:rsid w:val="00B33A07"/>
    <w:rsid w:val="00B3419B"/>
    <w:rsid w:val="00B3559B"/>
    <w:rsid w:val="00B361A4"/>
    <w:rsid w:val="00B3687E"/>
    <w:rsid w:val="00B40A82"/>
    <w:rsid w:val="00B41862"/>
    <w:rsid w:val="00B44359"/>
    <w:rsid w:val="00B468D9"/>
    <w:rsid w:val="00B511E0"/>
    <w:rsid w:val="00B5171D"/>
    <w:rsid w:val="00B51DEF"/>
    <w:rsid w:val="00B54EC3"/>
    <w:rsid w:val="00B54ED9"/>
    <w:rsid w:val="00B55598"/>
    <w:rsid w:val="00B57BA7"/>
    <w:rsid w:val="00B63322"/>
    <w:rsid w:val="00B83131"/>
    <w:rsid w:val="00B8326E"/>
    <w:rsid w:val="00B85E4C"/>
    <w:rsid w:val="00B9192A"/>
    <w:rsid w:val="00B92D44"/>
    <w:rsid w:val="00B940A5"/>
    <w:rsid w:val="00BA5A1B"/>
    <w:rsid w:val="00BB1FC2"/>
    <w:rsid w:val="00BC02A4"/>
    <w:rsid w:val="00BC67F5"/>
    <w:rsid w:val="00BD04CD"/>
    <w:rsid w:val="00BD313D"/>
    <w:rsid w:val="00BD7379"/>
    <w:rsid w:val="00BE316B"/>
    <w:rsid w:val="00BE6ECD"/>
    <w:rsid w:val="00BF088A"/>
    <w:rsid w:val="00C00211"/>
    <w:rsid w:val="00C0212D"/>
    <w:rsid w:val="00C02964"/>
    <w:rsid w:val="00C149BC"/>
    <w:rsid w:val="00C20CFB"/>
    <w:rsid w:val="00C20EBB"/>
    <w:rsid w:val="00C21641"/>
    <w:rsid w:val="00C2547F"/>
    <w:rsid w:val="00C2558B"/>
    <w:rsid w:val="00C30459"/>
    <w:rsid w:val="00C330D5"/>
    <w:rsid w:val="00C4045D"/>
    <w:rsid w:val="00C45513"/>
    <w:rsid w:val="00C45ED1"/>
    <w:rsid w:val="00C5010B"/>
    <w:rsid w:val="00C551FC"/>
    <w:rsid w:val="00C5524A"/>
    <w:rsid w:val="00C6244E"/>
    <w:rsid w:val="00C74A11"/>
    <w:rsid w:val="00C76CCA"/>
    <w:rsid w:val="00C80393"/>
    <w:rsid w:val="00C838FB"/>
    <w:rsid w:val="00C83982"/>
    <w:rsid w:val="00C85464"/>
    <w:rsid w:val="00C91354"/>
    <w:rsid w:val="00C93EB7"/>
    <w:rsid w:val="00CA3AEF"/>
    <w:rsid w:val="00CA7799"/>
    <w:rsid w:val="00CC277B"/>
    <w:rsid w:val="00CC2A00"/>
    <w:rsid w:val="00CC5F6A"/>
    <w:rsid w:val="00CC6BEC"/>
    <w:rsid w:val="00CD44D9"/>
    <w:rsid w:val="00CE1541"/>
    <w:rsid w:val="00CE4157"/>
    <w:rsid w:val="00CE4541"/>
    <w:rsid w:val="00CE5F58"/>
    <w:rsid w:val="00CF0FF3"/>
    <w:rsid w:val="00CF6D70"/>
    <w:rsid w:val="00D010AC"/>
    <w:rsid w:val="00D26DF5"/>
    <w:rsid w:val="00D41591"/>
    <w:rsid w:val="00D434F0"/>
    <w:rsid w:val="00D43DFA"/>
    <w:rsid w:val="00D518BE"/>
    <w:rsid w:val="00D57DBB"/>
    <w:rsid w:val="00D66DD9"/>
    <w:rsid w:val="00D709E4"/>
    <w:rsid w:val="00D74B36"/>
    <w:rsid w:val="00D8199B"/>
    <w:rsid w:val="00D849D9"/>
    <w:rsid w:val="00D86908"/>
    <w:rsid w:val="00D87267"/>
    <w:rsid w:val="00D907EE"/>
    <w:rsid w:val="00D9187C"/>
    <w:rsid w:val="00D92782"/>
    <w:rsid w:val="00D975F9"/>
    <w:rsid w:val="00DA237B"/>
    <w:rsid w:val="00DA44CE"/>
    <w:rsid w:val="00DA4FFB"/>
    <w:rsid w:val="00DA74D2"/>
    <w:rsid w:val="00DB6044"/>
    <w:rsid w:val="00DB6E9C"/>
    <w:rsid w:val="00DC7523"/>
    <w:rsid w:val="00DD2DBA"/>
    <w:rsid w:val="00DD4394"/>
    <w:rsid w:val="00DF16CB"/>
    <w:rsid w:val="00DF26AE"/>
    <w:rsid w:val="00DF3D07"/>
    <w:rsid w:val="00E03BA7"/>
    <w:rsid w:val="00E03EDF"/>
    <w:rsid w:val="00E06B14"/>
    <w:rsid w:val="00E2248F"/>
    <w:rsid w:val="00E265CE"/>
    <w:rsid w:val="00E3223E"/>
    <w:rsid w:val="00E468F5"/>
    <w:rsid w:val="00E473C9"/>
    <w:rsid w:val="00E504EB"/>
    <w:rsid w:val="00E57A9C"/>
    <w:rsid w:val="00E60585"/>
    <w:rsid w:val="00E76A29"/>
    <w:rsid w:val="00E96B9C"/>
    <w:rsid w:val="00EA0113"/>
    <w:rsid w:val="00EA0B26"/>
    <w:rsid w:val="00EA0C3F"/>
    <w:rsid w:val="00EA7EEF"/>
    <w:rsid w:val="00EC0207"/>
    <w:rsid w:val="00EC05A0"/>
    <w:rsid w:val="00EC7DB6"/>
    <w:rsid w:val="00ED2311"/>
    <w:rsid w:val="00EE0C8F"/>
    <w:rsid w:val="00EE2BD4"/>
    <w:rsid w:val="00EE4347"/>
    <w:rsid w:val="00F043A8"/>
    <w:rsid w:val="00F0600A"/>
    <w:rsid w:val="00F076D1"/>
    <w:rsid w:val="00F14DF1"/>
    <w:rsid w:val="00F15448"/>
    <w:rsid w:val="00F208E5"/>
    <w:rsid w:val="00F21708"/>
    <w:rsid w:val="00F33453"/>
    <w:rsid w:val="00F414C9"/>
    <w:rsid w:val="00F44847"/>
    <w:rsid w:val="00F55692"/>
    <w:rsid w:val="00F56002"/>
    <w:rsid w:val="00F60426"/>
    <w:rsid w:val="00F60E12"/>
    <w:rsid w:val="00F63DE7"/>
    <w:rsid w:val="00F67B59"/>
    <w:rsid w:val="00F75E76"/>
    <w:rsid w:val="00F76D12"/>
    <w:rsid w:val="00F80932"/>
    <w:rsid w:val="00F81E0E"/>
    <w:rsid w:val="00F83046"/>
    <w:rsid w:val="00F84B3D"/>
    <w:rsid w:val="00F85991"/>
    <w:rsid w:val="00F92350"/>
    <w:rsid w:val="00FA00D7"/>
    <w:rsid w:val="00FB5E4B"/>
    <w:rsid w:val="00FD0B98"/>
    <w:rsid w:val="00FD35EC"/>
    <w:rsid w:val="00FF229A"/>
    <w:rsid w:val="00FF733B"/>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99"/>
    <o:shapelayout v:ext="edit">
      <o:idmap v:ext="edit" data="1"/>
    </o:shapelayout>
  </w:shapeDefaults>
  <w:decimalSymbol w:val="."/>
  <w:listSeparator w:val=","/>
  <w14:docId w14:val="5827791B"/>
  <w14:defaultImageDpi w14:val="30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267">
    <w:lsdException w:name="Normal" w:qFormat="1"/>
    <w:lsdException w:name="heading 1" w:uiPriority="99" w:qFormat="1"/>
    <w:lsdException w:name="heading 2" w:qFormat="1"/>
    <w:lsdException w:name="heading 3" w:qFormat="1"/>
    <w:lsdException w:name="heading 4" w:qFormat="1"/>
    <w:lsdException w:name="heading 5" w:uiPriority="99" w:qFormat="1"/>
    <w:lsdException w:name="heading 6" w:qFormat="1"/>
    <w:lsdException w:name="heading 7" w:qFormat="1"/>
    <w:lsdException w:name="heading 8" w:qFormat="1"/>
    <w:lsdException w:name="heading 9" w:qFormat="1"/>
    <w:lsdException w:name="toc 1" w:uiPriority="39"/>
    <w:lsdException w:name="toc 2" w:uiPriority="39"/>
    <w:lsdException w:name="toc 3" w:uiPriority="39"/>
    <w:lsdException w:name="footnote text" w:uiPriority="99"/>
    <w:lsdException w:name="annotation text" w:uiPriority="99"/>
    <w:lsdException w:name="header" w:uiPriority="99"/>
    <w:lsdException w:name="footer" w:uiPriority="99"/>
    <w:lsdException w:name="caption" w:semiHidden="1" w:unhideWhenUsed="1" w:qFormat="1"/>
    <w:lsdException w:name="footnote reference" w:uiPriority="99"/>
    <w:lsdException w:name="annotation reference" w:uiPriority="99"/>
    <w:lsdException w:name="Title" w:qFormat="1"/>
    <w:lsdException w:name="Subtitle" w:qFormat="1"/>
    <w:lsdException w:name="Hyperlink" w:uiPriority="99"/>
    <w:lsdException w:name="Strong" w:qFormat="1"/>
    <w:lsdException w:name="Emphasis" w:qFormat="1"/>
    <w:lsdException w:name="Document Map" w:uiPriority="99"/>
    <w:lsdException w:name="HTML Top of Form" w:uiPriority="99"/>
    <w:lsdException w:name="HTML Bottom of Form" w:uiPriority="99"/>
    <w:lsdException w:name="annotation subject" w:uiPriority="99"/>
    <w:lsdException w:name="No List" w:uiPriority="99"/>
    <w:lsdException w:name="Table Contemporary" w:uiPriority="99"/>
    <w:lsdException w:name="Balloon Text" w:uiPriority="99"/>
    <w:lsdException w:name="Table Grid" w:uiPriority="99"/>
    <w:lsdException w:name="Placeholder Text" w:uiPriority="67"/>
    <w:lsdException w:name="No Spacing" w:uiPriority="68"/>
    <w:lsdException w:name="Light Shading" w:uiPriority="69"/>
    <w:lsdException w:name="Light List" w:uiPriority="70"/>
    <w:lsdException w:name="Light Grid" w:uiPriority="71"/>
    <w:lsdException w:name="Medium Shading 1" w:uiPriority="72"/>
    <w:lsdException w:name="Medium Shading 2" w:uiPriority="73"/>
    <w:lsdException w:name="Medium List 1" w:uiPriority="60"/>
    <w:lsdException w:name="Medium List 2" w:uiPriority="61"/>
    <w:lsdException w:name="Medium Grid 1" w:uiPriority="62"/>
    <w:lsdException w:name="Medium Grid 2" w:uiPriority="63"/>
    <w:lsdException w:name="Medium Grid 3" w:uiPriority="64"/>
    <w:lsdException w:name="Dark List" w:uiPriority="65"/>
    <w:lsdException w:name="Colorful Shading" w:semiHidden="1" w:uiPriority="99"/>
    <w:lsdException w:name="Colorful List" w:uiPriority="34" w:qFormat="1"/>
    <w:lsdException w:name="Colorful Grid" w:uiPriority="29" w:qFormat="1"/>
    <w:lsdException w:name="Light Shading Accent 1" w:uiPriority="30" w:qFormat="1"/>
    <w:lsdException w:name="Light List Accent 1" w:uiPriority="66"/>
    <w:lsdException w:name="Light Grid Accent 1" w:uiPriority="67"/>
    <w:lsdException w:name="Medium Shading 1 Accent 1" w:uiPriority="68"/>
    <w:lsdException w:name="Medium Shading 2 Accent 1" w:uiPriority="69"/>
    <w:lsdException w:name="Medium List 1 Accent 1" w:uiPriority="70"/>
    <w:lsdException w:name="Revision" w:uiPriority="99"/>
    <w:lsdException w:name="List Paragraph" w:uiPriority="34" w:qFormat="1"/>
    <w:lsdException w:name="Quote" w:uiPriority="73"/>
    <w:lsdException w:name="Intense Quote" w:uiPriority="60"/>
    <w:lsdException w:name="Medium List 2 Accent 1" w:uiPriority="61"/>
    <w:lsdException w:name="Medium Grid 1 Accent 1" w:uiPriority="62"/>
    <w:lsdException w:name="Medium Grid 2 Accent 1" w:uiPriority="63"/>
    <w:lsdException w:name="Medium Grid 3 Accent 1" w:uiPriority="64"/>
    <w:lsdException w:name="Dark List Accent 1" w:uiPriority="65"/>
    <w:lsdException w:name="Colorful Shading Accent 1" w:uiPriority="66"/>
    <w:lsdException w:name="Colorful List Accent 1" w:uiPriority="67"/>
    <w:lsdException w:name="Colorful Grid Accent 1" w:uiPriority="68"/>
    <w:lsdException w:name="Light Shading Accent 2" w:uiPriority="69"/>
    <w:lsdException w:name="Light List Accent 2" w:uiPriority="70"/>
    <w:lsdException w:name="Light Grid Accent 2" w:uiPriority="71"/>
    <w:lsdException w:name="Medium Shading 1 Accent 2" w:uiPriority="72"/>
    <w:lsdException w:name="Medium Shading 2 Accent 2" w:uiPriority="73"/>
    <w:lsdException w:name="Medium List 1 Accent 2" w:uiPriority="60"/>
    <w:lsdException w:name="Medium List 2 Accent 2" w:uiPriority="61"/>
    <w:lsdException w:name="Medium Grid 1 Accent 2" w:uiPriority="62"/>
    <w:lsdException w:name="Medium Grid 2 Accent 2" w:uiPriority="63"/>
    <w:lsdException w:name="Medium Grid 3 Accent 2" w:uiPriority="64"/>
    <w:lsdException w:name="Dark List Accent 2" w:uiPriority="65"/>
    <w:lsdException w:name="Colorful Shading Accent 2" w:uiPriority="66"/>
    <w:lsdException w:name="Colorful List Accent 2" w:uiPriority="67"/>
    <w:lsdException w:name="Colorful Grid Accent 2" w:uiPriority="68"/>
    <w:lsdException w:name="Light Shading Accent 3" w:uiPriority="69"/>
    <w:lsdException w:name="Light List Accent 3" w:uiPriority="70"/>
    <w:lsdException w:name="Light Grid Accent 3" w:uiPriority="71"/>
    <w:lsdException w:name="Medium Shading 1 Accent 3" w:uiPriority="72"/>
    <w:lsdException w:name="Medium Shading 2 Accent 3" w:uiPriority="73"/>
    <w:lsdException w:name="Medium List 1 Accent 3" w:uiPriority="60"/>
    <w:lsdException w:name="Medium List 2 Accent 3" w:uiPriority="61"/>
    <w:lsdException w:name="Medium Grid 1 Accent 3" w:uiPriority="62"/>
    <w:lsdException w:name="Medium Grid 2 Accent 3" w:uiPriority="63"/>
    <w:lsdException w:name="Medium Grid 3 Accent 3" w:uiPriority="64"/>
    <w:lsdException w:name="Dark List Accent 3" w:uiPriority="65"/>
    <w:lsdException w:name="Colorful Shading Accent 3" w:uiPriority="66"/>
    <w:lsdException w:name="Colorful List Accent 3" w:uiPriority="67"/>
    <w:lsdException w:name="Colorful Grid Accent 3" w:uiPriority="68"/>
    <w:lsdException w:name="Light Shading Accent 4" w:uiPriority="69"/>
    <w:lsdException w:name="Light List Accent 4" w:uiPriority="70"/>
    <w:lsdException w:name="Light Grid Accent 4" w:uiPriority="71"/>
    <w:lsdException w:name="Medium Shading 1 Accent 4" w:uiPriority="72"/>
    <w:lsdException w:name="Medium Shading 2 Accent 4" w:uiPriority="73"/>
    <w:lsdException w:name="Medium List 1 Accent 4" w:uiPriority="60"/>
    <w:lsdException w:name="Medium List 2 Accent 4" w:uiPriority="61"/>
    <w:lsdException w:name="Medium Grid 1 Accent 4" w:uiPriority="62"/>
    <w:lsdException w:name="Medium Grid 2 Accent 4" w:uiPriority="63"/>
    <w:lsdException w:name="Medium Grid 3 Accent 4" w:uiPriority="64"/>
    <w:lsdException w:name="Dark List Accent 4" w:uiPriority="65"/>
    <w:lsdException w:name="Colorful Shading Accent 4" w:uiPriority="66"/>
    <w:lsdException w:name="Colorful List Accent 4" w:uiPriority="67"/>
    <w:lsdException w:name="Colorful Grid Accent 4" w:uiPriority="68"/>
    <w:lsdException w:name="Light Shading Accent 5" w:uiPriority="69"/>
    <w:lsdException w:name="Light List Accent 5" w:uiPriority="70"/>
    <w:lsdException w:name="Light Grid Accent 5" w:uiPriority="71"/>
    <w:lsdException w:name="Medium Shading 1 Accent 5" w:uiPriority="72"/>
    <w:lsdException w:name="Medium Shading 2 Accent 5" w:uiPriority="73"/>
    <w:lsdException w:name="Medium List 1 Accent 5" w:uiPriority="60"/>
    <w:lsdException w:name="Medium List 2 Accent 5" w:uiPriority="61"/>
    <w:lsdException w:name="Medium Grid 1 Accent 5" w:uiPriority="62"/>
    <w:lsdException w:name="Medium Grid 2 Accent 5" w:uiPriority="63"/>
    <w:lsdException w:name="Medium Grid 3 Accent 5" w:uiPriority="64"/>
    <w:lsdException w:name="Dark List Accent 5" w:uiPriority="65"/>
    <w:lsdException w:name="Colorful Shading Accent 5" w:uiPriority="66"/>
    <w:lsdException w:name="Colorful List Accent 5" w:uiPriority="67"/>
    <w:lsdException w:name="Colorful Grid Accent 5" w:uiPriority="68"/>
    <w:lsdException w:name="Light Shading Accent 6" w:uiPriority="69"/>
    <w:lsdException w:name="Light List Accent 6" w:uiPriority="70"/>
    <w:lsdException w:name="Light Grid Accent 6" w:uiPriority="71"/>
    <w:lsdException w:name="Medium Shading 1 Accent 6" w:uiPriority="72"/>
    <w:lsdException w:name="Medium Shading 2 Accent 6" w:uiPriority="73"/>
    <w:lsdException w:name="Medium List 1 Accent 6" w:uiPriority="19" w:qFormat="1"/>
    <w:lsdException w:name="Medium List 2 Accent 6" w:uiPriority="21" w:qFormat="1"/>
    <w:lsdException w:name="Medium Grid 1 Accent 6" w:uiPriority="31" w:qFormat="1"/>
    <w:lsdException w:name="Medium Grid 2 Accent 6" w:uiPriority="32" w:qFormat="1"/>
    <w:lsdException w:name="Medium Grid 3 Accent 6" w:uiPriority="33" w:qFormat="1"/>
    <w:lsdException w:name="Dark List Accent 6" w:semiHidden="1" w:uiPriority="37" w:unhideWhenUsed="1"/>
    <w:lsdException w:name="Colorful Shading Accent 6" w:semiHidden="1" w:uiPriority="39" w:unhideWhenUsed="1" w:qFormat="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B813F8"/>
    <w:rPr>
      <w:sz w:val="22"/>
      <w:szCs w:val="22"/>
    </w:rPr>
  </w:style>
  <w:style w:type="paragraph" w:styleId="Heading1">
    <w:name w:val="heading 1"/>
    <w:basedOn w:val="Normal"/>
    <w:next w:val="Normal"/>
    <w:link w:val="Heading1Char"/>
    <w:uiPriority w:val="99"/>
    <w:qFormat/>
    <w:rsid w:val="00955E06"/>
    <w:pPr>
      <w:keepNext/>
      <w:spacing w:before="120" w:after="120"/>
      <w:jc w:val="center"/>
      <w:outlineLvl w:val="0"/>
    </w:pPr>
    <w:rPr>
      <w:b/>
      <w:bCs/>
      <w:caps/>
      <w:szCs w:val="32"/>
      <w:lang w:val="x-none" w:eastAsia="x-none"/>
    </w:rPr>
  </w:style>
  <w:style w:type="paragraph" w:styleId="Heading2">
    <w:name w:val="heading 2"/>
    <w:basedOn w:val="Normal"/>
    <w:next w:val="Normal"/>
    <w:link w:val="Heading2Char"/>
    <w:autoRedefine/>
    <w:qFormat/>
    <w:rsid w:val="005C3AEB"/>
    <w:pPr>
      <w:keepNext/>
      <w:spacing w:before="240" w:after="60"/>
      <w:jc w:val="center"/>
      <w:outlineLvl w:val="1"/>
    </w:pPr>
    <w:rPr>
      <w:b/>
      <w:bCs/>
      <w:iCs/>
      <w:sz w:val="24"/>
      <w:szCs w:val="28"/>
      <w:lang w:val="x-none" w:eastAsia="x-none"/>
    </w:rPr>
  </w:style>
  <w:style w:type="paragraph" w:styleId="Heading3">
    <w:name w:val="heading 3"/>
    <w:basedOn w:val="Normal"/>
    <w:next w:val="Normal"/>
    <w:link w:val="Heading3Char"/>
    <w:qFormat/>
    <w:rsid w:val="00B813F8"/>
    <w:pPr>
      <w:keepNext/>
      <w:numPr>
        <w:ilvl w:val="2"/>
        <w:numId w:val="9"/>
      </w:numPr>
      <w:spacing w:before="240" w:after="60"/>
      <w:outlineLvl w:val="2"/>
    </w:pPr>
    <w:rPr>
      <w:rFonts w:ascii="Arial" w:hAnsi="Arial"/>
      <w:b/>
      <w:bCs/>
      <w:sz w:val="26"/>
      <w:szCs w:val="26"/>
      <w:lang w:val="x-none" w:eastAsia="x-none"/>
    </w:rPr>
  </w:style>
  <w:style w:type="paragraph" w:styleId="Heading4">
    <w:name w:val="heading 4"/>
    <w:basedOn w:val="Normal"/>
    <w:next w:val="Normal"/>
    <w:link w:val="Heading4Char"/>
    <w:qFormat/>
    <w:rsid w:val="00B813F8"/>
    <w:pPr>
      <w:keepNext/>
      <w:numPr>
        <w:ilvl w:val="3"/>
        <w:numId w:val="9"/>
      </w:numPr>
      <w:spacing w:before="240" w:after="60"/>
      <w:outlineLvl w:val="3"/>
    </w:pPr>
    <w:rPr>
      <w:b/>
      <w:bCs/>
      <w:sz w:val="28"/>
      <w:szCs w:val="28"/>
      <w:lang w:val="x-none" w:eastAsia="x-none"/>
    </w:rPr>
  </w:style>
  <w:style w:type="paragraph" w:styleId="Heading5">
    <w:name w:val="heading 5"/>
    <w:basedOn w:val="Normal"/>
    <w:next w:val="Normal"/>
    <w:link w:val="Heading5Char"/>
    <w:uiPriority w:val="99"/>
    <w:qFormat/>
    <w:rsid w:val="00B813F8"/>
    <w:pPr>
      <w:numPr>
        <w:ilvl w:val="4"/>
        <w:numId w:val="9"/>
      </w:numPr>
      <w:spacing w:before="240" w:after="60"/>
      <w:outlineLvl w:val="4"/>
    </w:pPr>
    <w:rPr>
      <w:b/>
      <w:bCs/>
      <w:i/>
      <w:iCs/>
      <w:sz w:val="26"/>
      <w:szCs w:val="26"/>
      <w:lang w:val="x-none" w:eastAsia="x-none"/>
    </w:rPr>
  </w:style>
  <w:style w:type="paragraph" w:styleId="Heading6">
    <w:name w:val="heading 6"/>
    <w:basedOn w:val="Normal"/>
    <w:next w:val="Normal"/>
    <w:link w:val="Heading6Char"/>
    <w:qFormat/>
    <w:rsid w:val="00B813F8"/>
    <w:pPr>
      <w:numPr>
        <w:ilvl w:val="5"/>
        <w:numId w:val="9"/>
      </w:numPr>
      <w:spacing w:before="240" w:after="60"/>
      <w:outlineLvl w:val="5"/>
    </w:pPr>
    <w:rPr>
      <w:b/>
      <w:bCs/>
      <w:lang w:val="x-none" w:eastAsia="x-none"/>
    </w:rPr>
  </w:style>
  <w:style w:type="paragraph" w:styleId="Heading7">
    <w:name w:val="heading 7"/>
    <w:basedOn w:val="Normal"/>
    <w:next w:val="Normal"/>
    <w:link w:val="Heading7Char"/>
    <w:qFormat/>
    <w:rsid w:val="00B813F8"/>
    <w:pPr>
      <w:numPr>
        <w:ilvl w:val="6"/>
        <w:numId w:val="9"/>
      </w:numPr>
      <w:spacing w:before="240" w:after="60"/>
      <w:outlineLvl w:val="6"/>
    </w:pPr>
    <w:rPr>
      <w:sz w:val="24"/>
      <w:lang w:val="x-none" w:eastAsia="x-none"/>
    </w:rPr>
  </w:style>
  <w:style w:type="paragraph" w:styleId="Heading8">
    <w:name w:val="heading 8"/>
    <w:basedOn w:val="Normal"/>
    <w:next w:val="Normal"/>
    <w:link w:val="Heading8Char"/>
    <w:qFormat/>
    <w:rsid w:val="00B813F8"/>
    <w:pPr>
      <w:numPr>
        <w:ilvl w:val="7"/>
        <w:numId w:val="9"/>
      </w:numPr>
      <w:spacing w:before="240" w:after="60"/>
      <w:outlineLvl w:val="7"/>
    </w:pPr>
    <w:rPr>
      <w:i/>
      <w:iCs/>
      <w:sz w:val="24"/>
      <w:lang w:val="x-none" w:eastAsia="x-none"/>
    </w:rPr>
  </w:style>
  <w:style w:type="paragraph" w:styleId="Heading9">
    <w:name w:val="heading 9"/>
    <w:basedOn w:val="Normal"/>
    <w:next w:val="Normal"/>
    <w:link w:val="Heading9Char"/>
    <w:qFormat/>
    <w:rsid w:val="00B813F8"/>
    <w:pPr>
      <w:numPr>
        <w:ilvl w:val="8"/>
        <w:numId w:val="9"/>
      </w:numPr>
      <w:spacing w:before="240" w:after="60"/>
      <w:outlineLvl w:val="8"/>
    </w:pPr>
    <w:rPr>
      <w:rFonts w:ascii="Arial" w:hAnsi="Arial"/>
      <w:lang w:val="x-none" w:eastAsia="x-non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DissCHAPTER">
    <w:name w:val="Diss CHAPTER"/>
    <w:basedOn w:val="Heading5"/>
    <w:next w:val="DissBodytext"/>
    <w:uiPriority w:val="99"/>
    <w:rsid w:val="00B813F8"/>
    <w:pPr>
      <w:numPr>
        <w:ilvl w:val="0"/>
        <w:numId w:val="0"/>
      </w:numPr>
      <w:spacing w:before="0" w:after="0" w:line="480" w:lineRule="auto"/>
      <w:jc w:val="center"/>
      <w:outlineLvl w:val="0"/>
    </w:pPr>
    <w:rPr>
      <w:rFonts w:eastAsia="Times"/>
      <w:b w:val="0"/>
      <w:i w:val="0"/>
      <w:caps/>
      <w:sz w:val="22"/>
      <w:szCs w:val="22"/>
    </w:rPr>
  </w:style>
  <w:style w:type="paragraph" w:customStyle="1" w:styleId="DissH2">
    <w:name w:val="Diss H2"/>
    <w:basedOn w:val="Heading7"/>
    <w:next w:val="DissBodytext"/>
    <w:rsid w:val="00B813F8"/>
    <w:pPr>
      <w:numPr>
        <w:ilvl w:val="0"/>
        <w:numId w:val="0"/>
      </w:numPr>
      <w:spacing w:before="0" w:after="0" w:line="480" w:lineRule="auto"/>
      <w:jc w:val="center"/>
      <w:outlineLvl w:val="1"/>
    </w:pPr>
    <w:rPr>
      <w:rFonts w:cs="Arial"/>
      <w:bCs/>
      <w:sz w:val="22"/>
    </w:rPr>
  </w:style>
  <w:style w:type="paragraph" w:customStyle="1" w:styleId="DissH3">
    <w:name w:val="Diss H3"/>
    <w:basedOn w:val="DissH2"/>
    <w:next w:val="DissBodytext"/>
    <w:rsid w:val="00B813F8"/>
    <w:pPr>
      <w:outlineLvl w:val="0"/>
    </w:pPr>
    <w:rPr>
      <w:rFonts w:eastAsia="Times"/>
      <w:i/>
    </w:rPr>
  </w:style>
  <w:style w:type="paragraph" w:customStyle="1" w:styleId="DissH4">
    <w:name w:val="Diss H4"/>
    <w:basedOn w:val="DissH3"/>
    <w:next w:val="DissBodytext"/>
    <w:rsid w:val="00B813F8"/>
    <w:pPr>
      <w:jc w:val="left"/>
      <w:outlineLvl w:val="1"/>
    </w:pPr>
    <w:rPr>
      <w:bCs w:val="0"/>
    </w:rPr>
  </w:style>
  <w:style w:type="paragraph" w:customStyle="1" w:styleId="DissH5">
    <w:name w:val="Diss H5"/>
    <w:basedOn w:val="DissH4"/>
    <w:next w:val="DissBodytext"/>
    <w:rsid w:val="00B813F8"/>
    <w:pPr>
      <w:ind w:left="720"/>
    </w:pPr>
  </w:style>
  <w:style w:type="paragraph" w:customStyle="1" w:styleId="DissBodytext">
    <w:name w:val="Diss Body text"/>
    <w:basedOn w:val="Normal"/>
    <w:rsid w:val="00C452E8"/>
    <w:pPr>
      <w:spacing w:line="360" w:lineRule="auto"/>
      <w:ind w:firstLine="360"/>
    </w:pPr>
  </w:style>
  <w:style w:type="paragraph" w:styleId="BodyText">
    <w:name w:val="Body Text"/>
    <w:basedOn w:val="Normal"/>
    <w:link w:val="BodyTextChar"/>
    <w:rsid w:val="00B813F8"/>
    <w:pPr>
      <w:spacing w:before="100" w:beforeAutospacing="1" w:after="100" w:afterAutospacing="1"/>
      <w:contextualSpacing/>
    </w:pPr>
    <w:rPr>
      <w:lang w:val="x-none" w:eastAsia="x-none"/>
    </w:rPr>
  </w:style>
  <w:style w:type="paragraph" w:customStyle="1" w:styleId="DissTextBlock">
    <w:name w:val="Diss Text Block"/>
    <w:basedOn w:val="DissBodytext"/>
    <w:next w:val="DissBodytext"/>
    <w:rsid w:val="00B813F8"/>
    <w:pPr>
      <w:ind w:left="720"/>
    </w:pPr>
  </w:style>
  <w:style w:type="paragraph" w:customStyle="1" w:styleId="DissCHAPTERH1">
    <w:name w:val="Diss CHAPTER H1"/>
    <w:basedOn w:val="DissCHAPTER"/>
    <w:next w:val="DissBodytext"/>
    <w:rsid w:val="00B813F8"/>
    <w:pPr>
      <w:spacing w:before="100" w:beforeAutospacing="1" w:after="100" w:afterAutospacing="1" w:line="240" w:lineRule="auto"/>
    </w:pPr>
  </w:style>
  <w:style w:type="paragraph" w:customStyle="1" w:styleId="DissNumbered">
    <w:name w:val="Diss Numbered"/>
    <w:basedOn w:val="DissBodytext"/>
    <w:rsid w:val="00B813F8"/>
    <w:pPr>
      <w:tabs>
        <w:tab w:val="num" w:pos="1080"/>
      </w:tabs>
      <w:ind w:left="1080" w:hanging="360"/>
    </w:pPr>
  </w:style>
  <w:style w:type="paragraph" w:customStyle="1" w:styleId="DissNumList">
    <w:name w:val="Diss Num List"/>
    <w:basedOn w:val="Normal"/>
    <w:next w:val="DissBodytext"/>
    <w:uiPriority w:val="99"/>
    <w:rsid w:val="00B813F8"/>
    <w:pPr>
      <w:numPr>
        <w:ilvl w:val="1"/>
        <w:numId w:val="6"/>
      </w:numPr>
      <w:spacing w:line="480" w:lineRule="auto"/>
    </w:pPr>
  </w:style>
  <w:style w:type="paragraph" w:styleId="List">
    <w:name w:val="List"/>
    <w:basedOn w:val="Normal"/>
    <w:semiHidden/>
    <w:rsid w:val="00B813F8"/>
    <w:pPr>
      <w:ind w:left="360" w:hanging="360"/>
    </w:pPr>
  </w:style>
  <w:style w:type="paragraph" w:customStyle="1" w:styleId="DissbullList">
    <w:name w:val="Diss bull List"/>
    <w:basedOn w:val="Normal"/>
    <w:next w:val="DissBodytext"/>
    <w:rsid w:val="00B813F8"/>
    <w:pPr>
      <w:spacing w:before="100" w:beforeAutospacing="1" w:after="100" w:afterAutospacing="1" w:line="480" w:lineRule="auto"/>
    </w:pPr>
  </w:style>
  <w:style w:type="paragraph" w:customStyle="1" w:styleId="DissBullets">
    <w:name w:val="Diss Bullets"/>
    <w:basedOn w:val="Normal"/>
    <w:next w:val="BodyText"/>
    <w:rsid w:val="00B813F8"/>
    <w:pPr>
      <w:numPr>
        <w:numId w:val="19"/>
      </w:numPr>
      <w:spacing w:line="360" w:lineRule="auto"/>
    </w:pPr>
  </w:style>
  <w:style w:type="numbering" w:styleId="111111">
    <w:name w:val="Outline List 2"/>
    <w:basedOn w:val="NoList"/>
    <w:semiHidden/>
    <w:rsid w:val="00B813F8"/>
  </w:style>
  <w:style w:type="paragraph" w:styleId="BodyText2">
    <w:name w:val="Body Text 2"/>
    <w:basedOn w:val="Normal"/>
    <w:link w:val="BodyText2Char"/>
    <w:semiHidden/>
    <w:rsid w:val="00B813F8"/>
    <w:pPr>
      <w:spacing w:after="120" w:line="480" w:lineRule="auto"/>
    </w:pPr>
    <w:rPr>
      <w:lang w:val="x-none" w:eastAsia="x-none"/>
    </w:rPr>
  </w:style>
  <w:style w:type="paragraph" w:styleId="DocumentMap">
    <w:name w:val="Document Map"/>
    <w:basedOn w:val="Normal"/>
    <w:link w:val="DocumentMapChar"/>
    <w:uiPriority w:val="99"/>
    <w:semiHidden/>
    <w:rsid w:val="00B813F8"/>
    <w:pPr>
      <w:shd w:val="clear" w:color="auto" w:fill="CCFFFF"/>
    </w:pPr>
    <w:rPr>
      <w:rFonts w:ascii="Comic Sans MS" w:hAnsi="Comic Sans MS"/>
      <w:sz w:val="20"/>
      <w:lang w:val="x-none" w:eastAsia="x-none"/>
    </w:rPr>
  </w:style>
  <w:style w:type="paragraph" w:styleId="Footer">
    <w:name w:val="footer"/>
    <w:basedOn w:val="Normal"/>
    <w:link w:val="FooterChar"/>
    <w:uiPriority w:val="99"/>
    <w:rsid w:val="00B813F8"/>
    <w:pPr>
      <w:tabs>
        <w:tab w:val="center" w:pos="4320"/>
        <w:tab w:val="right" w:pos="8640"/>
      </w:tabs>
    </w:pPr>
    <w:rPr>
      <w:lang w:val="x-none" w:eastAsia="x-none"/>
    </w:rPr>
  </w:style>
  <w:style w:type="paragraph" w:styleId="Header">
    <w:name w:val="header"/>
    <w:basedOn w:val="Normal"/>
    <w:link w:val="HeaderChar"/>
    <w:uiPriority w:val="99"/>
    <w:rsid w:val="00B813F8"/>
    <w:pPr>
      <w:tabs>
        <w:tab w:val="center" w:pos="4320"/>
        <w:tab w:val="right" w:pos="8640"/>
      </w:tabs>
    </w:pPr>
    <w:rPr>
      <w:lang w:val="x-none" w:eastAsia="x-none"/>
    </w:rPr>
  </w:style>
  <w:style w:type="paragraph" w:styleId="ListBullet">
    <w:name w:val="List Bullet"/>
    <w:basedOn w:val="Normal"/>
    <w:autoRedefine/>
    <w:semiHidden/>
    <w:rsid w:val="00B813F8"/>
  </w:style>
  <w:style w:type="character" w:styleId="PageNumber">
    <w:name w:val="page number"/>
    <w:basedOn w:val="DefaultParagraphFont"/>
    <w:rsid w:val="00B813F8"/>
  </w:style>
  <w:style w:type="paragraph" w:customStyle="1" w:styleId="DissBullList0">
    <w:name w:val="Diss Bull List"/>
    <w:basedOn w:val="Normal"/>
    <w:next w:val="DissBodytext"/>
    <w:rsid w:val="00B813F8"/>
  </w:style>
  <w:style w:type="paragraph" w:customStyle="1" w:styleId="DissBullListLong">
    <w:name w:val="Diss Bull List Long"/>
    <w:basedOn w:val="Normal"/>
    <w:next w:val="DissBodytext"/>
    <w:rsid w:val="00B813F8"/>
  </w:style>
  <w:style w:type="paragraph" w:customStyle="1" w:styleId="DissBullListShort">
    <w:name w:val="Diss Bull List Short"/>
    <w:basedOn w:val="DissBullListLong"/>
    <w:next w:val="DissBodytext"/>
    <w:rsid w:val="00B813F8"/>
    <w:pPr>
      <w:spacing w:line="360" w:lineRule="auto"/>
    </w:pPr>
  </w:style>
  <w:style w:type="paragraph" w:customStyle="1" w:styleId="DissBodytextItalic">
    <w:name w:val="Diss Body text + Italic"/>
    <w:basedOn w:val="DissBodytext"/>
    <w:next w:val="DissBodytext"/>
    <w:rsid w:val="00B813F8"/>
    <w:rPr>
      <w:i/>
      <w:iCs/>
    </w:rPr>
  </w:style>
  <w:style w:type="paragraph" w:customStyle="1" w:styleId="StyleDissNumListLinespacingDouble">
    <w:name w:val="Style Diss Num List + Line spacing:  Double"/>
    <w:basedOn w:val="DissNumList"/>
    <w:semiHidden/>
    <w:rsid w:val="00B813F8"/>
    <w:pPr>
      <w:numPr>
        <w:ilvl w:val="0"/>
        <w:numId w:val="0"/>
      </w:numPr>
    </w:pPr>
    <w:rPr>
      <w:szCs w:val="20"/>
    </w:rPr>
  </w:style>
  <w:style w:type="paragraph" w:customStyle="1" w:styleId="StyleDissCHAPTER">
    <w:name w:val="Style Diss CHAPTER"/>
    <w:basedOn w:val="DissCHAPTER"/>
    <w:autoRedefine/>
    <w:semiHidden/>
    <w:rsid w:val="00B813F8"/>
    <w:rPr>
      <w:rFonts w:eastAsia="Times New Roman"/>
    </w:rPr>
  </w:style>
  <w:style w:type="paragraph" w:customStyle="1" w:styleId="StyleDissBulletsLinespacingDouble">
    <w:name w:val="Style Diss Bullets + Line spacing:  Double"/>
    <w:basedOn w:val="DissBullets"/>
    <w:autoRedefine/>
    <w:semiHidden/>
    <w:rsid w:val="00B813F8"/>
    <w:pPr>
      <w:numPr>
        <w:numId w:val="0"/>
      </w:numPr>
      <w:spacing w:line="480" w:lineRule="auto"/>
    </w:pPr>
    <w:rPr>
      <w:szCs w:val="20"/>
    </w:rPr>
  </w:style>
  <w:style w:type="paragraph" w:customStyle="1" w:styleId="TitlesCaps">
    <w:name w:val="Titles Caps"/>
    <w:basedOn w:val="DissCHAPTER"/>
    <w:next w:val="Normal"/>
    <w:semiHidden/>
    <w:rsid w:val="00B813F8"/>
    <w:pPr>
      <w:tabs>
        <w:tab w:val="center" w:pos="4320"/>
      </w:tabs>
      <w:ind w:left="720"/>
      <w:outlineLvl w:val="9"/>
    </w:pPr>
    <w:rPr>
      <w:sz w:val="24"/>
      <w:szCs w:val="24"/>
    </w:rPr>
  </w:style>
  <w:style w:type="paragraph" w:customStyle="1" w:styleId="TitleTitle">
    <w:name w:val="Title Title"/>
    <w:basedOn w:val="DissH3"/>
    <w:semiHidden/>
    <w:rsid w:val="00B813F8"/>
    <w:pPr>
      <w:tabs>
        <w:tab w:val="center" w:pos="3960"/>
      </w:tabs>
      <w:spacing w:before="100" w:beforeAutospacing="1" w:after="100" w:afterAutospacing="1" w:line="240" w:lineRule="auto"/>
    </w:pPr>
    <w:rPr>
      <w:i w:val="0"/>
    </w:rPr>
  </w:style>
  <w:style w:type="paragraph" w:customStyle="1" w:styleId="TitleCaps">
    <w:name w:val="Title Caps"/>
    <w:basedOn w:val="DissCHAPTER"/>
    <w:next w:val="Normal"/>
    <w:autoRedefine/>
    <w:semiHidden/>
    <w:rsid w:val="00C91354"/>
    <w:pPr>
      <w:spacing w:before="120" w:after="120" w:line="240" w:lineRule="auto"/>
    </w:pPr>
    <w:rPr>
      <w:b/>
      <w:sz w:val="24"/>
    </w:rPr>
  </w:style>
  <w:style w:type="paragraph" w:customStyle="1" w:styleId="TitleList">
    <w:name w:val="Title List"/>
    <w:basedOn w:val="DissH4"/>
    <w:next w:val="Normal"/>
    <w:semiHidden/>
    <w:rsid w:val="00B813F8"/>
    <w:pPr>
      <w:tabs>
        <w:tab w:val="left" w:leader="dot" w:pos="4320"/>
      </w:tabs>
      <w:spacing w:before="100" w:beforeAutospacing="1" w:after="100" w:afterAutospacing="1" w:line="240" w:lineRule="auto"/>
    </w:pPr>
    <w:rPr>
      <w:i w:val="0"/>
      <w:iCs/>
    </w:rPr>
  </w:style>
  <w:style w:type="paragraph" w:customStyle="1" w:styleId="DissTofC">
    <w:name w:val="Diss T of C"/>
    <w:basedOn w:val="List"/>
    <w:autoRedefine/>
    <w:rsid w:val="00B813F8"/>
    <w:pPr>
      <w:tabs>
        <w:tab w:val="right" w:leader="dot" w:pos="8460"/>
      </w:tabs>
      <w:ind w:left="0" w:firstLine="0"/>
    </w:pPr>
  </w:style>
  <w:style w:type="paragraph" w:customStyle="1" w:styleId="DissTofCList">
    <w:name w:val="Diss T of C List"/>
    <w:basedOn w:val="List"/>
    <w:rsid w:val="00B813F8"/>
    <w:pPr>
      <w:numPr>
        <w:numId w:val="8"/>
      </w:numPr>
      <w:tabs>
        <w:tab w:val="right" w:leader="dot" w:pos="8467"/>
      </w:tabs>
    </w:pPr>
  </w:style>
  <w:style w:type="paragraph" w:customStyle="1" w:styleId="AcctStmnt">
    <w:name w:val="Acct Stmnt"/>
    <w:basedOn w:val="Normal"/>
    <w:semiHidden/>
    <w:rsid w:val="00B813F8"/>
    <w:pPr>
      <w:tabs>
        <w:tab w:val="left" w:pos="1620"/>
        <w:tab w:val="left" w:pos="7920"/>
      </w:tabs>
    </w:pPr>
  </w:style>
  <w:style w:type="table" w:styleId="TableGrid">
    <w:name w:val="Table Grid"/>
    <w:basedOn w:val="TableNormal"/>
    <w:uiPriority w:val="99"/>
    <w:rsid w:val="00B813F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issShortBullListinTable">
    <w:name w:val="Diss Short Bull List in Table"/>
    <w:basedOn w:val="Normal"/>
    <w:next w:val="BodyText"/>
    <w:rsid w:val="00B813F8"/>
  </w:style>
  <w:style w:type="paragraph" w:customStyle="1" w:styleId="BDissBodyText">
    <w:name w:val="B. Diss Body Text"/>
    <w:basedOn w:val="Normal"/>
    <w:autoRedefine/>
    <w:rsid w:val="00D93587"/>
    <w:pPr>
      <w:spacing w:before="60" w:after="60"/>
      <w:ind w:firstLine="720"/>
    </w:pPr>
  </w:style>
  <w:style w:type="paragraph" w:customStyle="1" w:styleId="BDissH2">
    <w:name w:val="B. Diss H2"/>
    <w:basedOn w:val="Heading7"/>
    <w:next w:val="BDissBodyText"/>
    <w:autoRedefine/>
    <w:rsid w:val="00B813F8"/>
    <w:pPr>
      <w:spacing w:before="0" w:after="0" w:line="480" w:lineRule="auto"/>
      <w:jc w:val="center"/>
    </w:pPr>
    <w:rPr>
      <w:sz w:val="22"/>
    </w:rPr>
  </w:style>
  <w:style w:type="paragraph" w:customStyle="1" w:styleId="BDissH3">
    <w:name w:val="B. Diss H3"/>
    <w:basedOn w:val="Heading8"/>
    <w:next w:val="BDissBodyText"/>
    <w:autoRedefine/>
    <w:rsid w:val="00B813F8"/>
    <w:pPr>
      <w:spacing w:before="0" w:after="0" w:line="480" w:lineRule="auto"/>
      <w:jc w:val="center"/>
    </w:pPr>
    <w:rPr>
      <w:sz w:val="22"/>
    </w:rPr>
  </w:style>
  <w:style w:type="paragraph" w:customStyle="1" w:styleId="BDissH4">
    <w:name w:val="B. Diss H4"/>
    <w:basedOn w:val="Heading8"/>
    <w:autoRedefine/>
    <w:rsid w:val="00B813F8"/>
    <w:pPr>
      <w:spacing w:before="0" w:after="0" w:line="480" w:lineRule="auto"/>
    </w:pPr>
    <w:rPr>
      <w:sz w:val="22"/>
    </w:rPr>
  </w:style>
  <w:style w:type="paragraph" w:customStyle="1" w:styleId="BDissListNum">
    <w:name w:val="B. Diss List Num"/>
    <w:basedOn w:val="Normal"/>
    <w:autoRedefine/>
    <w:rsid w:val="00B813F8"/>
    <w:pPr>
      <w:numPr>
        <w:numId w:val="1"/>
      </w:numPr>
      <w:spacing w:line="480" w:lineRule="auto"/>
    </w:pPr>
  </w:style>
  <w:style w:type="paragraph" w:customStyle="1" w:styleId="BCHAPTER">
    <w:name w:val="B.CHAPTER"/>
    <w:basedOn w:val="Normal"/>
    <w:next w:val="Normal"/>
    <w:autoRedefine/>
    <w:rsid w:val="003C11D9"/>
    <w:pPr>
      <w:spacing w:line="480" w:lineRule="auto"/>
      <w:jc w:val="center"/>
      <w:outlineLvl w:val="0"/>
    </w:pPr>
    <w:rPr>
      <w:caps/>
      <w:sz w:val="24"/>
    </w:rPr>
  </w:style>
  <w:style w:type="paragraph" w:customStyle="1" w:styleId="BDissListbull">
    <w:name w:val="B. Diss List bull"/>
    <w:basedOn w:val="ListBullet2"/>
    <w:autoRedefine/>
    <w:rsid w:val="00B813F8"/>
    <w:pPr>
      <w:spacing w:line="480" w:lineRule="auto"/>
    </w:pPr>
  </w:style>
  <w:style w:type="paragraph" w:styleId="ListBullet2">
    <w:name w:val="List Bullet 2"/>
    <w:basedOn w:val="Normal"/>
    <w:autoRedefine/>
    <w:semiHidden/>
    <w:rsid w:val="00B813F8"/>
    <w:pPr>
      <w:numPr>
        <w:numId w:val="10"/>
      </w:numPr>
    </w:pPr>
  </w:style>
  <w:style w:type="paragraph" w:customStyle="1" w:styleId="DissBodytextItalic0">
    <w:name w:val="Diss Body text Italic"/>
    <w:basedOn w:val="DissBodytext"/>
    <w:next w:val="DissBodytext"/>
    <w:rsid w:val="00B813F8"/>
    <w:rPr>
      <w:i/>
      <w:iCs/>
    </w:rPr>
  </w:style>
  <w:style w:type="paragraph" w:customStyle="1" w:styleId="DissList">
    <w:name w:val="Diss List"/>
    <w:basedOn w:val="ListNumber"/>
    <w:next w:val="DissBodytext"/>
    <w:rsid w:val="00B813F8"/>
    <w:pPr>
      <w:numPr>
        <w:numId w:val="5"/>
      </w:numPr>
      <w:spacing w:line="480" w:lineRule="auto"/>
    </w:pPr>
  </w:style>
  <w:style w:type="paragraph" w:styleId="ListNumber">
    <w:name w:val="List Number"/>
    <w:basedOn w:val="Normal"/>
    <w:semiHidden/>
    <w:rsid w:val="00B813F8"/>
    <w:pPr>
      <w:numPr>
        <w:numId w:val="14"/>
      </w:numPr>
    </w:pPr>
  </w:style>
  <w:style w:type="paragraph" w:customStyle="1" w:styleId="DissBodytextsingle">
    <w:name w:val="Diss Body text single"/>
    <w:basedOn w:val="DissBodytext"/>
    <w:rsid w:val="00B813F8"/>
    <w:pPr>
      <w:spacing w:line="240" w:lineRule="auto"/>
      <w:ind w:firstLine="0"/>
    </w:pPr>
  </w:style>
  <w:style w:type="paragraph" w:customStyle="1" w:styleId="DissBodytextsingleleft">
    <w:name w:val="Diss Body text single left"/>
    <w:basedOn w:val="DissBodytext"/>
    <w:rsid w:val="00B813F8"/>
    <w:pPr>
      <w:spacing w:line="240" w:lineRule="auto"/>
      <w:ind w:firstLine="0"/>
    </w:pPr>
  </w:style>
  <w:style w:type="paragraph" w:customStyle="1" w:styleId="DissBullListinText">
    <w:name w:val="Diss Bull List in Text"/>
    <w:basedOn w:val="DissBodytext"/>
    <w:next w:val="DissBodytext"/>
    <w:rsid w:val="00B813F8"/>
    <w:pPr>
      <w:numPr>
        <w:numId w:val="4"/>
      </w:numPr>
    </w:pPr>
  </w:style>
  <w:style w:type="paragraph" w:customStyle="1" w:styleId="DissTableTitletop">
    <w:name w:val="Diss Table Title top"/>
    <w:basedOn w:val="DissBodytextsingleleft"/>
    <w:next w:val="Normal"/>
    <w:rsid w:val="00B813F8"/>
    <w:pPr>
      <w:spacing w:before="80" w:after="80"/>
      <w:jc w:val="center"/>
    </w:pPr>
  </w:style>
  <w:style w:type="paragraph" w:customStyle="1" w:styleId="DissBodytextsinglecenter">
    <w:name w:val="Diss Body text single center"/>
    <w:basedOn w:val="DissBodytextsingleleft"/>
    <w:next w:val="Normal"/>
    <w:rsid w:val="00B813F8"/>
    <w:pPr>
      <w:jc w:val="center"/>
    </w:pPr>
    <w:rPr>
      <w:sz w:val="20"/>
      <w:szCs w:val="20"/>
    </w:rPr>
  </w:style>
  <w:style w:type="paragraph" w:customStyle="1" w:styleId="DissTabletextsingleleft10">
    <w:name w:val="Diss Table text single left10"/>
    <w:basedOn w:val="DissBodytextsingleleft"/>
    <w:rsid w:val="00B813F8"/>
    <w:pPr>
      <w:tabs>
        <w:tab w:val="left" w:pos="540"/>
      </w:tabs>
    </w:pPr>
    <w:rPr>
      <w:sz w:val="20"/>
      <w:szCs w:val="20"/>
    </w:rPr>
  </w:style>
  <w:style w:type="paragraph" w:customStyle="1" w:styleId="DissTabletextsingleright10">
    <w:name w:val="Diss Table text single right10"/>
    <w:basedOn w:val="DissTabletextsingleleft10"/>
    <w:next w:val="Normal"/>
    <w:rsid w:val="00B813F8"/>
    <w:pPr>
      <w:jc w:val="right"/>
    </w:pPr>
  </w:style>
  <w:style w:type="paragraph" w:customStyle="1" w:styleId="DissTabletextsinglecenter10">
    <w:name w:val="Diss Table text single center10"/>
    <w:basedOn w:val="DissBodytextsingleleft"/>
    <w:next w:val="Normal"/>
    <w:rsid w:val="00B813F8"/>
    <w:pPr>
      <w:jc w:val="center"/>
    </w:pPr>
    <w:rPr>
      <w:sz w:val="20"/>
      <w:szCs w:val="20"/>
    </w:rPr>
  </w:style>
  <w:style w:type="paragraph" w:customStyle="1" w:styleId="DissBodytextsingleright">
    <w:name w:val="Diss Body text single right"/>
    <w:basedOn w:val="DissBodytextsingleleft"/>
    <w:next w:val="Normal"/>
    <w:rsid w:val="00B813F8"/>
    <w:pPr>
      <w:jc w:val="right"/>
    </w:pPr>
  </w:style>
  <w:style w:type="paragraph" w:customStyle="1" w:styleId="DissShortListinTable">
    <w:name w:val="Diss Short List in Table"/>
    <w:basedOn w:val="List"/>
    <w:next w:val="DissBodytextsingleleft"/>
    <w:rsid w:val="00B813F8"/>
    <w:pPr>
      <w:numPr>
        <w:numId w:val="7"/>
      </w:numPr>
    </w:pPr>
    <w:rPr>
      <w:szCs w:val="24"/>
    </w:rPr>
  </w:style>
  <w:style w:type="paragraph" w:customStyle="1" w:styleId="Disstextsingleleft">
    <w:name w:val="Diss text single left"/>
    <w:basedOn w:val="Normal"/>
    <w:rsid w:val="00B813F8"/>
  </w:style>
  <w:style w:type="paragraph" w:customStyle="1" w:styleId="Disstextsingleleft10Hang">
    <w:name w:val="Diss text single left10Hang"/>
    <w:basedOn w:val="DissTabletextsingleleft10"/>
    <w:next w:val="DissBodytextsingleleft"/>
    <w:rsid w:val="00B813F8"/>
    <w:pPr>
      <w:ind w:left="504" w:hanging="504"/>
    </w:pPr>
  </w:style>
  <w:style w:type="numbering" w:styleId="1ai">
    <w:name w:val="Outline List 1"/>
    <w:basedOn w:val="NoList"/>
    <w:semiHidden/>
    <w:rsid w:val="00B813F8"/>
    <w:pPr>
      <w:numPr>
        <w:numId w:val="2"/>
      </w:numPr>
    </w:pPr>
  </w:style>
  <w:style w:type="numbering" w:styleId="ArticleSection">
    <w:name w:val="Outline List 3"/>
    <w:basedOn w:val="NoList"/>
    <w:semiHidden/>
    <w:rsid w:val="00B813F8"/>
    <w:pPr>
      <w:numPr>
        <w:numId w:val="3"/>
      </w:numPr>
    </w:pPr>
  </w:style>
  <w:style w:type="paragraph" w:styleId="BalloonText">
    <w:name w:val="Balloon Text"/>
    <w:basedOn w:val="Normal"/>
    <w:link w:val="BalloonTextChar"/>
    <w:uiPriority w:val="99"/>
    <w:semiHidden/>
    <w:rsid w:val="00B813F8"/>
    <w:rPr>
      <w:rFonts w:ascii="Tahoma" w:hAnsi="Tahoma"/>
      <w:sz w:val="16"/>
      <w:szCs w:val="16"/>
      <w:lang w:val="x-none" w:eastAsia="x-none"/>
    </w:rPr>
  </w:style>
  <w:style w:type="paragraph" w:styleId="BlockText">
    <w:name w:val="Block Text"/>
    <w:basedOn w:val="Normal"/>
    <w:semiHidden/>
    <w:rsid w:val="00B813F8"/>
    <w:pPr>
      <w:framePr w:hSpace="180" w:wrap="around" w:vAnchor="text" w:hAnchor="margin" w:x="54" w:y="122"/>
      <w:tabs>
        <w:tab w:val="left" w:pos="360"/>
      </w:tabs>
      <w:ind w:left="360" w:right="72" w:hanging="360"/>
    </w:pPr>
    <w:rPr>
      <w:color w:val="000000"/>
      <w:sz w:val="24"/>
    </w:rPr>
  </w:style>
  <w:style w:type="paragraph" w:styleId="BodyText3">
    <w:name w:val="Body Text 3"/>
    <w:basedOn w:val="Normal"/>
    <w:link w:val="BodyText3Char"/>
    <w:semiHidden/>
    <w:rsid w:val="00B813F8"/>
    <w:pPr>
      <w:spacing w:after="120"/>
    </w:pPr>
    <w:rPr>
      <w:sz w:val="16"/>
      <w:szCs w:val="16"/>
      <w:lang w:val="x-none" w:eastAsia="x-none"/>
    </w:rPr>
  </w:style>
  <w:style w:type="paragraph" w:styleId="BodyTextFirstIndent">
    <w:name w:val="Body Text First Indent"/>
    <w:basedOn w:val="BodyText"/>
    <w:link w:val="BodyTextFirstIndentChar"/>
    <w:semiHidden/>
    <w:rsid w:val="00B813F8"/>
    <w:pPr>
      <w:spacing w:before="0" w:beforeAutospacing="0" w:after="120" w:afterAutospacing="0"/>
      <w:ind w:firstLine="210"/>
      <w:contextualSpacing w:val="0"/>
    </w:pPr>
  </w:style>
  <w:style w:type="paragraph" w:styleId="BodyTextIndent">
    <w:name w:val="Body Text Indent"/>
    <w:basedOn w:val="Normal"/>
    <w:link w:val="BodyTextIndentChar"/>
    <w:semiHidden/>
    <w:rsid w:val="00B813F8"/>
    <w:pPr>
      <w:spacing w:after="120"/>
      <w:ind w:left="360"/>
    </w:pPr>
    <w:rPr>
      <w:lang w:val="x-none" w:eastAsia="x-none"/>
    </w:rPr>
  </w:style>
  <w:style w:type="paragraph" w:styleId="BodyTextFirstIndent2">
    <w:name w:val="Body Text First Indent 2"/>
    <w:basedOn w:val="BodyTextIndent"/>
    <w:link w:val="BodyTextFirstIndent2Char"/>
    <w:semiHidden/>
    <w:rsid w:val="00B813F8"/>
    <w:pPr>
      <w:ind w:firstLine="210"/>
    </w:pPr>
  </w:style>
  <w:style w:type="paragraph" w:styleId="BodyTextIndent2">
    <w:name w:val="Body Text Indent 2"/>
    <w:basedOn w:val="Normal"/>
    <w:link w:val="BodyTextIndent2Char"/>
    <w:semiHidden/>
    <w:rsid w:val="00B813F8"/>
    <w:pPr>
      <w:spacing w:after="120" w:line="480" w:lineRule="auto"/>
      <w:ind w:left="360"/>
    </w:pPr>
    <w:rPr>
      <w:lang w:val="x-none" w:eastAsia="x-none"/>
    </w:rPr>
  </w:style>
  <w:style w:type="paragraph" w:styleId="BodyTextIndent3">
    <w:name w:val="Body Text Indent 3"/>
    <w:basedOn w:val="Normal"/>
    <w:link w:val="BodyTextIndent3Char"/>
    <w:semiHidden/>
    <w:rsid w:val="00B813F8"/>
    <w:pPr>
      <w:spacing w:after="120"/>
      <w:ind w:left="360"/>
    </w:pPr>
    <w:rPr>
      <w:sz w:val="16"/>
      <w:szCs w:val="16"/>
      <w:lang w:val="x-none" w:eastAsia="x-none"/>
    </w:rPr>
  </w:style>
  <w:style w:type="paragraph" w:styleId="Closing">
    <w:name w:val="Closing"/>
    <w:basedOn w:val="Normal"/>
    <w:link w:val="ClosingChar"/>
    <w:semiHidden/>
    <w:rsid w:val="00B813F8"/>
    <w:pPr>
      <w:ind w:left="4320"/>
    </w:pPr>
    <w:rPr>
      <w:lang w:val="x-none" w:eastAsia="x-none"/>
    </w:rPr>
  </w:style>
  <w:style w:type="character" w:styleId="CommentReference">
    <w:name w:val="annotation reference"/>
    <w:uiPriority w:val="99"/>
    <w:semiHidden/>
    <w:rsid w:val="00B813F8"/>
    <w:rPr>
      <w:sz w:val="16"/>
      <w:szCs w:val="16"/>
    </w:rPr>
  </w:style>
  <w:style w:type="paragraph" w:styleId="CommentText">
    <w:name w:val="annotation text"/>
    <w:basedOn w:val="Normal"/>
    <w:link w:val="CommentTextChar"/>
    <w:uiPriority w:val="99"/>
    <w:semiHidden/>
    <w:rsid w:val="00B813F8"/>
    <w:rPr>
      <w:sz w:val="20"/>
      <w:szCs w:val="20"/>
    </w:rPr>
  </w:style>
  <w:style w:type="paragraph" w:styleId="Date">
    <w:name w:val="Date"/>
    <w:basedOn w:val="Normal"/>
    <w:next w:val="Normal"/>
    <w:link w:val="DateChar"/>
    <w:semiHidden/>
    <w:rsid w:val="00B813F8"/>
    <w:rPr>
      <w:lang w:val="x-none" w:eastAsia="x-none"/>
    </w:rPr>
  </w:style>
  <w:style w:type="paragraph" w:styleId="E-mailSignature">
    <w:name w:val="E-mail Signature"/>
    <w:basedOn w:val="Normal"/>
    <w:link w:val="E-mailSignatureChar"/>
    <w:semiHidden/>
    <w:rsid w:val="00B813F8"/>
    <w:rPr>
      <w:lang w:val="x-none" w:eastAsia="x-none"/>
    </w:rPr>
  </w:style>
  <w:style w:type="character" w:styleId="Emphasis">
    <w:name w:val="Emphasis"/>
    <w:qFormat/>
    <w:rsid w:val="00B813F8"/>
    <w:rPr>
      <w:i/>
      <w:iCs/>
    </w:rPr>
  </w:style>
  <w:style w:type="paragraph" w:styleId="EnvelopeAddress">
    <w:name w:val="envelope address"/>
    <w:basedOn w:val="Normal"/>
    <w:semiHidden/>
    <w:rsid w:val="00B813F8"/>
    <w:pPr>
      <w:framePr w:w="7920" w:h="1980" w:hRule="exact" w:hSpace="180" w:wrap="auto" w:hAnchor="page" w:xAlign="center" w:yAlign="bottom"/>
      <w:ind w:left="2880"/>
    </w:pPr>
    <w:rPr>
      <w:rFonts w:ascii="Comic Sans MS" w:hAnsi="Comic Sans MS" w:cs="Arial"/>
      <w:b/>
      <w:sz w:val="32"/>
      <w:szCs w:val="32"/>
    </w:rPr>
  </w:style>
  <w:style w:type="paragraph" w:styleId="EnvelopeReturn">
    <w:name w:val="envelope return"/>
    <w:basedOn w:val="Normal"/>
    <w:semiHidden/>
    <w:rsid w:val="00B813F8"/>
    <w:rPr>
      <w:rFonts w:ascii="Comic Sans MS" w:hAnsi="Comic Sans MS" w:cs="Arial"/>
      <w:sz w:val="24"/>
      <w:szCs w:val="24"/>
    </w:rPr>
  </w:style>
  <w:style w:type="character" w:styleId="FollowedHyperlink">
    <w:name w:val="FollowedHyperlink"/>
    <w:semiHidden/>
    <w:rsid w:val="00B813F8"/>
    <w:rPr>
      <w:color w:val="800080"/>
      <w:u w:val="single"/>
    </w:rPr>
  </w:style>
  <w:style w:type="character" w:styleId="HTMLAcronym">
    <w:name w:val="HTML Acronym"/>
    <w:basedOn w:val="DefaultParagraphFont"/>
    <w:semiHidden/>
    <w:rsid w:val="00B813F8"/>
  </w:style>
  <w:style w:type="paragraph" w:styleId="HTMLAddress">
    <w:name w:val="HTML Address"/>
    <w:basedOn w:val="Normal"/>
    <w:link w:val="HTMLAddressChar"/>
    <w:semiHidden/>
    <w:rsid w:val="00B813F8"/>
    <w:rPr>
      <w:i/>
      <w:iCs/>
      <w:lang w:val="x-none" w:eastAsia="x-none"/>
    </w:rPr>
  </w:style>
  <w:style w:type="character" w:styleId="HTMLCite">
    <w:name w:val="HTML Cite"/>
    <w:semiHidden/>
    <w:rsid w:val="00B813F8"/>
    <w:rPr>
      <w:i/>
      <w:iCs/>
    </w:rPr>
  </w:style>
  <w:style w:type="character" w:styleId="HTMLCode">
    <w:name w:val="HTML Code"/>
    <w:semiHidden/>
    <w:rsid w:val="00B813F8"/>
    <w:rPr>
      <w:rFonts w:ascii="Courier New" w:hAnsi="Courier New" w:cs="Courier New"/>
      <w:sz w:val="20"/>
      <w:szCs w:val="20"/>
    </w:rPr>
  </w:style>
  <w:style w:type="character" w:styleId="HTMLDefinition">
    <w:name w:val="HTML Definition"/>
    <w:semiHidden/>
    <w:rsid w:val="00B813F8"/>
    <w:rPr>
      <w:i/>
      <w:iCs/>
    </w:rPr>
  </w:style>
  <w:style w:type="character" w:styleId="HTMLKeyboard">
    <w:name w:val="HTML Keyboard"/>
    <w:semiHidden/>
    <w:rsid w:val="00B813F8"/>
    <w:rPr>
      <w:rFonts w:ascii="Courier New" w:hAnsi="Courier New" w:cs="Courier New"/>
      <w:sz w:val="20"/>
      <w:szCs w:val="20"/>
    </w:rPr>
  </w:style>
  <w:style w:type="paragraph" w:styleId="HTMLPreformatted">
    <w:name w:val="HTML Preformatted"/>
    <w:basedOn w:val="Normal"/>
    <w:link w:val="HTMLPreformattedChar"/>
    <w:semiHidden/>
    <w:rsid w:val="00B813F8"/>
    <w:rPr>
      <w:rFonts w:ascii="Courier New" w:hAnsi="Courier New"/>
      <w:sz w:val="20"/>
      <w:szCs w:val="20"/>
      <w:lang w:val="x-none" w:eastAsia="x-none"/>
    </w:rPr>
  </w:style>
  <w:style w:type="character" w:styleId="HTMLSample">
    <w:name w:val="HTML Sample"/>
    <w:semiHidden/>
    <w:rsid w:val="00B813F8"/>
    <w:rPr>
      <w:rFonts w:ascii="Courier New" w:hAnsi="Courier New" w:cs="Courier New"/>
    </w:rPr>
  </w:style>
  <w:style w:type="character" w:styleId="HTMLTypewriter">
    <w:name w:val="HTML Typewriter"/>
    <w:semiHidden/>
    <w:rsid w:val="00B813F8"/>
    <w:rPr>
      <w:rFonts w:ascii="Courier New" w:hAnsi="Courier New" w:cs="Courier New"/>
      <w:sz w:val="20"/>
      <w:szCs w:val="20"/>
    </w:rPr>
  </w:style>
  <w:style w:type="character" w:styleId="HTMLVariable">
    <w:name w:val="HTML Variable"/>
    <w:semiHidden/>
    <w:rsid w:val="00B813F8"/>
    <w:rPr>
      <w:i/>
      <w:iCs/>
    </w:rPr>
  </w:style>
  <w:style w:type="character" w:styleId="Hyperlink">
    <w:name w:val="Hyperlink"/>
    <w:uiPriority w:val="99"/>
    <w:rsid w:val="00B813F8"/>
    <w:rPr>
      <w:color w:val="0000FF"/>
      <w:u w:val="single"/>
    </w:rPr>
  </w:style>
  <w:style w:type="character" w:styleId="LineNumber">
    <w:name w:val="line number"/>
    <w:basedOn w:val="DefaultParagraphFont"/>
    <w:semiHidden/>
    <w:rsid w:val="00B813F8"/>
  </w:style>
  <w:style w:type="paragraph" w:styleId="List2">
    <w:name w:val="List 2"/>
    <w:basedOn w:val="Normal"/>
    <w:semiHidden/>
    <w:rsid w:val="00B813F8"/>
    <w:pPr>
      <w:ind w:left="720" w:hanging="360"/>
    </w:pPr>
  </w:style>
  <w:style w:type="paragraph" w:styleId="List3">
    <w:name w:val="List 3"/>
    <w:basedOn w:val="Normal"/>
    <w:semiHidden/>
    <w:rsid w:val="00B813F8"/>
    <w:pPr>
      <w:ind w:left="1080" w:hanging="360"/>
    </w:pPr>
  </w:style>
  <w:style w:type="paragraph" w:styleId="List4">
    <w:name w:val="List 4"/>
    <w:basedOn w:val="Normal"/>
    <w:semiHidden/>
    <w:rsid w:val="00B813F8"/>
    <w:pPr>
      <w:ind w:left="1440" w:hanging="360"/>
    </w:pPr>
  </w:style>
  <w:style w:type="paragraph" w:styleId="List5">
    <w:name w:val="List 5"/>
    <w:basedOn w:val="Normal"/>
    <w:semiHidden/>
    <w:rsid w:val="00B813F8"/>
    <w:pPr>
      <w:ind w:left="1800" w:hanging="360"/>
    </w:pPr>
  </w:style>
  <w:style w:type="paragraph" w:styleId="ListBullet3">
    <w:name w:val="List Bullet 3"/>
    <w:basedOn w:val="Normal"/>
    <w:autoRedefine/>
    <w:semiHidden/>
    <w:rsid w:val="00B813F8"/>
    <w:pPr>
      <w:numPr>
        <w:numId w:val="11"/>
      </w:numPr>
    </w:pPr>
  </w:style>
  <w:style w:type="paragraph" w:styleId="ListBullet4">
    <w:name w:val="List Bullet 4"/>
    <w:basedOn w:val="Normal"/>
    <w:autoRedefine/>
    <w:semiHidden/>
    <w:rsid w:val="00B813F8"/>
    <w:pPr>
      <w:numPr>
        <w:numId w:val="12"/>
      </w:numPr>
    </w:pPr>
  </w:style>
  <w:style w:type="paragraph" w:styleId="ListBullet5">
    <w:name w:val="List Bullet 5"/>
    <w:basedOn w:val="Normal"/>
    <w:autoRedefine/>
    <w:semiHidden/>
    <w:rsid w:val="00B813F8"/>
    <w:pPr>
      <w:numPr>
        <w:numId w:val="13"/>
      </w:numPr>
    </w:pPr>
  </w:style>
  <w:style w:type="paragraph" w:styleId="ListContinue">
    <w:name w:val="List Continue"/>
    <w:basedOn w:val="Normal"/>
    <w:semiHidden/>
    <w:rsid w:val="00B813F8"/>
    <w:pPr>
      <w:spacing w:after="120"/>
      <w:ind w:left="360"/>
    </w:pPr>
  </w:style>
  <w:style w:type="paragraph" w:styleId="ListContinue2">
    <w:name w:val="List Continue 2"/>
    <w:basedOn w:val="Normal"/>
    <w:semiHidden/>
    <w:rsid w:val="00B813F8"/>
    <w:pPr>
      <w:spacing w:after="120"/>
      <w:ind w:left="720"/>
    </w:pPr>
  </w:style>
  <w:style w:type="paragraph" w:styleId="ListContinue3">
    <w:name w:val="List Continue 3"/>
    <w:basedOn w:val="Normal"/>
    <w:semiHidden/>
    <w:rsid w:val="00B813F8"/>
    <w:pPr>
      <w:spacing w:after="120"/>
      <w:ind w:left="1080"/>
    </w:pPr>
  </w:style>
  <w:style w:type="paragraph" w:styleId="ListContinue4">
    <w:name w:val="List Continue 4"/>
    <w:basedOn w:val="Normal"/>
    <w:semiHidden/>
    <w:rsid w:val="00B813F8"/>
    <w:pPr>
      <w:spacing w:after="120"/>
      <w:ind w:left="1440"/>
    </w:pPr>
  </w:style>
  <w:style w:type="paragraph" w:styleId="ListContinue5">
    <w:name w:val="List Continue 5"/>
    <w:basedOn w:val="Normal"/>
    <w:semiHidden/>
    <w:rsid w:val="00B813F8"/>
    <w:pPr>
      <w:spacing w:after="120"/>
      <w:ind w:left="1800"/>
    </w:pPr>
  </w:style>
  <w:style w:type="paragraph" w:styleId="ListNumber2">
    <w:name w:val="List Number 2"/>
    <w:basedOn w:val="Normal"/>
    <w:semiHidden/>
    <w:rsid w:val="00B813F8"/>
    <w:pPr>
      <w:numPr>
        <w:numId w:val="15"/>
      </w:numPr>
    </w:pPr>
  </w:style>
  <w:style w:type="paragraph" w:styleId="ListNumber3">
    <w:name w:val="List Number 3"/>
    <w:basedOn w:val="Normal"/>
    <w:semiHidden/>
    <w:rsid w:val="00B813F8"/>
    <w:pPr>
      <w:numPr>
        <w:numId w:val="16"/>
      </w:numPr>
    </w:pPr>
  </w:style>
  <w:style w:type="paragraph" w:styleId="ListNumber4">
    <w:name w:val="List Number 4"/>
    <w:basedOn w:val="Normal"/>
    <w:semiHidden/>
    <w:rsid w:val="00B813F8"/>
    <w:pPr>
      <w:numPr>
        <w:numId w:val="17"/>
      </w:numPr>
    </w:pPr>
  </w:style>
  <w:style w:type="paragraph" w:styleId="ListNumber5">
    <w:name w:val="List Number 5"/>
    <w:basedOn w:val="Normal"/>
    <w:semiHidden/>
    <w:rsid w:val="00B813F8"/>
    <w:pPr>
      <w:numPr>
        <w:numId w:val="18"/>
      </w:numPr>
    </w:pPr>
  </w:style>
  <w:style w:type="paragraph" w:styleId="MessageHeader">
    <w:name w:val="Message Header"/>
    <w:basedOn w:val="Normal"/>
    <w:link w:val="MessageHeaderChar"/>
    <w:semiHidden/>
    <w:rsid w:val="00B813F8"/>
    <w:pPr>
      <w:pBdr>
        <w:top w:val="single" w:sz="6" w:space="1" w:color="auto"/>
        <w:left w:val="single" w:sz="6" w:space="1" w:color="auto"/>
        <w:bottom w:val="single" w:sz="6" w:space="1" w:color="auto"/>
        <w:right w:val="single" w:sz="6" w:space="1" w:color="auto"/>
      </w:pBdr>
      <w:shd w:val="pct20" w:color="auto" w:fill="auto"/>
      <w:ind w:left="1080" w:hanging="1080"/>
    </w:pPr>
    <w:rPr>
      <w:rFonts w:ascii="Arial" w:hAnsi="Arial"/>
      <w:sz w:val="24"/>
      <w:lang w:val="x-none" w:eastAsia="x-none"/>
    </w:rPr>
  </w:style>
  <w:style w:type="paragraph" w:styleId="NormalWeb">
    <w:name w:val="Normal (Web)"/>
    <w:basedOn w:val="Normal"/>
    <w:semiHidden/>
    <w:rsid w:val="00B813F8"/>
    <w:rPr>
      <w:sz w:val="24"/>
      <w:szCs w:val="24"/>
    </w:rPr>
  </w:style>
  <w:style w:type="paragraph" w:styleId="NormalIndent">
    <w:name w:val="Normal Indent"/>
    <w:basedOn w:val="Normal"/>
    <w:semiHidden/>
    <w:rsid w:val="00B813F8"/>
    <w:pPr>
      <w:ind w:left="720"/>
    </w:pPr>
  </w:style>
  <w:style w:type="paragraph" w:styleId="NoteHeading">
    <w:name w:val="Note Heading"/>
    <w:basedOn w:val="Normal"/>
    <w:next w:val="Normal"/>
    <w:link w:val="NoteHeadingChar"/>
    <w:semiHidden/>
    <w:rsid w:val="00B813F8"/>
    <w:rPr>
      <w:lang w:val="x-none" w:eastAsia="x-none"/>
    </w:rPr>
  </w:style>
  <w:style w:type="paragraph" w:styleId="PlainText">
    <w:name w:val="Plain Text"/>
    <w:basedOn w:val="Normal"/>
    <w:link w:val="PlainTextChar"/>
    <w:rsid w:val="00B813F8"/>
    <w:rPr>
      <w:rFonts w:ascii="Courier New" w:hAnsi="Courier New"/>
      <w:sz w:val="20"/>
      <w:szCs w:val="20"/>
      <w:lang w:val="x-none" w:eastAsia="x-none"/>
    </w:rPr>
  </w:style>
  <w:style w:type="paragraph" w:styleId="Salutation">
    <w:name w:val="Salutation"/>
    <w:basedOn w:val="Normal"/>
    <w:next w:val="Normal"/>
    <w:link w:val="SalutationChar"/>
    <w:semiHidden/>
    <w:rsid w:val="00B813F8"/>
    <w:rPr>
      <w:lang w:val="x-none" w:eastAsia="x-none"/>
    </w:rPr>
  </w:style>
  <w:style w:type="paragraph" w:styleId="Signature">
    <w:name w:val="Signature"/>
    <w:basedOn w:val="Normal"/>
    <w:link w:val="SignatureChar"/>
    <w:semiHidden/>
    <w:rsid w:val="00B813F8"/>
    <w:pPr>
      <w:ind w:left="4320"/>
    </w:pPr>
    <w:rPr>
      <w:lang w:val="x-none" w:eastAsia="x-none"/>
    </w:rPr>
  </w:style>
  <w:style w:type="character" w:styleId="Strong">
    <w:name w:val="Strong"/>
    <w:qFormat/>
    <w:rsid w:val="00B813F8"/>
    <w:rPr>
      <w:b/>
      <w:bCs/>
    </w:rPr>
  </w:style>
  <w:style w:type="paragraph" w:styleId="Subtitle">
    <w:name w:val="Subtitle"/>
    <w:basedOn w:val="Normal"/>
    <w:link w:val="SubtitleChar"/>
    <w:qFormat/>
    <w:rsid w:val="00B813F8"/>
    <w:pPr>
      <w:spacing w:after="60"/>
      <w:jc w:val="center"/>
      <w:outlineLvl w:val="1"/>
    </w:pPr>
    <w:rPr>
      <w:rFonts w:ascii="Arial" w:hAnsi="Arial"/>
      <w:sz w:val="24"/>
      <w:szCs w:val="24"/>
      <w:lang w:val="x-none" w:eastAsia="x-none"/>
    </w:rPr>
  </w:style>
  <w:style w:type="table" w:styleId="Table3Deffects1">
    <w:name w:val="Table 3D effects 1"/>
    <w:basedOn w:val="TableNormal"/>
    <w:semiHidden/>
    <w:rsid w:val="00B813F8"/>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B813F8"/>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B813F8"/>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B813F8"/>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B813F8"/>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B813F8"/>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B813F8"/>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B813F8"/>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B813F8"/>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B813F8"/>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B813F8"/>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B813F8"/>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B813F8"/>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B813F8"/>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B813F8"/>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rsid w:val="00B813F8"/>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B813F8"/>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B813F8"/>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B813F8"/>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B813F8"/>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B813F8"/>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B813F8"/>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B813F8"/>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B813F8"/>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B813F8"/>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B813F8"/>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B813F8"/>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B813F8"/>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B813F8"/>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B813F8"/>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B813F8"/>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B813F8"/>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B813F8"/>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B813F8"/>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B813F8"/>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B813F8"/>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B813F8"/>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B813F8"/>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B813F8"/>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B813F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B813F8"/>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B813F8"/>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B813F8"/>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le">
    <w:name w:val="Title"/>
    <w:basedOn w:val="Normal"/>
    <w:link w:val="TitleChar"/>
    <w:qFormat/>
    <w:rsid w:val="00B813F8"/>
    <w:pPr>
      <w:spacing w:before="240" w:after="60"/>
      <w:jc w:val="center"/>
      <w:outlineLvl w:val="0"/>
    </w:pPr>
    <w:rPr>
      <w:rFonts w:ascii="Arial" w:hAnsi="Arial"/>
      <w:b/>
      <w:bCs/>
      <w:kern w:val="28"/>
      <w:sz w:val="32"/>
      <w:szCs w:val="32"/>
      <w:lang w:val="x-none" w:eastAsia="x-none"/>
    </w:rPr>
  </w:style>
  <w:style w:type="paragraph" w:customStyle="1" w:styleId="StyleDissTableTitlebottomLeftBefore0ptAfter0pt">
    <w:name w:val="Style Diss Table Titlebottom + Left Before:  0 pt After:  0 pt"/>
    <w:basedOn w:val="DissTableTitletop"/>
    <w:semiHidden/>
    <w:rsid w:val="00B813F8"/>
    <w:pPr>
      <w:spacing w:before="0" w:after="0"/>
      <w:jc w:val="left"/>
    </w:pPr>
    <w:rPr>
      <w:szCs w:val="20"/>
    </w:rPr>
  </w:style>
  <w:style w:type="paragraph" w:styleId="TOC5">
    <w:name w:val="toc 5"/>
    <w:basedOn w:val="Normal"/>
    <w:next w:val="Normal"/>
    <w:autoRedefine/>
    <w:semiHidden/>
    <w:rsid w:val="00B813F8"/>
    <w:pPr>
      <w:ind w:left="880"/>
    </w:pPr>
  </w:style>
  <w:style w:type="paragraph" w:styleId="TOC6">
    <w:name w:val="toc 6"/>
    <w:basedOn w:val="Normal"/>
    <w:next w:val="Normal"/>
    <w:autoRedefine/>
    <w:semiHidden/>
    <w:rsid w:val="00B813F8"/>
    <w:pPr>
      <w:ind w:left="1100"/>
    </w:pPr>
  </w:style>
  <w:style w:type="paragraph" w:styleId="TOC7">
    <w:name w:val="toc 7"/>
    <w:basedOn w:val="Normal"/>
    <w:next w:val="Normal"/>
    <w:autoRedefine/>
    <w:semiHidden/>
    <w:rsid w:val="00B813F8"/>
    <w:pPr>
      <w:ind w:left="1320"/>
    </w:pPr>
  </w:style>
  <w:style w:type="paragraph" w:styleId="TOC8">
    <w:name w:val="toc 8"/>
    <w:basedOn w:val="Normal"/>
    <w:next w:val="Normal"/>
    <w:autoRedefine/>
    <w:semiHidden/>
    <w:rsid w:val="00B813F8"/>
    <w:pPr>
      <w:ind w:left="1540"/>
    </w:pPr>
  </w:style>
  <w:style w:type="paragraph" w:styleId="TOC9">
    <w:name w:val="toc 9"/>
    <w:basedOn w:val="Normal"/>
    <w:next w:val="Normal"/>
    <w:autoRedefine/>
    <w:semiHidden/>
    <w:rsid w:val="00B813F8"/>
    <w:pPr>
      <w:ind w:left="1760"/>
    </w:pPr>
  </w:style>
  <w:style w:type="character" w:customStyle="1" w:styleId="CommentTextChar">
    <w:name w:val="Comment Text Char"/>
    <w:basedOn w:val="DefaultParagraphFont"/>
    <w:link w:val="CommentText"/>
    <w:uiPriority w:val="99"/>
    <w:semiHidden/>
    <w:rsid w:val="005A69A1"/>
  </w:style>
  <w:style w:type="character" w:customStyle="1" w:styleId="TitleChar">
    <w:name w:val="Title Char"/>
    <w:link w:val="Title"/>
    <w:locked/>
    <w:rsid w:val="002B4727"/>
    <w:rPr>
      <w:rFonts w:ascii="Arial" w:hAnsi="Arial" w:cs="Arial"/>
      <w:b/>
      <w:bCs/>
      <w:kern w:val="28"/>
      <w:sz w:val="32"/>
      <w:szCs w:val="32"/>
    </w:rPr>
  </w:style>
  <w:style w:type="character" w:customStyle="1" w:styleId="SubtitleChar">
    <w:name w:val="Subtitle Char"/>
    <w:link w:val="Subtitle"/>
    <w:locked/>
    <w:rsid w:val="0007697B"/>
    <w:rPr>
      <w:rFonts w:ascii="Arial" w:hAnsi="Arial" w:cs="Arial"/>
      <w:sz w:val="24"/>
      <w:szCs w:val="24"/>
    </w:rPr>
  </w:style>
  <w:style w:type="character" w:customStyle="1" w:styleId="HeaderChar">
    <w:name w:val="Header Char"/>
    <w:link w:val="Header"/>
    <w:uiPriority w:val="99"/>
    <w:locked/>
    <w:rsid w:val="003F6A54"/>
    <w:rPr>
      <w:sz w:val="22"/>
      <w:szCs w:val="22"/>
    </w:rPr>
  </w:style>
  <w:style w:type="paragraph" w:styleId="ListParagraph">
    <w:name w:val="List Paragraph"/>
    <w:basedOn w:val="Normal"/>
    <w:uiPriority w:val="34"/>
    <w:qFormat/>
    <w:rsid w:val="00907E7E"/>
    <w:pPr>
      <w:spacing w:after="200" w:line="276" w:lineRule="auto"/>
      <w:ind w:left="720"/>
      <w:contextualSpacing/>
    </w:pPr>
    <w:rPr>
      <w:rFonts w:ascii="Calibri" w:hAnsi="Calibri" w:cs="Arial"/>
    </w:rPr>
  </w:style>
  <w:style w:type="character" w:customStyle="1" w:styleId="FooterChar">
    <w:name w:val="Footer Char"/>
    <w:link w:val="Footer"/>
    <w:uiPriority w:val="99"/>
    <w:rsid w:val="00E32CBB"/>
    <w:rPr>
      <w:sz w:val="22"/>
      <w:szCs w:val="22"/>
    </w:rPr>
  </w:style>
  <w:style w:type="paragraph" w:customStyle="1" w:styleId="TKStyleComic">
    <w:name w:val="TK Style Comic"/>
    <w:basedOn w:val="Normal"/>
    <w:next w:val="BodyText"/>
    <w:qFormat/>
    <w:rsid w:val="00E32CBB"/>
    <w:rPr>
      <w:rFonts w:ascii="Comic Sans MS" w:eastAsia="Cambria" w:hAnsi="Comic Sans MS"/>
      <w:szCs w:val="24"/>
    </w:rPr>
  </w:style>
  <w:style w:type="character" w:customStyle="1" w:styleId="BodyTextChar">
    <w:name w:val="Body Text Char"/>
    <w:link w:val="BodyText"/>
    <w:rsid w:val="00E32CBB"/>
    <w:rPr>
      <w:sz w:val="22"/>
      <w:szCs w:val="22"/>
    </w:rPr>
  </w:style>
  <w:style w:type="character" w:customStyle="1" w:styleId="PlainTextChar">
    <w:name w:val="Plain Text Char"/>
    <w:link w:val="PlainText"/>
    <w:rsid w:val="008E0777"/>
    <w:rPr>
      <w:rFonts w:ascii="Courier New" w:hAnsi="Courier New" w:cs="Courier New"/>
      <w:sz w:val="20"/>
      <w:szCs w:val="20"/>
    </w:rPr>
  </w:style>
  <w:style w:type="paragraph" w:styleId="CommentSubject">
    <w:name w:val="annotation subject"/>
    <w:basedOn w:val="CommentText"/>
    <w:next w:val="CommentText"/>
    <w:link w:val="CommentSubjectChar"/>
    <w:uiPriority w:val="99"/>
    <w:rsid w:val="00677C92"/>
    <w:rPr>
      <w:b/>
      <w:bCs/>
      <w:lang w:val="x-none" w:eastAsia="x-none"/>
    </w:rPr>
  </w:style>
  <w:style w:type="character" w:customStyle="1" w:styleId="CommentSubjectChar">
    <w:name w:val="Comment Subject Char"/>
    <w:link w:val="CommentSubject"/>
    <w:uiPriority w:val="99"/>
    <w:rsid w:val="00677C92"/>
    <w:rPr>
      <w:b/>
      <w:bCs/>
      <w:sz w:val="20"/>
      <w:szCs w:val="20"/>
    </w:rPr>
  </w:style>
  <w:style w:type="character" w:customStyle="1" w:styleId="Heading1Char">
    <w:name w:val="Heading 1 Char"/>
    <w:link w:val="Heading1"/>
    <w:uiPriority w:val="99"/>
    <w:rsid w:val="00955E06"/>
    <w:rPr>
      <w:rFonts w:cs="Arial"/>
      <w:b/>
      <w:bCs/>
      <w:caps/>
      <w:sz w:val="22"/>
      <w:szCs w:val="32"/>
    </w:rPr>
  </w:style>
  <w:style w:type="character" w:customStyle="1" w:styleId="Heading2Char">
    <w:name w:val="Heading 2 Char"/>
    <w:link w:val="Heading2"/>
    <w:rsid w:val="005C3AEB"/>
    <w:rPr>
      <w:b/>
      <w:bCs/>
      <w:iCs/>
      <w:sz w:val="24"/>
      <w:szCs w:val="28"/>
      <w:lang w:val="x-none" w:eastAsia="x-none"/>
    </w:rPr>
  </w:style>
  <w:style w:type="character" w:customStyle="1" w:styleId="Heading3Char">
    <w:name w:val="Heading 3 Char"/>
    <w:link w:val="Heading3"/>
    <w:rsid w:val="00CC160B"/>
    <w:rPr>
      <w:rFonts w:ascii="Arial" w:hAnsi="Arial"/>
      <w:b/>
      <w:bCs/>
      <w:sz w:val="26"/>
      <w:szCs w:val="26"/>
      <w:lang w:val="x-none" w:eastAsia="x-none"/>
    </w:rPr>
  </w:style>
  <w:style w:type="character" w:customStyle="1" w:styleId="Heading4Char">
    <w:name w:val="Heading 4 Char"/>
    <w:link w:val="Heading4"/>
    <w:rsid w:val="00CC160B"/>
    <w:rPr>
      <w:b/>
      <w:bCs/>
      <w:sz w:val="28"/>
      <w:szCs w:val="28"/>
      <w:lang w:val="x-none" w:eastAsia="x-none"/>
    </w:rPr>
  </w:style>
  <w:style w:type="character" w:customStyle="1" w:styleId="Heading5Char">
    <w:name w:val="Heading 5 Char"/>
    <w:link w:val="Heading5"/>
    <w:uiPriority w:val="99"/>
    <w:rsid w:val="00CC160B"/>
    <w:rPr>
      <w:b/>
      <w:bCs/>
      <w:i/>
      <w:iCs/>
      <w:sz w:val="26"/>
      <w:szCs w:val="26"/>
      <w:lang w:val="x-none" w:eastAsia="x-none"/>
    </w:rPr>
  </w:style>
  <w:style w:type="character" w:customStyle="1" w:styleId="Heading6Char">
    <w:name w:val="Heading 6 Char"/>
    <w:link w:val="Heading6"/>
    <w:rsid w:val="00CC160B"/>
    <w:rPr>
      <w:b/>
      <w:bCs/>
      <w:sz w:val="22"/>
      <w:szCs w:val="22"/>
      <w:lang w:val="x-none" w:eastAsia="x-none"/>
    </w:rPr>
  </w:style>
  <w:style w:type="character" w:customStyle="1" w:styleId="Heading7Char">
    <w:name w:val="Heading 7 Char"/>
    <w:link w:val="Heading7"/>
    <w:rsid w:val="00CC160B"/>
    <w:rPr>
      <w:sz w:val="24"/>
      <w:szCs w:val="22"/>
      <w:lang w:val="x-none" w:eastAsia="x-none"/>
    </w:rPr>
  </w:style>
  <w:style w:type="character" w:customStyle="1" w:styleId="Heading8Char">
    <w:name w:val="Heading 8 Char"/>
    <w:link w:val="Heading8"/>
    <w:rsid w:val="00CC160B"/>
    <w:rPr>
      <w:i/>
      <w:iCs/>
      <w:sz w:val="24"/>
      <w:szCs w:val="22"/>
      <w:lang w:val="x-none" w:eastAsia="x-none"/>
    </w:rPr>
  </w:style>
  <w:style w:type="character" w:customStyle="1" w:styleId="Heading9Char">
    <w:name w:val="Heading 9 Char"/>
    <w:link w:val="Heading9"/>
    <w:rsid w:val="00CC160B"/>
    <w:rPr>
      <w:rFonts w:ascii="Arial" w:hAnsi="Arial"/>
      <w:sz w:val="22"/>
      <w:szCs w:val="22"/>
      <w:lang w:val="x-none" w:eastAsia="x-none"/>
    </w:rPr>
  </w:style>
  <w:style w:type="character" w:customStyle="1" w:styleId="BodyText2Char">
    <w:name w:val="Body Text 2 Char"/>
    <w:link w:val="BodyText2"/>
    <w:semiHidden/>
    <w:rsid w:val="00CC160B"/>
    <w:rPr>
      <w:sz w:val="22"/>
      <w:szCs w:val="22"/>
    </w:rPr>
  </w:style>
  <w:style w:type="character" w:customStyle="1" w:styleId="DocumentMapChar">
    <w:name w:val="Document Map Char"/>
    <w:link w:val="DocumentMap"/>
    <w:uiPriority w:val="99"/>
    <w:semiHidden/>
    <w:rsid w:val="00CC160B"/>
    <w:rPr>
      <w:rFonts w:ascii="Comic Sans MS" w:hAnsi="Comic Sans MS" w:cs="Times"/>
      <w:szCs w:val="22"/>
      <w:shd w:val="clear" w:color="auto" w:fill="CCFFFF"/>
    </w:rPr>
  </w:style>
  <w:style w:type="character" w:customStyle="1" w:styleId="BalloonTextChar">
    <w:name w:val="Balloon Text Char"/>
    <w:link w:val="BalloonText"/>
    <w:uiPriority w:val="99"/>
    <w:semiHidden/>
    <w:rsid w:val="00CC160B"/>
    <w:rPr>
      <w:rFonts w:ascii="Tahoma" w:hAnsi="Tahoma" w:cs="Tahoma"/>
      <w:sz w:val="16"/>
      <w:szCs w:val="16"/>
    </w:rPr>
  </w:style>
  <w:style w:type="character" w:customStyle="1" w:styleId="BodyText3Char">
    <w:name w:val="Body Text 3 Char"/>
    <w:link w:val="BodyText3"/>
    <w:semiHidden/>
    <w:rsid w:val="00CC160B"/>
    <w:rPr>
      <w:sz w:val="16"/>
      <w:szCs w:val="16"/>
    </w:rPr>
  </w:style>
  <w:style w:type="character" w:customStyle="1" w:styleId="BodyTextFirstIndentChar">
    <w:name w:val="Body Text First Indent Char"/>
    <w:basedOn w:val="BodyTextChar"/>
    <w:link w:val="BodyTextFirstIndent"/>
    <w:semiHidden/>
    <w:rsid w:val="00CC160B"/>
    <w:rPr>
      <w:sz w:val="22"/>
      <w:szCs w:val="22"/>
    </w:rPr>
  </w:style>
  <w:style w:type="character" w:customStyle="1" w:styleId="BodyTextIndentChar">
    <w:name w:val="Body Text Indent Char"/>
    <w:link w:val="BodyTextIndent"/>
    <w:semiHidden/>
    <w:rsid w:val="00CC160B"/>
    <w:rPr>
      <w:sz w:val="22"/>
      <w:szCs w:val="22"/>
    </w:rPr>
  </w:style>
  <w:style w:type="character" w:customStyle="1" w:styleId="BodyTextFirstIndent2Char">
    <w:name w:val="Body Text First Indent 2 Char"/>
    <w:basedOn w:val="BodyTextIndentChar"/>
    <w:link w:val="BodyTextFirstIndent2"/>
    <w:semiHidden/>
    <w:rsid w:val="00CC160B"/>
    <w:rPr>
      <w:sz w:val="22"/>
      <w:szCs w:val="22"/>
    </w:rPr>
  </w:style>
  <w:style w:type="character" w:customStyle="1" w:styleId="BodyTextIndent2Char">
    <w:name w:val="Body Text Indent 2 Char"/>
    <w:link w:val="BodyTextIndent2"/>
    <w:semiHidden/>
    <w:rsid w:val="00CC160B"/>
    <w:rPr>
      <w:sz w:val="22"/>
      <w:szCs w:val="22"/>
    </w:rPr>
  </w:style>
  <w:style w:type="character" w:customStyle="1" w:styleId="BodyTextIndent3Char">
    <w:name w:val="Body Text Indent 3 Char"/>
    <w:link w:val="BodyTextIndent3"/>
    <w:semiHidden/>
    <w:rsid w:val="00CC160B"/>
    <w:rPr>
      <w:sz w:val="16"/>
      <w:szCs w:val="16"/>
    </w:rPr>
  </w:style>
  <w:style w:type="character" w:customStyle="1" w:styleId="ClosingChar">
    <w:name w:val="Closing Char"/>
    <w:link w:val="Closing"/>
    <w:semiHidden/>
    <w:rsid w:val="00CC160B"/>
    <w:rPr>
      <w:sz w:val="22"/>
      <w:szCs w:val="22"/>
    </w:rPr>
  </w:style>
  <w:style w:type="character" w:customStyle="1" w:styleId="DateChar">
    <w:name w:val="Date Char"/>
    <w:link w:val="Date"/>
    <w:semiHidden/>
    <w:rsid w:val="00CC160B"/>
    <w:rPr>
      <w:sz w:val="22"/>
      <w:szCs w:val="22"/>
    </w:rPr>
  </w:style>
  <w:style w:type="character" w:customStyle="1" w:styleId="E-mailSignatureChar">
    <w:name w:val="E-mail Signature Char"/>
    <w:link w:val="E-mailSignature"/>
    <w:semiHidden/>
    <w:rsid w:val="00CC160B"/>
    <w:rPr>
      <w:sz w:val="22"/>
      <w:szCs w:val="22"/>
    </w:rPr>
  </w:style>
  <w:style w:type="character" w:customStyle="1" w:styleId="HTMLAddressChar">
    <w:name w:val="HTML Address Char"/>
    <w:link w:val="HTMLAddress"/>
    <w:semiHidden/>
    <w:rsid w:val="00CC160B"/>
    <w:rPr>
      <w:i/>
      <w:iCs/>
      <w:sz w:val="22"/>
      <w:szCs w:val="22"/>
    </w:rPr>
  </w:style>
  <w:style w:type="character" w:customStyle="1" w:styleId="HTMLPreformattedChar">
    <w:name w:val="HTML Preformatted Char"/>
    <w:link w:val="HTMLPreformatted"/>
    <w:semiHidden/>
    <w:rsid w:val="00CC160B"/>
    <w:rPr>
      <w:rFonts w:ascii="Courier New" w:hAnsi="Courier New" w:cs="Courier New"/>
    </w:rPr>
  </w:style>
  <w:style w:type="character" w:customStyle="1" w:styleId="MessageHeaderChar">
    <w:name w:val="Message Header Char"/>
    <w:link w:val="MessageHeader"/>
    <w:semiHidden/>
    <w:rsid w:val="00CC160B"/>
    <w:rPr>
      <w:rFonts w:ascii="Arial" w:hAnsi="Arial" w:cs="Arial"/>
      <w:sz w:val="24"/>
      <w:szCs w:val="22"/>
      <w:shd w:val="pct20" w:color="auto" w:fill="auto"/>
    </w:rPr>
  </w:style>
  <w:style w:type="character" w:customStyle="1" w:styleId="NoteHeadingChar">
    <w:name w:val="Note Heading Char"/>
    <w:link w:val="NoteHeading"/>
    <w:semiHidden/>
    <w:rsid w:val="00CC160B"/>
    <w:rPr>
      <w:sz w:val="22"/>
      <w:szCs w:val="22"/>
    </w:rPr>
  </w:style>
  <w:style w:type="character" w:customStyle="1" w:styleId="SalutationChar">
    <w:name w:val="Salutation Char"/>
    <w:link w:val="Salutation"/>
    <w:semiHidden/>
    <w:rsid w:val="00CC160B"/>
    <w:rPr>
      <w:sz w:val="22"/>
      <w:szCs w:val="22"/>
    </w:rPr>
  </w:style>
  <w:style w:type="character" w:customStyle="1" w:styleId="SignatureChar">
    <w:name w:val="Signature Char"/>
    <w:link w:val="Signature"/>
    <w:semiHidden/>
    <w:rsid w:val="00CC160B"/>
    <w:rPr>
      <w:sz w:val="22"/>
      <w:szCs w:val="22"/>
    </w:rPr>
  </w:style>
  <w:style w:type="paragraph" w:customStyle="1" w:styleId="Bibliography1">
    <w:name w:val="Bibliography1"/>
    <w:basedOn w:val="Normal"/>
    <w:uiPriority w:val="37"/>
    <w:semiHidden/>
    <w:unhideWhenUsed/>
    <w:rsid w:val="00CC160B"/>
    <w:pPr>
      <w:spacing w:after="120"/>
      <w:ind w:left="504" w:hanging="504"/>
    </w:pPr>
  </w:style>
  <w:style w:type="paragraph" w:styleId="Revision">
    <w:name w:val="Revision"/>
    <w:hidden/>
    <w:uiPriority w:val="99"/>
    <w:rsid w:val="00CC160B"/>
    <w:rPr>
      <w:sz w:val="22"/>
      <w:szCs w:val="22"/>
    </w:rPr>
  </w:style>
  <w:style w:type="paragraph" w:styleId="z-TopofForm">
    <w:name w:val="HTML Top of Form"/>
    <w:basedOn w:val="Normal"/>
    <w:next w:val="Normal"/>
    <w:link w:val="z-TopofFormChar"/>
    <w:hidden/>
    <w:uiPriority w:val="99"/>
    <w:rsid w:val="0035722E"/>
    <w:pPr>
      <w:pBdr>
        <w:bottom w:val="single" w:sz="6" w:space="1" w:color="auto"/>
      </w:pBdr>
      <w:jc w:val="center"/>
    </w:pPr>
    <w:rPr>
      <w:rFonts w:ascii="Arial" w:eastAsiaTheme="minorEastAsia" w:hAnsi="Arial" w:cs="Arial"/>
      <w:vanish/>
      <w:sz w:val="16"/>
      <w:szCs w:val="16"/>
    </w:rPr>
  </w:style>
  <w:style w:type="character" w:customStyle="1" w:styleId="z-TopofFormChar">
    <w:name w:val="z-Top of Form Char"/>
    <w:basedOn w:val="DefaultParagraphFont"/>
    <w:link w:val="z-TopofForm"/>
    <w:uiPriority w:val="99"/>
    <w:rsid w:val="0035722E"/>
    <w:rPr>
      <w:rFonts w:ascii="Arial" w:eastAsiaTheme="minorEastAsia" w:hAnsi="Arial" w:cs="Arial"/>
      <w:vanish/>
      <w:sz w:val="16"/>
      <w:szCs w:val="16"/>
    </w:rPr>
  </w:style>
  <w:style w:type="paragraph" w:styleId="z-BottomofForm">
    <w:name w:val="HTML Bottom of Form"/>
    <w:basedOn w:val="Normal"/>
    <w:next w:val="Normal"/>
    <w:link w:val="z-BottomofFormChar"/>
    <w:hidden/>
    <w:uiPriority w:val="99"/>
    <w:rsid w:val="0035722E"/>
    <w:pPr>
      <w:pBdr>
        <w:top w:val="single" w:sz="6" w:space="1" w:color="auto"/>
      </w:pBdr>
      <w:jc w:val="center"/>
    </w:pPr>
    <w:rPr>
      <w:rFonts w:ascii="Arial" w:eastAsiaTheme="minorEastAsia" w:hAnsi="Arial" w:cs="Arial"/>
      <w:vanish/>
      <w:sz w:val="16"/>
      <w:szCs w:val="16"/>
    </w:rPr>
  </w:style>
  <w:style w:type="character" w:customStyle="1" w:styleId="z-BottomofFormChar">
    <w:name w:val="z-Bottom of Form Char"/>
    <w:basedOn w:val="DefaultParagraphFont"/>
    <w:link w:val="z-BottomofForm"/>
    <w:uiPriority w:val="99"/>
    <w:rsid w:val="0035722E"/>
    <w:rPr>
      <w:rFonts w:ascii="Arial" w:eastAsiaTheme="minorEastAsia" w:hAnsi="Arial" w:cs="Arial"/>
      <w:vanish/>
      <w:sz w:val="16"/>
      <w:szCs w:val="16"/>
    </w:rPr>
  </w:style>
  <w:style w:type="paragraph" w:styleId="FootnoteText">
    <w:name w:val="footnote text"/>
    <w:basedOn w:val="Normal"/>
    <w:link w:val="FootnoteTextChar"/>
    <w:uiPriority w:val="99"/>
    <w:rsid w:val="00313780"/>
    <w:pPr>
      <w:bidi/>
    </w:pPr>
    <w:rPr>
      <w:sz w:val="20"/>
      <w:szCs w:val="20"/>
    </w:rPr>
  </w:style>
  <w:style w:type="character" w:customStyle="1" w:styleId="FootnoteTextChar">
    <w:name w:val="Footnote Text Char"/>
    <w:basedOn w:val="DefaultParagraphFont"/>
    <w:link w:val="FootnoteText"/>
    <w:uiPriority w:val="99"/>
    <w:rsid w:val="00313780"/>
  </w:style>
  <w:style w:type="character" w:styleId="FootnoteReference">
    <w:name w:val="footnote reference"/>
    <w:uiPriority w:val="99"/>
    <w:rsid w:val="00313780"/>
    <w:rPr>
      <w:rFonts w:cs="Times New Roman"/>
      <w:vertAlign w:val="superscript"/>
    </w:rPr>
  </w:style>
  <w:style w:type="paragraph" w:customStyle="1" w:styleId="ColorfulList-Accent11">
    <w:name w:val="Colorful List - Accent 11"/>
    <w:basedOn w:val="Normal"/>
    <w:uiPriority w:val="99"/>
    <w:rsid w:val="00313780"/>
    <w:pPr>
      <w:spacing w:after="200" w:line="276" w:lineRule="auto"/>
      <w:ind w:left="720"/>
      <w:contextualSpacing/>
    </w:pPr>
    <w:rPr>
      <w:rFonts w:ascii="Calibri" w:hAnsi="Calibri" w:cs="Arial"/>
    </w:rPr>
  </w:style>
  <w:style w:type="character" w:customStyle="1" w:styleId="shorttext">
    <w:name w:val="short_text"/>
    <w:rsid w:val="00313780"/>
  </w:style>
  <w:style w:type="character" w:customStyle="1" w:styleId="mediumtext">
    <w:name w:val="medium_text"/>
    <w:uiPriority w:val="99"/>
    <w:rsid w:val="00313780"/>
  </w:style>
  <w:style w:type="character" w:customStyle="1" w:styleId="hps">
    <w:name w:val="hps"/>
    <w:basedOn w:val="DefaultParagraphFont"/>
    <w:rsid w:val="00313780"/>
  </w:style>
  <w:style w:type="paragraph" w:styleId="TOC1">
    <w:name w:val="toc 1"/>
    <w:basedOn w:val="Normal"/>
    <w:next w:val="Normal"/>
    <w:autoRedefine/>
    <w:uiPriority w:val="39"/>
    <w:rsid w:val="00553ED2"/>
    <w:pPr>
      <w:tabs>
        <w:tab w:val="right" w:leader="dot" w:pos="9370"/>
      </w:tabs>
      <w:jc w:val="center"/>
    </w:pPr>
    <w:rPr>
      <w:b/>
      <w:sz w:val="28"/>
      <w:szCs w:val="28"/>
    </w:rPr>
  </w:style>
  <w:style w:type="paragraph" w:styleId="TOC2">
    <w:name w:val="toc 2"/>
    <w:basedOn w:val="Normal"/>
    <w:next w:val="Normal"/>
    <w:autoRedefine/>
    <w:uiPriority w:val="39"/>
    <w:rsid w:val="0034717D"/>
    <w:pPr>
      <w:tabs>
        <w:tab w:val="right" w:leader="dot" w:pos="9370"/>
      </w:tabs>
      <w:spacing w:line="360" w:lineRule="auto"/>
      <w:ind w:left="450"/>
    </w:pPr>
  </w:style>
  <w:style w:type="paragraph" w:styleId="TOC3">
    <w:name w:val="toc 3"/>
    <w:basedOn w:val="Normal"/>
    <w:next w:val="Normal"/>
    <w:autoRedefine/>
    <w:uiPriority w:val="39"/>
    <w:rsid w:val="00424A4C"/>
    <w:pPr>
      <w:ind w:left="440"/>
    </w:pPr>
  </w:style>
  <w:style w:type="paragraph" w:styleId="TOC4">
    <w:name w:val="toc 4"/>
    <w:basedOn w:val="Normal"/>
    <w:next w:val="Normal"/>
    <w:autoRedefine/>
    <w:rsid w:val="00424A4C"/>
    <w:pPr>
      <w:ind w:left="660"/>
    </w:pPr>
  </w:style>
  <w:style w:type="character" w:customStyle="1" w:styleId="rwrr">
    <w:name w:val="rwrr"/>
    <w:basedOn w:val="DefaultParagraphFont"/>
    <w:rsid w:val="00A05D4A"/>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267">
    <w:lsdException w:name="Normal" w:qFormat="1"/>
    <w:lsdException w:name="heading 1" w:uiPriority="99" w:qFormat="1"/>
    <w:lsdException w:name="heading 2" w:qFormat="1"/>
    <w:lsdException w:name="heading 3" w:qFormat="1"/>
    <w:lsdException w:name="heading 4" w:qFormat="1"/>
    <w:lsdException w:name="heading 5" w:uiPriority="99" w:qFormat="1"/>
    <w:lsdException w:name="heading 6" w:qFormat="1"/>
    <w:lsdException w:name="heading 7" w:qFormat="1"/>
    <w:lsdException w:name="heading 8" w:qFormat="1"/>
    <w:lsdException w:name="heading 9" w:qFormat="1"/>
    <w:lsdException w:name="toc 1" w:uiPriority="39"/>
    <w:lsdException w:name="toc 2" w:uiPriority="39"/>
    <w:lsdException w:name="toc 3" w:uiPriority="39"/>
    <w:lsdException w:name="footnote text" w:uiPriority="99"/>
    <w:lsdException w:name="annotation text" w:uiPriority="99"/>
    <w:lsdException w:name="header" w:uiPriority="99"/>
    <w:lsdException w:name="footer" w:uiPriority="99"/>
    <w:lsdException w:name="caption" w:semiHidden="1" w:unhideWhenUsed="1" w:qFormat="1"/>
    <w:lsdException w:name="footnote reference" w:uiPriority="99"/>
    <w:lsdException w:name="annotation reference" w:uiPriority="99"/>
    <w:lsdException w:name="Title" w:qFormat="1"/>
    <w:lsdException w:name="Subtitle" w:qFormat="1"/>
    <w:lsdException w:name="Hyperlink" w:uiPriority="99"/>
    <w:lsdException w:name="Strong" w:qFormat="1"/>
    <w:lsdException w:name="Emphasis" w:qFormat="1"/>
    <w:lsdException w:name="Document Map" w:uiPriority="99"/>
    <w:lsdException w:name="HTML Top of Form" w:uiPriority="99"/>
    <w:lsdException w:name="HTML Bottom of Form" w:uiPriority="99"/>
    <w:lsdException w:name="annotation subject" w:uiPriority="99"/>
    <w:lsdException w:name="No List" w:uiPriority="99"/>
    <w:lsdException w:name="Table Contemporary" w:uiPriority="99"/>
    <w:lsdException w:name="Balloon Text" w:uiPriority="99"/>
    <w:lsdException w:name="Table Grid" w:uiPriority="99"/>
    <w:lsdException w:name="Placeholder Text" w:uiPriority="67"/>
    <w:lsdException w:name="No Spacing" w:uiPriority="68"/>
    <w:lsdException w:name="Light Shading" w:uiPriority="69"/>
    <w:lsdException w:name="Light List" w:uiPriority="70"/>
    <w:lsdException w:name="Light Grid" w:uiPriority="71"/>
    <w:lsdException w:name="Medium Shading 1" w:uiPriority="72"/>
    <w:lsdException w:name="Medium Shading 2" w:uiPriority="73"/>
    <w:lsdException w:name="Medium List 1" w:uiPriority="60"/>
    <w:lsdException w:name="Medium List 2" w:uiPriority="61"/>
    <w:lsdException w:name="Medium Grid 1" w:uiPriority="62"/>
    <w:lsdException w:name="Medium Grid 2" w:uiPriority="63"/>
    <w:lsdException w:name="Medium Grid 3" w:uiPriority="64"/>
    <w:lsdException w:name="Dark List" w:uiPriority="65"/>
    <w:lsdException w:name="Colorful Shading" w:semiHidden="1" w:uiPriority="99"/>
    <w:lsdException w:name="Colorful List" w:uiPriority="34" w:qFormat="1"/>
    <w:lsdException w:name="Colorful Grid" w:uiPriority="29" w:qFormat="1"/>
    <w:lsdException w:name="Light Shading Accent 1" w:uiPriority="30" w:qFormat="1"/>
    <w:lsdException w:name="Light List Accent 1" w:uiPriority="66"/>
    <w:lsdException w:name="Light Grid Accent 1" w:uiPriority="67"/>
    <w:lsdException w:name="Medium Shading 1 Accent 1" w:uiPriority="68"/>
    <w:lsdException w:name="Medium Shading 2 Accent 1" w:uiPriority="69"/>
    <w:lsdException w:name="Medium List 1 Accent 1" w:uiPriority="70"/>
    <w:lsdException w:name="Revision" w:uiPriority="99"/>
    <w:lsdException w:name="List Paragraph" w:uiPriority="34" w:qFormat="1"/>
    <w:lsdException w:name="Quote" w:uiPriority="73"/>
    <w:lsdException w:name="Intense Quote" w:uiPriority="60"/>
    <w:lsdException w:name="Medium List 2 Accent 1" w:uiPriority="61"/>
    <w:lsdException w:name="Medium Grid 1 Accent 1" w:uiPriority="62"/>
    <w:lsdException w:name="Medium Grid 2 Accent 1" w:uiPriority="63"/>
    <w:lsdException w:name="Medium Grid 3 Accent 1" w:uiPriority="64"/>
    <w:lsdException w:name="Dark List Accent 1" w:uiPriority="65"/>
    <w:lsdException w:name="Colorful Shading Accent 1" w:uiPriority="66"/>
    <w:lsdException w:name="Colorful List Accent 1" w:uiPriority="67"/>
    <w:lsdException w:name="Colorful Grid Accent 1" w:uiPriority="68"/>
    <w:lsdException w:name="Light Shading Accent 2" w:uiPriority="69"/>
    <w:lsdException w:name="Light List Accent 2" w:uiPriority="70"/>
    <w:lsdException w:name="Light Grid Accent 2" w:uiPriority="71"/>
    <w:lsdException w:name="Medium Shading 1 Accent 2" w:uiPriority="72"/>
    <w:lsdException w:name="Medium Shading 2 Accent 2" w:uiPriority="73"/>
    <w:lsdException w:name="Medium List 1 Accent 2" w:uiPriority="60"/>
    <w:lsdException w:name="Medium List 2 Accent 2" w:uiPriority="61"/>
    <w:lsdException w:name="Medium Grid 1 Accent 2" w:uiPriority="62"/>
    <w:lsdException w:name="Medium Grid 2 Accent 2" w:uiPriority="63"/>
    <w:lsdException w:name="Medium Grid 3 Accent 2" w:uiPriority="64"/>
    <w:lsdException w:name="Dark List Accent 2" w:uiPriority="65"/>
    <w:lsdException w:name="Colorful Shading Accent 2" w:uiPriority="66"/>
    <w:lsdException w:name="Colorful List Accent 2" w:uiPriority="67"/>
    <w:lsdException w:name="Colorful Grid Accent 2" w:uiPriority="68"/>
    <w:lsdException w:name="Light Shading Accent 3" w:uiPriority="69"/>
    <w:lsdException w:name="Light List Accent 3" w:uiPriority="70"/>
    <w:lsdException w:name="Light Grid Accent 3" w:uiPriority="71"/>
    <w:lsdException w:name="Medium Shading 1 Accent 3" w:uiPriority="72"/>
    <w:lsdException w:name="Medium Shading 2 Accent 3" w:uiPriority="73"/>
    <w:lsdException w:name="Medium List 1 Accent 3" w:uiPriority="60"/>
    <w:lsdException w:name="Medium List 2 Accent 3" w:uiPriority="61"/>
    <w:lsdException w:name="Medium Grid 1 Accent 3" w:uiPriority="62"/>
    <w:lsdException w:name="Medium Grid 2 Accent 3" w:uiPriority="63"/>
    <w:lsdException w:name="Medium Grid 3 Accent 3" w:uiPriority="64"/>
    <w:lsdException w:name="Dark List Accent 3" w:uiPriority="65"/>
    <w:lsdException w:name="Colorful Shading Accent 3" w:uiPriority="66"/>
    <w:lsdException w:name="Colorful List Accent 3" w:uiPriority="67"/>
    <w:lsdException w:name="Colorful Grid Accent 3" w:uiPriority="68"/>
    <w:lsdException w:name="Light Shading Accent 4" w:uiPriority="69"/>
    <w:lsdException w:name="Light List Accent 4" w:uiPriority="70"/>
    <w:lsdException w:name="Light Grid Accent 4" w:uiPriority="71"/>
    <w:lsdException w:name="Medium Shading 1 Accent 4" w:uiPriority="72"/>
    <w:lsdException w:name="Medium Shading 2 Accent 4" w:uiPriority="73"/>
    <w:lsdException w:name="Medium List 1 Accent 4" w:uiPriority="60"/>
    <w:lsdException w:name="Medium List 2 Accent 4" w:uiPriority="61"/>
    <w:lsdException w:name="Medium Grid 1 Accent 4" w:uiPriority="62"/>
    <w:lsdException w:name="Medium Grid 2 Accent 4" w:uiPriority="63"/>
    <w:lsdException w:name="Medium Grid 3 Accent 4" w:uiPriority="64"/>
    <w:lsdException w:name="Dark List Accent 4" w:uiPriority="65"/>
    <w:lsdException w:name="Colorful Shading Accent 4" w:uiPriority="66"/>
    <w:lsdException w:name="Colorful List Accent 4" w:uiPriority="67"/>
    <w:lsdException w:name="Colorful Grid Accent 4" w:uiPriority="68"/>
    <w:lsdException w:name="Light Shading Accent 5" w:uiPriority="69"/>
    <w:lsdException w:name="Light List Accent 5" w:uiPriority="70"/>
    <w:lsdException w:name="Light Grid Accent 5" w:uiPriority="71"/>
    <w:lsdException w:name="Medium Shading 1 Accent 5" w:uiPriority="72"/>
    <w:lsdException w:name="Medium Shading 2 Accent 5" w:uiPriority="73"/>
    <w:lsdException w:name="Medium List 1 Accent 5" w:uiPriority="60"/>
    <w:lsdException w:name="Medium List 2 Accent 5" w:uiPriority="61"/>
    <w:lsdException w:name="Medium Grid 1 Accent 5" w:uiPriority="62"/>
    <w:lsdException w:name="Medium Grid 2 Accent 5" w:uiPriority="63"/>
    <w:lsdException w:name="Medium Grid 3 Accent 5" w:uiPriority="64"/>
    <w:lsdException w:name="Dark List Accent 5" w:uiPriority="65"/>
    <w:lsdException w:name="Colorful Shading Accent 5" w:uiPriority="66"/>
    <w:lsdException w:name="Colorful List Accent 5" w:uiPriority="67"/>
    <w:lsdException w:name="Colorful Grid Accent 5" w:uiPriority="68"/>
    <w:lsdException w:name="Light Shading Accent 6" w:uiPriority="69"/>
    <w:lsdException w:name="Light List Accent 6" w:uiPriority="70"/>
    <w:lsdException w:name="Light Grid Accent 6" w:uiPriority="71"/>
    <w:lsdException w:name="Medium Shading 1 Accent 6" w:uiPriority="72"/>
    <w:lsdException w:name="Medium Shading 2 Accent 6" w:uiPriority="73"/>
    <w:lsdException w:name="Medium List 1 Accent 6" w:uiPriority="19" w:qFormat="1"/>
    <w:lsdException w:name="Medium List 2 Accent 6" w:uiPriority="21" w:qFormat="1"/>
    <w:lsdException w:name="Medium Grid 1 Accent 6" w:uiPriority="31" w:qFormat="1"/>
    <w:lsdException w:name="Medium Grid 2 Accent 6" w:uiPriority="32" w:qFormat="1"/>
    <w:lsdException w:name="Medium Grid 3 Accent 6" w:uiPriority="33" w:qFormat="1"/>
    <w:lsdException w:name="Dark List Accent 6" w:semiHidden="1" w:uiPriority="37" w:unhideWhenUsed="1"/>
    <w:lsdException w:name="Colorful Shading Accent 6" w:semiHidden="1" w:uiPriority="39" w:unhideWhenUsed="1" w:qFormat="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B813F8"/>
    <w:rPr>
      <w:sz w:val="22"/>
      <w:szCs w:val="22"/>
    </w:rPr>
  </w:style>
  <w:style w:type="paragraph" w:styleId="Heading1">
    <w:name w:val="heading 1"/>
    <w:basedOn w:val="Normal"/>
    <w:next w:val="Normal"/>
    <w:link w:val="Heading1Char"/>
    <w:uiPriority w:val="99"/>
    <w:qFormat/>
    <w:rsid w:val="00955E06"/>
    <w:pPr>
      <w:keepNext/>
      <w:spacing w:before="120" w:after="120"/>
      <w:jc w:val="center"/>
      <w:outlineLvl w:val="0"/>
    </w:pPr>
    <w:rPr>
      <w:b/>
      <w:bCs/>
      <w:caps/>
      <w:szCs w:val="32"/>
      <w:lang w:val="x-none" w:eastAsia="x-none"/>
    </w:rPr>
  </w:style>
  <w:style w:type="paragraph" w:styleId="Heading2">
    <w:name w:val="heading 2"/>
    <w:basedOn w:val="Normal"/>
    <w:next w:val="Normal"/>
    <w:link w:val="Heading2Char"/>
    <w:autoRedefine/>
    <w:qFormat/>
    <w:rsid w:val="005C3AEB"/>
    <w:pPr>
      <w:keepNext/>
      <w:spacing w:before="240" w:after="60"/>
      <w:jc w:val="center"/>
      <w:outlineLvl w:val="1"/>
    </w:pPr>
    <w:rPr>
      <w:b/>
      <w:bCs/>
      <w:iCs/>
      <w:sz w:val="24"/>
      <w:szCs w:val="28"/>
      <w:lang w:val="x-none" w:eastAsia="x-none"/>
    </w:rPr>
  </w:style>
  <w:style w:type="paragraph" w:styleId="Heading3">
    <w:name w:val="heading 3"/>
    <w:basedOn w:val="Normal"/>
    <w:next w:val="Normal"/>
    <w:link w:val="Heading3Char"/>
    <w:qFormat/>
    <w:rsid w:val="00B813F8"/>
    <w:pPr>
      <w:keepNext/>
      <w:numPr>
        <w:ilvl w:val="2"/>
        <w:numId w:val="9"/>
      </w:numPr>
      <w:spacing w:before="240" w:after="60"/>
      <w:outlineLvl w:val="2"/>
    </w:pPr>
    <w:rPr>
      <w:rFonts w:ascii="Arial" w:hAnsi="Arial"/>
      <w:b/>
      <w:bCs/>
      <w:sz w:val="26"/>
      <w:szCs w:val="26"/>
      <w:lang w:val="x-none" w:eastAsia="x-none"/>
    </w:rPr>
  </w:style>
  <w:style w:type="paragraph" w:styleId="Heading4">
    <w:name w:val="heading 4"/>
    <w:basedOn w:val="Normal"/>
    <w:next w:val="Normal"/>
    <w:link w:val="Heading4Char"/>
    <w:qFormat/>
    <w:rsid w:val="00B813F8"/>
    <w:pPr>
      <w:keepNext/>
      <w:numPr>
        <w:ilvl w:val="3"/>
        <w:numId w:val="9"/>
      </w:numPr>
      <w:spacing w:before="240" w:after="60"/>
      <w:outlineLvl w:val="3"/>
    </w:pPr>
    <w:rPr>
      <w:b/>
      <w:bCs/>
      <w:sz w:val="28"/>
      <w:szCs w:val="28"/>
      <w:lang w:val="x-none" w:eastAsia="x-none"/>
    </w:rPr>
  </w:style>
  <w:style w:type="paragraph" w:styleId="Heading5">
    <w:name w:val="heading 5"/>
    <w:basedOn w:val="Normal"/>
    <w:next w:val="Normal"/>
    <w:link w:val="Heading5Char"/>
    <w:uiPriority w:val="99"/>
    <w:qFormat/>
    <w:rsid w:val="00B813F8"/>
    <w:pPr>
      <w:numPr>
        <w:ilvl w:val="4"/>
        <w:numId w:val="9"/>
      </w:numPr>
      <w:spacing w:before="240" w:after="60"/>
      <w:outlineLvl w:val="4"/>
    </w:pPr>
    <w:rPr>
      <w:b/>
      <w:bCs/>
      <w:i/>
      <w:iCs/>
      <w:sz w:val="26"/>
      <w:szCs w:val="26"/>
      <w:lang w:val="x-none" w:eastAsia="x-none"/>
    </w:rPr>
  </w:style>
  <w:style w:type="paragraph" w:styleId="Heading6">
    <w:name w:val="heading 6"/>
    <w:basedOn w:val="Normal"/>
    <w:next w:val="Normal"/>
    <w:link w:val="Heading6Char"/>
    <w:qFormat/>
    <w:rsid w:val="00B813F8"/>
    <w:pPr>
      <w:numPr>
        <w:ilvl w:val="5"/>
        <w:numId w:val="9"/>
      </w:numPr>
      <w:spacing w:before="240" w:after="60"/>
      <w:outlineLvl w:val="5"/>
    </w:pPr>
    <w:rPr>
      <w:b/>
      <w:bCs/>
      <w:lang w:val="x-none" w:eastAsia="x-none"/>
    </w:rPr>
  </w:style>
  <w:style w:type="paragraph" w:styleId="Heading7">
    <w:name w:val="heading 7"/>
    <w:basedOn w:val="Normal"/>
    <w:next w:val="Normal"/>
    <w:link w:val="Heading7Char"/>
    <w:qFormat/>
    <w:rsid w:val="00B813F8"/>
    <w:pPr>
      <w:numPr>
        <w:ilvl w:val="6"/>
        <w:numId w:val="9"/>
      </w:numPr>
      <w:spacing w:before="240" w:after="60"/>
      <w:outlineLvl w:val="6"/>
    </w:pPr>
    <w:rPr>
      <w:sz w:val="24"/>
      <w:lang w:val="x-none" w:eastAsia="x-none"/>
    </w:rPr>
  </w:style>
  <w:style w:type="paragraph" w:styleId="Heading8">
    <w:name w:val="heading 8"/>
    <w:basedOn w:val="Normal"/>
    <w:next w:val="Normal"/>
    <w:link w:val="Heading8Char"/>
    <w:qFormat/>
    <w:rsid w:val="00B813F8"/>
    <w:pPr>
      <w:numPr>
        <w:ilvl w:val="7"/>
        <w:numId w:val="9"/>
      </w:numPr>
      <w:spacing w:before="240" w:after="60"/>
      <w:outlineLvl w:val="7"/>
    </w:pPr>
    <w:rPr>
      <w:i/>
      <w:iCs/>
      <w:sz w:val="24"/>
      <w:lang w:val="x-none" w:eastAsia="x-none"/>
    </w:rPr>
  </w:style>
  <w:style w:type="paragraph" w:styleId="Heading9">
    <w:name w:val="heading 9"/>
    <w:basedOn w:val="Normal"/>
    <w:next w:val="Normal"/>
    <w:link w:val="Heading9Char"/>
    <w:qFormat/>
    <w:rsid w:val="00B813F8"/>
    <w:pPr>
      <w:numPr>
        <w:ilvl w:val="8"/>
        <w:numId w:val="9"/>
      </w:numPr>
      <w:spacing w:before="240" w:after="60"/>
      <w:outlineLvl w:val="8"/>
    </w:pPr>
    <w:rPr>
      <w:rFonts w:ascii="Arial" w:hAnsi="Arial"/>
      <w:lang w:val="x-none" w:eastAsia="x-non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DissCHAPTER">
    <w:name w:val="Diss CHAPTER"/>
    <w:basedOn w:val="Heading5"/>
    <w:next w:val="DissBodytext"/>
    <w:uiPriority w:val="99"/>
    <w:rsid w:val="00B813F8"/>
    <w:pPr>
      <w:numPr>
        <w:ilvl w:val="0"/>
        <w:numId w:val="0"/>
      </w:numPr>
      <w:spacing w:before="0" w:after="0" w:line="480" w:lineRule="auto"/>
      <w:jc w:val="center"/>
      <w:outlineLvl w:val="0"/>
    </w:pPr>
    <w:rPr>
      <w:rFonts w:eastAsia="Times"/>
      <w:b w:val="0"/>
      <w:i w:val="0"/>
      <w:caps/>
      <w:sz w:val="22"/>
      <w:szCs w:val="22"/>
    </w:rPr>
  </w:style>
  <w:style w:type="paragraph" w:customStyle="1" w:styleId="DissH2">
    <w:name w:val="Diss H2"/>
    <w:basedOn w:val="Heading7"/>
    <w:next w:val="DissBodytext"/>
    <w:rsid w:val="00B813F8"/>
    <w:pPr>
      <w:numPr>
        <w:ilvl w:val="0"/>
        <w:numId w:val="0"/>
      </w:numPr>
      <w:spacing w:before="0" w:after="0" w:line="480" w:lineRule="auto"/>
      <w:jc w:val="center"/>
      <w:outlineLvl w:val="1"/>
    </w:pPr>
    <w:rPr>
      <w:rFonts w:cs="Arial"/>
      <w:bCs/>
      <w:sz w:val="22"/>
    </w:rPr>
  </w:style>
  <w:style w:type="paragraph" w:customStyle="1" w:styleId="DissH3">
    <w:name w:val="Diss H3"/>
    <w:basedOn w:val="DissH2"/>
    <w:next w:val="DissBodytext"/>
    <w:rsid w:val="00B813F8"/>
    <w:pPr>
      <w:outlineLvl w:val="0"/>
    </w:pPr>
    <w:rPr>
      <w:rFonts w:eastAsia="Times"/>
      <w:i/>
    </w:rPr>
  </w:style>
  <w:style w:type="paragraph" w:customStyle="1" w:styleId="DissH4">
    <w:name w:val="Diss H4"/>
    <w:basedOn w:val="DissH3"/>
    <w:next w:val="DissBodytext"/>
    <w:rsid w:val="00B813F8"/>
    <w:pPr>
      <w:jc w:val="left"/>
      <w:outlineLvl w:val="1"/>
    </w:pPr>
    <w:rPr>
      <w:bCs w:val="0"/>
    </w:rPr>
  </w:style>
  <w:style w:type="paragraph" w:customStyle="1" w:styleId="DissH5">
    <w:name w:val="Diss H5"/>
    <w:basedOn w:val="DissH4"/>
    <w:next w:val="DissBodytext"/>
    <w:rsid w:val="00B813F8"/>
    <w:pPr>
      <w:ind w:left="720"/>
    </w:pPr>
  </w:style>
  <w:style w:type="paragraph" w:customStyle="1" w:styleId="DissBodytext">
    <w:name w:val="Diss Body text"/>
    <w:basedOn w:val="Normal"/>
    <w:rsid w:val="00C452E8"/>
    <w:pPr>
      <w:spacing w:line="360" w:lineRule="auto"/>
      <w:ind w:firstLine="360"/>
    </w:pPr>
  </w:style>
  <w:style w:type="paragraph" w:styleId="BodyText">
    <w:name w:val="Body Text"/>
    <w:basedOn w:val="Normal"/>
    <w:link w:val="BodyTextChar"/>
    <w:rsid w:val="00B813F8"/>
    <w:pPr>
      <w:spacing w:before="100" w:beforeAutospacing="1" w:after="100" w:afterAutospacing="1"/>
      <w:contextualSpacing/>
    </w:pPr>
    <w:rPr>
      <w:lang w:val="x-none" w:eastAsia="x-none"/>
    </w:rPr>
  </w:style>
  <w:style w:type="paragraph" w:customStyle="1" w:styleId="DissTextBlock">
    <w:name w:val="Diss Text Block"/>
    <w:basedOn w:val="DissBodytext"/>
    <w:next w:val="DissBodytext"/>
    <w:rsid w:val="00B813F8"/>
    <w:pPr>
      <w:ind w:left="720"/>
    </w:pPr>
  </w:style>
  <w:style w:type="paragraph" w:customStyle="1" w:styleId="DissCHAPTERH1">
    <w:name w:val="Diss CHAPTER H1"/>
    <w:basedOn w:val="DissCHAPTER"/>
    <w:next w:val="DissBodytext"/>
    <w:rsid w:val="00B813F8"/>
    <w:pPr>
      <w:spacing w:before="100" w:beforeAutospacing="1" w:after="100" w:afterAutospacing="1" w:line="240" w:lineRule="auto"/>
    </w:pPr>
  </w:style>
  <w:style w:type="paragraph" w:customStyle="1" w:styleId="DissNumbered">
    <w:name w:val="Diss Numbered"/>
    <w:basedOn w:val="DissBodytext"/>
    <w:rsid w:val="00B813F8"/>
    <w:pPr>
      <w:tabs>
        <w:tab w:val="num" w:pos="1080"/>
      </w:tabs>
      <w:ind w:left="1080" w:hanging="360"/>
    </w:pPr>
  </w:style>
  <w:style w:type="paragraph" w:customStyle="1" w:styleId="DissNumList">
    <w:name w:val="Diss Num List"/>
    <w:basedOn w:val="Normal"/>
    <w:next w:val="DissBodytext"/>
    <w:uiPriority w:val="99"/>
    <w:rsid w:val="00B813F8"/>
    <w:pPr>
      <w:numPr>
        <w:ilvl w:val="1"/>
        <w:numId w:val="6"/>
      </w:numPr>
      <w:spacing w:line="480" w:lineRule="auto"/>
    </w:pPr>
  </w:style>
  <w:style w:type="paragraph" w:styleId="List">
    <w:name w:val="List"/>
    <w:basedOn w:val="Normal"/>
    <w:semiHidden/>
    <w:rsid w:val="00B813F8"/>
    <w:pPr>
      <w:ind w:left="360" w:hanging="360"/>
    </w:pPr>
  </w:style>
  <w:style w:type="paragraph" w:customStyle="1" w:styleId="DissbullList">
    <w:name w:val="Diss bull List"/>
    <w:basedOn w:val="Normal"/>
    <w:next w:val="DissBodytext"/>
    <w:rsid w:val="00B813F8"/>
    <w:pPr>
      <w:spacing w:before="100" w:beforeAutospacing="1" w:after="100" w:afterAutospacing="1" w:line="480" w:lineRule="auto"/>
    </w:pPr>
  </w:style>
  <w:style w:type="paragraph" w:customStyle="1" w:styleId="DissBullets">
    <w:name w:val="Diss Bullets"/>
    <w:basedOn w:val="Normal"/>
    <w:next w:val="BodyText"/>
    <w:rsid w:val="00B813F8"/>
    <w:pPr>
      <w:numPr>
        <w:numId w:val="19"/>
      </w:numPr>
      <w:spacing w:line="360" w:lineRule="auto"/>
    </w:pPr>
  </w:style>
  <w:style w:type="numbering" w:styleId="111111">
    <w:name w:val="Outline List 2"/>
    <w:basedOn w:val="NoList"/>
    <w:semiHidden/>
    <w:rsid w:val="00B813F8"/>
  </w:style>
  <w:style w:type="paragraph" w:styleId="BodyText2">
    <w:name w:val="Body Text 2"/>
    <w:basedOn w:val="Normal"/>
    <w:link w:val="BodyText2Char"/>
    <w:semiHidden/>
    <w:rsid w:val="00B813F8"/>
    <w:pPr>
      <w:spacing w:after="120" w:line="480" w:lineRule="auto"/>
    </w:pPr>
    <w:rPr>
      <w:lang w:val="x-none" w:eastAsia="x-none"/>
    </w:rPr>
  </w:style>
  <w:style w:type="paragraph" w:styleId="DocumentMap">
    <w:name w:val="Document Map"/>
    <w:basedOn w:val="Normal"/>
    <w:link w:val="DocumentMapChar"/>
    <w:uiPriority w:val="99"/>
    <w:semiHidden/>
    <w:rsid w:val="00B813F8"/>
    <w:pPr>
      <w:shd w:val="clear" w:color="auto" w:fill="CCFFFF"/>
    </w:pPr>
    <w:rPr>
      <w:rFonts w:ascii="Comic Sans MS" w:hAnsi="Comic Sans MS"/>
      <w:sz w:val="20"/>
      <w:lang w:val="x-none" w:eastAsia="x-none"/>
    </w:rPr>
  </w:style>
  <w:style w:type="paragraph" w:styleId="Footer">
    <w:name w:val="footer"/>
    <w:basedOn w:val="Normal"/>
    <w:link w:val="FooterChar"/>
    <w:uiPriority w:val="99"/>
    <w:rsid w:val="00B813F8"/>
    <w:pPr>
      <w:tabs>
        <w:tab w:val="center" w:pos="4320"/>
        <w:tab w:val="right" w:pos="8640"/>
      </w:tabs>
    </w:pPr>
    <w:rPr>
      <w:lang w:val="x-none" w:eastAsia="x-none"/>
    </w:rPr>
  </w:style>
  <w:style w:type="paragraph" w:styleId="Header">
    <w:name w:val="header"/>
    <w:basedOn w:val="Normal"/>
    <w:link w:val="HeaderChar"/>
    <w:uiPriority w:val="99"/>
    <w:rsid w:val="00B813F8"/>
    <w:pPr>
      <w:tabs>
        <w:tab w:val="center" w:pos="4320"/>
        <w:tab w:val="right" w:pos="8640"/>
      </w:tabs>
    </w:pPr>
    <w:rPr>
      <w:lang w:val="x-none" w:eastAsia="x-none"/>
    </w:rPr>
  </w:style>
  <w:style w:type="paragraph" w:styleId="ListBullet">
    <w:name w:val="List Bullet"/>
    <w:basedOn w:val="Normal"/>
    <w:autoRedefine/>
    <w:semiHidden/>
    <w:rsid w:val="00B813F8"/>
  </w:style>
  <w:style w:type="character" w:styleId="PageNumber">
    <w:name w:val="page number"/>
    <w:basedOn w:val="DefaultParagraphFont"/>
    <w:rsid w:val="00B813F8"/>
  </w:style>
  <w:style w:type="paragraph" w:customStyle="1" w:styleId="DissBullList0">
    <w:name w:val="Diss Bull List"/>
    <w:basedOn w:val="Normal"/>
    <w:next w:val="DissBodytext"/>
    <w:rsid w:val="00B813F8"/>
  </w:style>
  <w:style w:type="paragraph" w:customStyle="1" w:styleId="DissBullListLong">
    <w:name w:val="Diss Bull List Long"/>
    <w:basedOn w:val="Normal"/>
    <w:next w:val="DissBodytext"/>
    <w:rsid w:val="00B813F8"/>
  </w:style>
  <w:style w:type="paragraph" w:customStyle="1" w:styleId="DissBullListShort">
    <w:name w:val="Diss Bull List Short"/>
    <w:basedOn w:val="DissBullListLong"/>
    <w:next w:val="DissBodytext"/>
    <w:rsid w:val="00B813F8"/>
    <w:pPr>
      <w:spacing w:line="360" w:lineRule="auto"/>
    </w:pPr>
  </w:style>
  <w:style w:type="paragraph" w:customStyle="1" w:styleId="DissBodytextItalic">
    <w:name w:val="Diss Body text + Italic"/>
    <w:basedOn w:val="DissBodytext"/>
    <w:next w:val="DissBodytext"/>
    <w:rsid w:val="00B813F8"/>
    <w:rPr>
      <w:i/>
      <w:iCs/>
    </w:rPr>
  </w:style>
  <w:style w:type="paragraph" w:customStyle="1" w:styleId="StyleDissNumListLinespacingDouble">
    <w:name w:val="Style Diss Num List + Line spacing:  Double"/>
    <w:basedOn w:val="DissNumList"/>
    <w:semiHidden/>
    <w:rsid w:val="00B813F8"/>
    <w:pPr>
      <w:numPr>
        <w:ilvl w:val="0"/>
        <w:numId w:val="0"/>
      </w:numPr>
    </w:pPr>
    <w:rPr>
      <w:szCs w:val="20"/>
    </w:rPr>
  </w:style>
  <w:style w:type="paragraph" w:customStyle="1" w:styleId="StyleDissCHAPTER">
    <w:name w:val="Style Diss CHAPTER"/>
    <w:basedOn w:val="DissCHAPTER"/>
    <w:autoRedefine/>
    <w:semiHidden/>
    <w:rsid w:val="00B813F8"/>
    <w:rPr>
      <w:rFonts w:eastAsia="Times New Roman"/>
    </w:rPr>
  </w:style>
  <w:style w:type="paragraph" w:customStyle="1" w:styleId="StyleDissBulletsLinespacingDouble">
    <w:name w:val="Style Diss Bullets + Line spacing:  Double"/>
    <w:basedOn w:val="DissBullets"/>
    <w:autoRedefine/>
    <w:semiHidden/>
    <w:rsid w:val="00B813F8"/>
    <w:pPr>
      <w:numPr>
        <w:numId w:val="0"/>
      </w:numPr>
      <w:spacing w:line="480" w:lineRule="auto"/>
    </w:pPr>
    <w:rPr>
      <w:szCs w:val="20"/>
    </w:rPr>
  </w:style>
  <w:style w:type="paragraph" w:customStyle="1" w:styleId="TitlesCaps">
    <w:name w:val="Titles Caps"/>
    <w:basedOn w:val="DissCHAPTER"/>
    <w:next w:val="Normal"/>
    <w:semiHidden/>
    <w:rsid w:val="00B813F8"/>
    <w:pPr>
      <w:tabs>
        <w:tab w:val="center" w:pos="4320"/>
      </w:tabs>
      <w:ind w:left="720"/>
      <w:outlineLvl w:val="9"/>
    </w:pPr>
    <w:rPr>
      <w:sz w:val="24"/>
      <w:szCs w:val="24"/>
    </w:rPr>
  </w:style>
  <w:style w:type="paragraph" w:customStyle="1" w:styleId="TitleTitle">
    <w:name w:val="Title Title"/>
    <w:basedOn w:val="DissH3"/>
    <w:semiHidden/>
    <w:rsid w:val="00B813F8"/>
    <w:pPr>
      <w:tabs>
        <w:tab w:val="center" w:pos="3960"/>
      </w:tabs>
      <w:spacing w:before="100" w:beforeAutospacing="1" w:after="100" w:afterAutospacing="1" w:line="240" w:lineRule="auto"/>
    </w:pPr>
    <w:rPr>
      <w:i w:val="0"/>
    </w:rPr>
  </w:style>
  <w:style w:type="paragraph" w:customStyle="1" w:styleId="TitleCaps">
    <w:name w:val="Title Caps"/>
    <w:basedOn w:val="DissCHAPTER"/>
    <w:next w:val="Normal"/>
    <w:autoRedefine/>
    <w:semiHidden/>
    <w:rsid w:val="00C91354"/>
    <w:pPr>
      <w:spacing w:before="120" w:after="120" w:line="240" w:lineRule="auto"/>
    </w:pPr>
    <w:rPr>
      <w:b/>
      <w:sz w:val="24"/>
    </w:rPr>
  </w:style>
  <w:style w:type="paragraph" w:customStyle="1" w:styleId="TitleList">
    <w:name w:val="Title List"/>
    <w:basedOn w:val="DissH4"/>
    <w:next w:val="Normal"/>
    <w:semiHidden/>
    <w:rsid w:val="00B813F8"/>
    <w:pPr>
      <w:tabs>
        <w:tab w:val="left" w:leader="dot" w:pos="4320"/>
      </w:tabs>
      <w:spacing w:before="100" w:beforeAutospacing="1" w:after="100" w:afterAutospacing="1" w:line="240" w:lineRule="auto"/>
    </w:pPr>
    <w:rPr>
      <w:i w:val="0"/>
      <w:iCs/>
    </w:rPr>
  </w:style>
  <w:style w:type="paragraph" w:customStyle="1" w:styleId="DissTofC">
    <w:name w:val="Diss T of C"/>
    <w:basedOn w:val="List"/>
    <w:autoRedefine/>
    <w:rsid w:val="00B813F8"/>
    <w:pPr>
      <w:tabs>
        <w:tab w:val="right" w:leader="dot" w:pos="8460"/>
      </w:tabs>
      <w:ind w:left="0" w:firstLine="0"/>
    </w:pPr>
  </w:style>
  <w:style w:type="paragraph" w:customStyle="1" w:styleId="DissTofCList">
    <w:name w:val="Diss T of C List"/>
    <w:basedOn w:val="List"/>
    <w:rsid w:val="00B813F8"/>
    <w:pPr>
      <w:numPr>
        <w:numId w:val="8"/>
      </w:numPr>
      <w:tabs>
        <w:tab w:val="right" w:leader="dot" w:pos="8467"/>
      </w:tabs>
    </w:pPr>
  </w:style>
  <w:style w:type="paragraph" w:customStyle="1" w:styleId="AcctStmnt">
    <w:name w:val="Acct Stmnt"/>
    <w:basedOn w:val="Normal"/>
    <w:semiHidden/>
    <w:rsid w:val="00B813F8"/>
    <w:pPr>
      <w:tabs>
        <w:tab w:val="left" w:pos="1620"/>
        <w:tab w:val="left" w:pos="7920"/>
      </w:tabs>
    </w:pPr>
  </w:style>
  <w:style w:type="table" w:styleId="TableGrid">
    <w:name w:val="Table Grid"/>
    <w:basedOn w:val="TableNormal"/>
    <w:uiPriority w:val="99"/>
    <w:rsid w:val="00B813F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issShortBullListinTable">
    <w:name w:val="Diss Short Bull List in Table"/>
    <w:basedOn w:val="Normal"/>
    <w:next w:val="BodyText"/>
    <w:rsid w:val="00B813F8"/>
  </w:style>
  <w:style w:type="paragraph" w:customStyle="1" w:styleId="BDissBodyText">
    <w:name w:val="B. Diss Body Text"/>
    <w:basedOn w:val="Normal"/>
    <w:autoRedefine/>
    <w:rsid w:val="00D93587"/>
    <w:pPr>
      <w:spacing w:before="60" w:after="60"/>
      <w:ind w:firstLine="720"/>
    </w:pPr>
  </w:style>
  <w:style w:type="paragraph" w:customStyle="1" w:styleId="BDissH2">
    <w:name w:val="B. Diss H2"/>
    <w:basedOn w:val="Heading7"/>
    <w:next w:val="BDissBodyText"/>
    <w:autoRedefine/>
    <w:rsid w:val="00B813F8"/>
    <w:pPr>
      <w:spacing w:before="0" w:after="0" w:line="480" w:lineRule="auto"/>
      <w:jc w:val="center"/>
    </w:pPr>
    <w:rPr>
      <w:sz w:val="22"/>
    </w:rPr>
  </w:style>
  <w:style w:type="paragraph" w:customStyle="1" w:styleId="BDissH3">
    <w:name w:val="B. Diss H3"/>
    <w:basedOn w:val="Heading8"/>
    <w:next w:val="BDissBodyText"/>
    <w:autoRedefine/>
    <w:rsid w:val="00B813F8"/>
    <w:pPr>
      <w:spacing w:before="0" w:after="0" w:line="480" w:lineRule="auto"/>
      <w:jc w:val="center"/>
    </w:pPr>
    <w:rPr>
      <w:sz w:val="22"/>
    </w:rPr>
  </w:style>
  <w:style w:type="paragraph" w:customStyle="1" w:styleId="BDissH4">
    <w:name w:val="B. Diss H4"/>
    <w:basedOn w:val="Heading8"/>
    <w:autoRedefine/>
    <w:rsid w:val="00B813F8"/>
    <w:pPr>
      <w:spacing w:before="0" w:after="0" w:line="480" w:lineRule="auto"/>
    </w:pPr>
    <w:rPr>
      <w:sz w:val="22"/>
    </w:rPr>
  </w:style>
  <w:style w:type="paragraph" w:customStyle="1" w:styleId="BDissListNum">
    <w:name w:val="B. Diss List Num"/>
    <w:basedOn w:val="Normal"/>
    <w:autoRedefine/>
    <w:rsid w:val="00B813F8"/>
    <w:pPr>
      <w:numPr>
        <w:numId w:val="1"/>
      </w:numPr>
      <w:spacing w:line="480" w:lineRule="auto"/>
    </w:pPr>
  </w:style>
  <w:style w:type="paragraph" w:customStyle="1" w:styleId="BCHAPTER">
    <w:name w:val="B.CHAPTER"/>
    <w:basedOn w:val="Normal"/>
    <w:next w:val="Normal"/>
    <w:autoRedefine/>
    <w:rsid w:val="003C11D9"/>
    <w:pPr>
      <w:spacing w:line="480" w:lineRule="auto"/>
      <w:jc w:val="center"/>
      <w:outlineLvl w:val="0"/>
    </w:pPr>
    <w:rPr>
      <w:caps/>
      <w:sz w:val="24"/>
    </w:rPr>
  </w:style>
  <w:style w:type="paragraph" w:customStyle="1" w:styleId="BDissListbull">
    <w:name w:val="B. Diss List bull"/>
    <w:basedOn w:val="ListBullet2"/>
    <w:autoRedefine/>
    <w:rsid w:val="00B813F8"/>
    <w:pPr>
      <w:spacing w:line="480" w:lineRule="auto"/>
    </w:pPr>
  </w:style>
  <w:style w:type="paragraph" w:styleId="ListBullet2">
    <w:name w:val="List Bullet 2"/>
    <w:basedOn w:val="Normal"/>
    <w:autoRedefine/>
    <w:semiHidden/>
    <w:rsid w:val="00B813F8"/>
    <w:pPr>
      <w:numPr>
        <w:numId w:val="10"/>
      </w:numPr>
    </w:pPr>
  </w:style>
  <w:style w:type="paragraph" w:customStyle="1" w:styleId="DissBodytextItalic0">
    <w:name w:val="Diss Body text Italic"/>
    <w:basedOn w:val="DissBodytext"/>
    <w:next w:val="DissBodytext"/>
    <w:rsid w:val="00B813F8"/>
    <w:rPr>
      <w:i/>
      <w:iCs/>
    </w:rPr>
  </w:style>
  <w:style w:type="paragraph" w:customStyle="1" w:styleId="DissList">
    <w:name w:val="Diss List"/>
    <w:basedOn w:val="ListNumber"/>
    <w:next w:val="DissBodytext"/>
    <w:rsid w:val="00B813F8"/>
    <w:pPr>
      <w:numPr>
        <w:numId w:val="5"/>
      </w:numPr>
      <w:spacing w:line="480" w:lineRule="auto"/>
    </w:pPr>
  </w:style>
  <w:style w:type="paragraph" w:styleId="ListNumber">
    <w:name w:val="List Number"/>
    <w:basedOn w:val="Normal"/>
    <w:semiHidden/>
    <w:rsid w:val="00B813F8"/>
    <w:pPr>
      <w:numPr>
        <w:numId w:val="14"/>
      </w:numPr>
    </w:pPr>
  </w:style>
  <w:style w:type="paragraph" w:customStyle="1" w:styleId="DissBodytextsingle">
    <w:name w:val="Diss Body text single"/>
    <w:basedOn w:val="DissBodytext"/>
    <w:rsid w:val="00B813F8"/>
    <w:pPr>
      <w:spacing w:line="240" w:lineRule="auto"/>
      <w:ind w:firstLine="0"/>
    </w:pPr>
  </w:style>
  <w:style w:type="paragraph" w:customStyle="1" w:styleId="DissBodytextsingleleft">
    <w:name w:val="Diss Body text single left"/>
    <w:basedOn w:val="DissBodytext"/>
    <w:rsid w:val="00B813F8"/>
    <w:pPr>
      <w:spacing w:line="240" w:lineRule="auto"/>
      <w:ind w:firstLine="0"/>
    </w:pPr>
  </w:style>
  <w:style w:type="paragraph" w:customStyle="1" w:styleId="DissBullListinText">
    <w:name w:val="Diss Bull List in Text"/>
    <w:basedOn w:val="DissBodytext"/>
    <w:next w:val="DissBodytext"/>
    <w:rsid w:val="00B813F8"/>
    <w:pPr>
      <w:numPr>
        <w:numId w:val="4"/>
      </w:numPr>
    </w:pPr>
  </w:style>
  <w:style w:type="paragraph" w:customStyle="1" w:styleId="DissTableTitletop">
    <w:name w:val="Diss Table Title top"/>
    <w:basedOn w:val="DissBodytextsingleleft"/>
    <w:next w:val="Normal"/>
    <w:rsid w:val="00B813F8"/>
    <w:pPr>
      <w:spacing w:before="80" w:after="80"/>
      <w:jc w:val="center"/>
    </w:pPr>
  </w:style>
  <w:style w:type="paragraph" w:customStyle="1" w:styleId="DissBodytextsinglecenter">
    <w:name w:val="Diss Body text single center"/>
    <w:basedOn w:val="DissBodytextsingleleft"/>
    <w:next w:val="Normal"/>
    <w:rsid w:val="00B813F8"/>
    <w:pPr>
      <w:jc w:val="center"/>
    </w:pPr>
    <w:rPr>
      <w:sz w:val="20"/>
      <w:szCs w:val="20"/>
    </w:rPr>
  </w:style>
  <w:style w:type="paragraph" w:customStyle="1" w:styleId="DissTabletextsingleleft10">
    <w:name w:val="Diss Table text single left10"/>
    <w:basedOn w:val="DissBodytextsingleleft"/>
    <w:rsid w:val="00B813F8"/>
    <w:pPr>
      <w:tabs>
        <w:tab w:val="left" w:pos="540"/>
      </w:tabs>
    </w:pPr>
    <w:rPr>
      <w:sz w:val="20"/>
      <w:szCs w:val="20"/>
    </w:rPr>
  </w:style>
  <w:style w:type="paragraph" w:customStyle="1" w:styleId="DissTabletextsingleright10">
    <w:name w:val="Diss Table text single right10"/>
    <w:basedOn w:val="DissTabletextsingleleft10"/>
    <w:next w:val="Normal"/>
    <w:rsid w:val="00B813F8"/>
    <w:pPr>
      <w:jc w:val="right"/>
    </w:pPr>
  </w:style>
  <w:style w:type="paragraph" w:customStyle="1" w:styleId="DissTabletextsinglecenter10">
    <w:name w:val="Diss Table text single center10"/>
    <w:basedOn w:val="DissBodytextsingleleft"/>
    <w:next w:val="Normal"/>
    <w:rsid w:val="00B813F8"/>
    <w:pPr>
      <w:jc w:val="center"/>
    </w:pPr>
    <w:rPr>
      <w:sz w:val="20"/>
      <w:szCs w:val="20"/>
    </w:rPr>
  </w:style>
  <w:style w:type="paragraph" w:customStyle="1" w:styleId="DissBodytextsingleright">
    <w:name w:val="Diss Body text single right"/>
    <w:basedOn w:val="DissBodytextsingleleft"/>
    <w:next w:val="Normal"/>
    <w:rsid w:val="00B813F8"/>
    <w:pPr>
      <w:jc w:val="right"/>
    </w:pPr>
  </w:style>
  <w:style w:type="paragraph" w:customStyle="1" w:styleId="DissShortListinTable">
    <w:name w:val="Diss Short List in Table"/>
    <w:basedOn w:val="List"/>
    <w:next w:val="DissBodytextsingleleft"/>
    <w:rsid w:val="00B813F8"/>
    <w:pPr>
      <w:numPr>
        <w:numId w:val="7"/>
      </w:numPr>
    </w:pPr>
    <w:rPr>
      <w:szCs w:val="24"/>
    </w:rPr>
  </w:style>
  <w:style w:type="paragraph" w:customStyle="1" w:styleId="Disstextsingleleft">
    <w:name w:val="Diss text single left"/>
    <w:basedOn w:val="Normal"/>
    <w:rsid w:val="00B813F8"/>
  </w:style>
  <w:style w:type="paragraph" w:customStyle="1" w:styleId="Disstextsingleleft10Hang">
    <w:name w:val="Diss text single left10Hang"/>
    <w:basedOn w:val="DissTabletextsingleleft10"/>
    <w:next w:val="DissBodytextsingleleft"/>
    <w:rsid w:val="00B813F8"/>
    <w:pPr>
      <w:ind w:left="504" w:hanging="504"/>
    </w:pPr>
  </w:style>
  <w:style w:type="numbering" w:styleId="1ai">
    <w:name w:val="Outline List 1"/>
    <w:basedOn w:val="NoList"/>
    <w:semiHidden/>
    <w:rsid w:val="00B813F8"/>
    <w:pPr>
      <w:numPr>
        <w:numId w:val="2"/>
      </w:numPr>
    </w:pPr>
  </w:style>
  <w:style w:type="numbering" w:styleId="ArticleSection">
    <w:name w:val="Outline List 3"/>
    <w:basedOn w:val="NoList"/>
    <w:semiHidden/>
    <w:rsid w:val="00B813F8"/>
    <w:pPr>
      <w:numPr>
        <w:numId w:val="3"/>
      </w:numPr>
    </w:pPr>
  </w:style>
  <w:style w:type="paragraph" w:styleId="BalloonText">
    <w:name w:val="Balloon Text"/>
    <w:basedOn w:val="Normal"/>
    <w:link w:val="BalloonTextChar"/>
    <w:uiPriority w:val="99"/>
    <w:semiHidden/>
    <w:rsid w:val="00B813F8"/>
    <w:rPr>
      <w:rFonts w:ascii="Tahoma" w:hAnsi="Tahoma"/>
      <w:sz w:val="16"/>
      <w:szCs w:val="16"/>
      <w:lang w:val="x-none" w:eastAsia="x-none"/>
    </w:rPr>
  </w:style>
  <w:style w:type="paragraph" w:styleId="BlockText">
    <w:name w:val="Block Text"/>
    <w:basedOn w:val="Normal"/>
    <w:semiHidden/>
    <w:rsid w:val="00B813F8"/>
    <w:pPr>
      <w:framePr w:hSpace="180" w:wrap="around" w:vAnchor="text" w:hAnchor="margin" w:x="54" w:y="122"/>
      <w:tabs>
        <w:tab w:val="left" w:pos="360"/>
      </w:tabs>
      <w:ind w:left="360" w:right="72" w:hanging="360"/>
    </w:pPr>
    <w:rPr>
      <w:color w:val="000000"/>
      <w:sz w:val="24"/>
    </w:rPr>
  </w:style>
  <w:style w:type="paragraph" w:styleId="BodyText3">
    <w:name w:val="Body Text 3"/>
    <w:basedOn w:val="Normal"/>
    <w:link w:val="BodyText3Char"/>
    <w:semiHidden/>
    <w:rsid w:val="00B813F8"/>
    <w:pPr>
      <w:spacing w:after="120"/>
    </w:pPr>
    <w:rPr>
      <w:sz w:val="16"/>
      <w:szCs w:val="16"/>
      <w:lang w:val="x-none" w:eastAsia="x-none"/>
    </w:rPr>
  </w:style>
  <w:style w:type="paragraph" w:styleId="BodyTextFirstIndent">
    <w:name w:val="Body Text First Indent"/>
    <w:basedOn w:val="BodyText"/>
    <w:link w:val="BodyTextFirstIndentChar"/>
    <w:semiHidden/>
    <w:rsid w:val="00B813F8"/>
    <w:pPr>
      <w:spacing w:before="0" w:beforeAutospacing="0" w:after="120" w:afterAutospacing="0"/>
      <w:ind w:firstLine="210"/>
      <w:contextualSpacing w:val="0"/>
    </w:pPr>
  </w:style>
  <w:style w:type="paragraph" w:styleId="BodyTextIndent">
    <w:name w:val="Body Text Indent"/>
    <w:basedOn w:val="Normal"/>
    <w:link w:val="BodyTextIndentChar"/>
    <w:semiHidden/>
    <w:rsid w:val="00B813F8"/>
    <w:pPr>
      <w:spacing w:after="120"/>
      <w:ind w:left="360"/>
    </w:pPr>
    <w:rPr>
      <w:lang w:val="x-none" w:eastAsia="x-none"/>
    </w:rPr>
  </w:style>
  <w:style w:type="paragraph" w:styleId="BodyTextFirstIndent2">
    <w:name w:val="Body Text First Indent 2"/>
    <w:basedOn w:val="BodyTextIndent"/>
    <w:link w:val="BodyTextFirstIndent2Char"/>
    <w:semiHidden/>
    <w:rsid w:val="00B813F8"/>
    <w:pPr>
      <w:ind w:firstLine="210"/>
    </w:pPr>
  </w:style>
  <w:style w:type="paragraph" w:styleId="BodyTextIndent2">
    <w:name w:val="Body Text Indent 2"/>
    <w:basedOn w:val="Normal"/>
    <w:link w:val="BodyTextIndent2Char"/>
    <w:semiHidden/>
    <w:rsid w:val="00B813F8"/>
    <w:pPr>
      <w:spacing w:after="120" w:line="480" w:lineRule="auto"/>
      <w:ind w:left="360"/>
    </w:pPr>
    <w:rPr>
      <w:lang w:val="x-none" w:eastAsia="x-none"/>
    </w:rPr>
  </w:style>
  <w:style w:type="paragraph" w:styleId="BodyTextIndent3">
    <w:name w:val="Body Text Indent 3"/>
    <w:basedOn w:val="Normal"/>
    <w:link w:val="BodyTextIndent3Char"/>
    <w:semiHidden/>
    <w:rsid w:val="00B813F8"/>
    <w:pPr>
      <w:spacing w:after="120"/>
      <w:ind w:left="360"/>
    </w:pPr>
    <w:rPr>
      <w:sz w:val="16"/>
      <w:szCs w:val="16"/>
      <w:lang w:val="x-none" w:eastAsia="x-none"/>
    </w:rPr>
  </w:style>
  <w:style w:type="paragraph" w:styleId="Closing">
    <w:name w:val="Closing"/>
    <w:basedOn w:val="Normal"/>
    <w:link w:val="ClosingChar"/>
    <w:semiHidden/>
    <w:rsid w:val="00B813F8"/>
    <w:pPr>
      <w:ind w:left="4320"/>
    </w:pPr>
    <w:rPr>
      <w:lang w:val="x-none" w:eastAsia="x-none"/>
    </w:rPr>
  </w:style>
  <w:style w:type="character" w:styleId="CommentReference">
    <w:name w:val="annotation reference"/>
    <w:uiPriority w:val="99"/>
    <w:semiHidden/>
    <w:rsid w:val="00B813F8"/>
    <w:rPr>
      <w:sz w:val="16"/>
      <w:szCs w:val="16"/>
    </w:rPr>
  </w:style>
  <w:style w:type="paragraph" w:styleId="CommentText">
    <w:name w:val="annotation text"/>
    <w:basedOn w:val="Normal"/>
    <w:link w:val="CommentTextChar"/>
    <w:uiPriority w:val="99"/>
    <w:semiHidden/>
    <w:rsid w:val="00B813F8"/>
    <w:rPr>
      <w:sz w:val="20"/>
      <w:szCs w:val="20"/>
    </w:rPr>
  </w:style>
  <w:style w:type="paragraph" w:styleId="Date">
    <w:name w:val="Date"/>
    <w:basedOn w:val="Normal"/>
    <w:next w:val="Normal"/>
    <w:link w:val="DateChar"/>
    <w:semiHidden/>
    <w:rsid w:val="00B813F8"/>
    <w:rPr>
      <w:lang w:val="x-none" w:eastAsia="x-none"/>
    </w:rPr>
  </w:style>
  <w:style w:type="paragraph" w:styleId="E-mailSignature">
    <w:name w:val="E-mail Signature"/>
    <w:basedOn w:val="Normal"/>
    <w:link w:val="E-mailSignatureChar"/>
    <w:semiHidden/>
    <w:rsid w:val="00B813F8"/>
    <w:rPr>
      <w:lang w:val="x-none" w:eastAsia="x-none"/>
    </w:rPr>
  </w:style>
  <w:style w:type="character" w:styleId="Emphasis">
    <w:name w:val="Emphasis"/>
    <w:qFormat/>
    <w:rsid w:val="00B813F8"/>
    <w:rPr>
      <w:i/>
      <w:iCs/>
    </w:rPr>
  </w:style>
  <w:style w:type="paragraph" w:styleId="EnvelopeAddress">
    <w:name w:val="envelope address"/>
    <w:basedOn w:val="Normal"/>
    <w:semiHidden/>
    <w:rsid w:val="00B813F8"/>
    <w:pPr>
      <w:framePr w:w="7920" w:h="1980" w:hRule="exact" w:hSpace="180" w:wrap="auto" w:hAnchor="page" w:xAlign="center" w:yAlign="bottom"/>
      <w:ind w:left="2880"/>
    </w:pPr>
    <w:rPr>
      <w:rFonts w:ascii="Comic Sans MS" w:hAnsi="Comic Sans MS" w:cs="Arial"/>
      <w:b/>
      <w:sz w:val="32"/>
      <w:szCs w:val="32"/>
    </w:rPr>
  </w:style>
  <w:style w:type="paragraph" w:styleId="EnvelopeReturn">
    <w:name w:val="envelope return"/>
    <w:basedOn w:val="Normal"/>
    <w:semiHidden/>
    <w:rsid w:val="00B813F8"/>
    <w:rPr>
      <w:rFonts w:ascii="Comic Sans MS" w:hAnsi="Comic Sans MS" w:cs="Arial"/>
      <w:sz w:val="24"/>
      <w:szCs w:val="24"/>
    </w:rPr>
  </w:style>
  <w:style w:type="character" w:styleId="FollowedHyperlink">
    <w:name w:val="FollowedHyperlink"/>
    <w:semiHidden/>
    <w:rsid w:val="00B813F8"/>
    <w:rPr>
      <w:color w:val="800080"/>
      <w:u w:val="single"/>
    </w:rPr>
  </w:style>
  <w:style w:type="character" w:styleId="HTMLAcronym">
    <w:name w:val="HTML Acronym"/>
    <w:basedOn w:val="DefaultParagraphFont"/>
    <w:semiHidden/>
    <w:rsid w:val="00B813F8"/>
  </w:style>
  <w:style w:type="paragraph" w:styleId="HTMLAddress">
    <w:name w:val="HTML Address"/>
    <w:basedOn w:val="Normal"/>
    <w:link w:val="HTMLAddressChar"/>
    <w:semiHidden/>
    <w:rsid w:val="00B813F8"/>
    <w:rPr>
      <w:i/>
      <w:iCs/>
      <w:lang w:val="x-none" w:eastAsia="x-none"/>
    </w:rPr>
  </w:style>
  <w:style w:type="character" w:styleId="HTMLCite">
    <w:name w:val="HTML Cite"/>
    <w:semiHidden/>
    <w:rsid w:val="00B813F8"/>
    <w:rPr>
      <w:i/>
      <w:iCs/>
    </w:rPr>
  </w:style>
  <w:style w:type="character" w:styleId="HTMLCode">
    <w:name w:val="HTML Code"/>
    <w:semiHidden/>
    <w:rsid w:val="00B813F8"/>
    <w:rPr>
      <w:rFonts w:ascii="Courier New" w:hAnsi="Courier New" w:cs="Courier New"/>
      <w:sz w:val="20"/>
      <w:szCs w:val="20"/>
    </w:rPr>
  </w:style>
  <w:style w:type="character" w:styleId="HTMLDefinition">
    <w:name w:val="HTML Definition"/>
    <w:semiHidden/>
    <w:rsid w:val="00B813F8"/>
    <w:rPr>
      <w:i/>
      <w:iCs/>
    </w:rPr>
  </w:style>
  <w:style w:type="character" w:styleId="HTMLKeyboard">
    <w:name w:val="HTML Keyboard"/>
    <w:semiHidden/>
    <w:rsid w:val="00B813F8"/>
    <w:rPr>
      <w:rFonts w:ascii="Courier New" w:hAnsi="Courier New" w:cs="Courier New"/>
      <w:sz w:val="20"/>
      <w:szCs w:val="20"/>
    </w:rPr>
  </w:style>
  <w:style w:type="paragraph" w:styleId="HTMLPreformatted">
    <w:name w:val="HTML Preformatted"/>
    <w:basedOn w:val="Normal"/>
    <w:link w:val="HTMLPreformattedChar"/>
    <w:semiHidden/>
    <w:rsid w:val="00B813F8"/>
    <w:rPr>
      <w:rFonts w:ascii="Courier New" w:hAnsi="Courier New"/>
      <w:sz w:val="20"/>
      <w:szCs w:val="20"/>
      <w:lang w:val="x-none" w:eastAsia="x-none"/>
    </w:rPr>
  </w:style>
  <w:style w:type="character" w:styleId="HTMLSample">
    <w:name w:val="HTML Sample"/>
    <w:semiHidden/>
    <w:rsid w:val="00B813F8"/>
    <w:rPr>
      <w:rFonts w:ascii="Courier New" w:hAnsi="Courier New" w:cs="Courier New"/>
    </w:rPr>
  </w:style>
  <w:style w:type="character" w:styleId="HTMLTypewriter">
    <w:name w:val="HTML Typewriter"/>
    <w:semiHidden/>
    <w:rsid w:val="00B813F8"/>
    <w:rPr>
      <w:rFonts w:ascii="Courier New" w:hAnsi="Courier New" w:cs="Courier New"/>
      <w:sz w:val="20"/>
      <w:szCs w:val="20"/>
    </w:rPr>
  </w:style>
  <w:style w:type="character" w:styleId="HTMLVariable">
    <w:name w:val="HTML Variable"/>
    <w:semiHidden/>
    <w:rsid w:val="00B813F8"/>
    <w:rPr>
      <w:i/>
      <w:iCs/>
    </w:rPr>
  </w:style>
  <w:style w:type="character" w:styleId="Hyperlink">
    <w:name w:val="Hyperlink"/>
    <w:uiPriority w:val="99"/>
    <w:rsid w:val="00B813F8"/>
    <w:rPr>
      <w:color w:val="0000FF"/>
      <w:u w:val="single"/>
    </w:rPr>
  </w:style>
  <w:style w:type="character" w:styleId="LineNumber">
    <w:name w:val="line number"/>
    <w:basedOn w:val="DefaultParagraphFont"/>
    <w:semiHidden/>
    <w:rsid w:val="00B813F8"/>
  </w:style>
  <w:style w:type="paragraph" w:styleId="List2">
    <w:name w:val="List 2"/>
    <w:basedOn w:val="Normal"/>
    <w:semiHidden/>
    <w:rsid w:val="00B813F8"/>
    <w:pPr>
      <w:ind w:left="720" w:hanging="360"/>
    </w:pPr>
  </w:style>
  <w:style w:type="paragraph" w:styleId="List3">
    <w:name w:val="List 3"/>
    <w:basedOn w:val="Normal"/>
    <w:semiHidden/>
    <w:rsid w:val="00B813F8"/>
    <w:pPr>
      <w:ind w:left="1080" w:hanging="360"/>
    </w:pPr>
  </w:style>
  <w:style w:type="paragraph" w:styleId="List4">
    <w:name w:val="List 4"/>
    <w:basedOn w:val="Normal"/>
    <w:semiHidden/>
    <w:rsid w:val="00B813F8"/>
    <w:pPr>
      <w:ind w:left="1440" w:hanging="360"/>
    </w:pPr>
  </w:style>
  <w:style w:type="paragraph" w:styleId="List5">
    <w:name w:val="List 5"/>
    <w:basedOn w:val="Normal"/>
    <w:semiHidden/>
    <w:rsid w:val="00B813F8"/>
    <w:pPr>
      <w:ind w:left="1800" w:hanging="360"/>
    </w:pPr>
  </w:style>
  <w:style w:type="paragraph" w:styleId="ListBullet3">
    <w:name w:val="List Bullet 3"/>
    <w:basedOn w:val="Normal"/>
    <w:autoRedefine/>
    <w:semiHidden/>
    <w:rsid w:val="00B813F8"/>
    <w:pPr>
      <w:numPr>
        <w:numId w:val="11"/>
      </w:numPr>
    </w:pPr>
  </w:style>
  <w:style w:type="paragraph" w:styleId="ListBullet4">
    <w:name w:val="List Bullet 4"/>
    <w:basedOn w:val="Normal"/>
    <w:autoRedefine/>
    <w:semiHidden/>
    <w:rsid w:val="00B813F8"/>
    <w:pPr>
      <w:numPr>
        <w:numId w:val="12"/>
      </w:numPr>
    </w:pPr>
  </w:style>
  <w:style w:type="paragraph" w:styleId="ListBullet5">
    <w:name w:val="List Bullet 5"/>
    <w:basedOn w:val="Normal"/>
    <w:autoRedefine/>
    <w:semiHidden/>
    <w:rsid w:val="00B813F8"/>
    <w:pPr>
      <w:numPr>
        <w:numId w:val="13"/>
      </w:numPr>
    </w:pPr>
  </w:style>
  <w:style w:type="paragraph" w:styleId="ListContinue">
    <w:name w:val="List Continue"/>
    <w:basedOn w:val="Normal"/>
    <w:semiHidden/>
    <w:rsid w:val="00B813F8"/>
    <w:pPr>
      <w:spacing w:after="120"/>
      <w:ind w:left="360"/>
    </w:pPr>
  </w:style>
  <w:style w:type="paragraph" w:styleId="ListContinue2">
    <w:name w:val="List Continue 2"/>
    <w:basedOn w:val="Normal"/>
    <w:semiHidden/>
    <w:rsid w:val="00B813F8"/>
    <w:pPr>
      <w:spacing w:after="120"/>
      <w:ind w:left="720"/>
    </w:pPr>
  </w:style>
  <w:style w:type="paragraph" w:styleId="ListContinue3">
    <w:name w:val="List Continue 3"/>
    <w:basedOn w:val="Normal"/>
    <w:semiHidden/>
    <w:rsid w:val="00B813F8"/>
    <w:pPr>
      <w:spacing w:after="120"/>
      <w:ind w:left="1080"/>
    </w:pPr>
  </w:style>
  <w:style w:type="paragraph" w:styleId="ListContinue4">
    <w:name w:val="List Continue 4"/>
    <w:basedOn w:val="Normal"/>
    <w:semiHidden/>
    <w:rsid w:val="00B813F8"/>
    <w:pPr>
      <w:spacing w:after="120"/>
      <w:ind w:left="1440"/>
    </w:pPr>
  </w:style>
  <w:style w:type="paragraph" w:styleId="ListContinue5">
    <w:name w:val="List Continue 5"/>
    <w:basedOn w:val="Normal"/>
    <w:semiHidden/>
    <w:rsid w:val="00B813F8"/>
    <w:pPr>
      <w:spacing w:after="120"/>
      <w:ind w:left="1800"/>
    </w:pPr>
  </w:style>
  <w:style w:type="paragraph" w:styleId="ListNumber2">
    <w:name w:val="List Number 2"/>
    <w:basedOn w:val="Normal"/>
    <w:semiHidden/>
    <w:rsid w:val="00B813F8"/>
    <w:pPr>
      <w:numPr>
        <w:numId w:val="15"/>
      </w:numPr>
    </w:pPr>
  </w:style>
  <w:style w:type="paragraph" w:styleId="ListNumber3">
    <w:name w:val="List Number 3"/>
    <w:basedOn w:val="Normal"/>
    <w:semiHidden/>
    <w:rsid w:val="00B813F8"/>
    <w:pPr>
      <w:numPr>
        <w:numId w:val="16"/>
      </w:numPr>
    </w:pPr>
  </w:style>
  <w:style w:type="paragraph" w:styleId="ListNumber4">
    <w:name w:val="List Number 4"/>
    <w:basedOn w:val="Normal"/>
    <w:semiHidden/>
    <w:rsid w:val="00B813F8"/>
    <w:pPr>
      <w:numPr>
        <w:numId w:val="17"/>
      </w:numPr>
    </w:pPr>
  </w:style>
  <w:style w:type="paragraph" w:styleId="ListNumber5">
    <w:name w:val="List Number 5"/>
    <w:basedOn w:val="Normal"/>
    <w:semiHidden/>
    <w:rsid w:val="00B813F8"/>
    <w:pPr>
      <w:numPr>
        <w:numId w:val="18"/>
      </w:numPr>
    </w:pPr>
  </w:style>
  <w:style w:type="paragraph" w:styleId="MessageHeader">
    <w:name w:val="Message Header"/>
    <w:basedOn w:val="Normal"/>
    <w:link w:val="MessageHeaderChar"/>
    <w:semiHidden/>
    <w:rsid w:val="00B813F8"/>
    <w:pPr>
      <w:pBdr>
        <w:top w:val="single" w:sz="6" w:space="1" w:color="auto"/>
        <w:left w:val="single" w:sz="6" w:space="1" w:color="auto"/>
        <w:bottom w:val="single" w:sz="6" w:space="1" w:color="auto"/>
        <w:right w:val="single" w:sz="6" w:space="1" w:color="auto"/>
      </w:pBdr>
      <w:shd w:val="pct20" w:color="auto" w:fill="auto"/>
      <w:ind w:left="1080" w:hanging="1080"/>
    </w:pPr>
    <w:rPr>
      <w:rFonts w:ascii="Arial" w:hAnsi="Arial"/>
      <w:sz w:val="24"/>
      <w:lang w:val="x-none" w:eastAsia="x-none"/>
    </w:rPr>
  </w:style>
  <w:style w:type="paragraph" w:styleId="NormalWeb">
    <w:name w:val="Normal (Web)"/>
    <w:basedOn w:val="Normal"/>
    <w:semiHidden/>
    <w:rsid w:val="00B813F8"/>
    <w:rPr>
      <w:sz w:val="24"/>
      <w:szCs w:val="24"/>
    </w:rPr>
  </w:style>
  <w:style w:type="paragraph" w:styleId="NormalIndent">
    <w:name w:val="Normal Indent"/>
    <w:basedOn w:val="Normal"/>
    <w:semiHidden/>
    <w:rsid w:val="00B813F8"/>
    <w:pPr>
      <w:ind w:left="720"/>
    </w:pPr>
  </w:style>
  <w:style w:type="paragraph" w:styleId="NoteHeading">
    <w:name w:val="Note Heading"/>
    <w:basedOn w:val="Normal"/>
    <w:next w:val="Normal"/>
    <w:link w:val="NoteHeadingChar"/>
    <w:semiHidden/>
    <w:rsid w:val="00B813F8"/>
    <w:rPr>
      <w:lang w:val="x-none" w:eastAsia="x-none"/>
    </w:rPr>
  </w:style>
  <w:style w:type="paragraph" w:styleId="PlainText">
    <w:name w:val="Plain Text"/>
    <w:basedOn w:val="Normal"/>
    <w:link w:val="PlainTextChar"/>
    <w:rsid w:val="00B813F8"/>
    <w:rPr>
      <w:rFonts w:ascii="Courier New" w:hAnsi="Courier New"/>
      <w:sz w:val="20"/>
      <w:szCs w:val="20"/>
      <w:lang w:val="x-none" w:eastAsia="x-none"/>
    </w:rPr>
  </w:style>
  <w:style w:type="paragraph" w:styleId="Salutation">
    <w:name w:val="Salutation"/>
    <w:basedOn w:val="Normal"/>
    <w:next w:val="Normal"/>
    <w:link w:val="SalutationChar"/>
    <w:semiHidden/>
    <w:rsid w:val="00B813F8"/>
    <w:rPr>
      <w:lang w:val="x-none" w:eastAsia="x-none"/>
    </w:rPr>
  </w:style>
  <w:style w:type="paragraph" w:styleId="Signature">
    <w:name w:val="Signature"/>
    <w:basedOn w:val="Normal"/>
    <w:link w:val="SignatureChar"/>
    <w:semiHidden/>
    <w:rsid w:val="00B813F8"/>
    <w:pPr>
      <w:ind w:left="4320"/>
    </w:pPr>
    <w:rPr>
      <w:lang w:val="x-none" w:eastAsia="x-none"/>
    </w:rPr>
  </w:style>
  <w:style w:type="character" w:styleId="Strong">
    <w:name w:val="Strong"/>
    <w:qFormat/>
    <w:rsid w:val="00B813F8"/>
    <w:rPr>
      <w:b/>
      <w:bCs/>
    </w:rPr>
  </w:style>
  <w:style w:type="paragraph" w:styleId="Subtitle">
    <w:name w:val="Subtitle"/>
    <w:basedOn w:val="Normal"/>
    <w:link w:val="SubtitleChar"/>
    <w:qFormat/>
    <w:rsid w:val="00B813F8"/>
    <w:pPr>
      <w:spacing w:after="60"/>
      <w:jc w:val="center"/>
      <w:outlineLvl w:val="1"/>
    </w:pPr>
    <w:rPr>
      <w:rFonts w:ascii="Arial" w:hAnsi="Arial"/>
      <w:sz w:val="24"/>
      <w:szCs w:val="24"/>
      <w:lang w:val="x-none" w:eastAsia="x-none"/>
    </w:rPr>
  </w:style>
  <w:style w:type="table" w:styleId="Table3Deffects1">
    <w:name w:val="Table 3D effects 1"/>
    <w:basedOn w:val="TableNormal"/>
    <w:semiHidden/>
    <w:rsid w:val="00B813F8"/>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B813F8"/>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B813F8"/>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B813F8"/>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B813F8"/>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B813F8"/>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B813F8"/>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B813F8"/>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B813F8"/>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B813F8"/>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B813F8"/>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B813F8"/>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B813F8"/>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B813F8"/>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B813F8"/>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rsid w:val="00B813F8"/>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B813F8"/>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B813F8"/>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B813F8"/>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B813F8"/>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B813F8"/>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B813F8"/>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B813F8"/>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B813F8"/>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B813F8"/>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B813F8"/>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B813F8"/>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B813F8"/>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B813F8"/>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B813F8"/>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B813F8"/>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B813F8"/>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B813F8"/>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B813F8"/>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B813F8"/>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B813F8"/>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B813F8"/>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B813F8"/>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B813F8"/>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B813F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B813F8"/>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B813F8"/>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B813F8"/>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le">
    <w:name w:val="Title"/>
    <w:basedOn w:val="Normal"/>
    <w:link w:val="TitleChar"/>
    <w:qFormat/>
    <w:rsid w:val="00B813F8"/>
    <w:pPr>
      <w:spacing w:before="240" w:after="60"/>
      <w:jc w:val="center"/>
      <w:outlineLvl w:val="0"/>
    </w:pPr>
    <w:rPr>
      <w:rFonts w:ascii="Arial" w:hAnsi="Arial"/>
      <w:b/>
      <w:bCs/>
      <w:kern w:val="28"/>
      <w:sz w:val="32"/>
      <w:szCs w:val="32"/>
      <w:lang w:val="x-none" w:eastAsia="x-none"/>
    </w:rPr>
  </w:style>
  <w:style w:type="paragraph" w:customStyle="1" w:styleId="StyleDissTableTitlebottomLeftBefore0ptAfter0pt">
    <w:name w:val="Style Diss Table Titlebottom + Left Before:  0 pt After:  0 pt"/>
    <w:basedOn w:val="DissTableTitletop"/>
    <w:semiHidden/>
    <w:rsid w:val="00B813F8"/>
    <w:pPr>
      <w:spacing w:before="0" w:after="0"/>
      <w:jc w:val="left"/>
    </w:pPr>
    <w:rPr>
      <w:szCs w:val="20"/>
    </w:rPr>
  </w:style>
  <w:style w:type="paragraph" w:styleId="TOC5">
    <w:name w:val="toc 5"/>
    <w:basedOn w:val="Normal"/>
    <w:next w:val="Normal"/>
    <w:autoRedefine/>
    <w:semiHidden/>
    <w:rsid w:val="00B813F8"/>
    <w:pPr>
      <w:ind w:left="880"/>
    </w:pPr>
  </w:style>
  <w:style w:type="paragraph" w:styleId="TOC6">
    <w:name w:val="toc 6"/>
    <w:basedOn w:val="Normal"/>
    <w:next w:val="Normal"/>
    <w:autoRedefine/>
    <w:semiHidden/>
    <w:rsid w:val="00B813F8"/>
    <w:pPr>
      <w:ind w:left="1100"/>
    </w:pPr>
  </w:style>
  <w:style w:type="paragraph" w:styleId="TOC7">
    <w:name w:val="toc 7"/>
    <w:basedOn w:val="Normal"/>
    <w:next w:val="Normal"/>
    <w:autoRedefine/>
    <w:semiHidden/>
    <w:rsid w:val="00B813F8"/>
    <w:pPr>
      <w:ind w:left="1320"/>
    </w:pPr>
  </w:style>
  <w:style w:type="paragraph" w:styleId="TOC8">
    <w:name w:val="toc 8"/>
    <w:basedOn w:val="Normal"/>
    <w:next w:val="Normal"/>
    <w:autoRedefine/>
    <w:semiHidden/>
    <w:rsid w:val="00B813F8"/>
    <w:pPr>
      <w:ind w:left="1540"/>
    </w:pPr>
  </w:style>
  <w:style w:type="paragraph" w:styleId="TOC9">
    <w:name w:val="toc 9"/>
    <w:basedOn w:val="Normal"/>
    <w:next w:val="Normal"/>
    <w:autoRedefine/>
    <w:semiHidden/>
    <w:rsid w:val="00B813F8"/>
    <w:pPr>
      <w:ind w:left="1760"/>
    </w:pPr>
  </w:style>
  <w:style w:type="character" w:customStyle="1" w:styleId="CommentTextChar">
    <w:name w:val="Comment Text Char"/>
    <w:basedOn w:val="DefaultParagraphFont"/>
    <w:link w:val="CommentText"/>
    <w:uiPriority w:val="99"/>
    <w:semiHidden/>
    <w:rsid w:val="005A69A1"/>
  </w:style>
  <w:style w:type="character" w:customStyle="1" w:styleId="TitleChar">
    <w:name w:val="Title Char"/>
    <w:link w:val="Title"/>
    <w:locked/>
    <w:rsid w:val="002B4727"/>
    <w:rPr>
      <w:rFonts w:ascii="Arial" w:hAnsi="Arial" w:cs="Arial"/>
      <w:b/>
      <w:bCs/>
      <w:kern w:val="28"/>
      <w:sz w:val="32"/>
      <w:szCs w:val="32"/>
    </w:rPr>
  </w:style>
  <w:style w:type="character" w:customStyle="1" w:styleId="SubtitleChar">
    <w:name w:val="Subtitle Char"/>
    <w:link w:val="Subtitle"/>
    <w:locked/>
    <w:rsid w:val="0007697B"/>
    <w:rPr>
      <w:rFonts w:ascii="Arial" w:hAnsi="Arial" w:cs="Arial"/>
      <w:sz w:val="24"/>
      <w:szCs w:val="24"/>
    </w:rPr>
  </w:style>
  <w:style w:type="character" w:customStyle="1" w:styleId="HeaderChar">
    <w:name w:val="Header Char"/>
    <w:link w:val="Header"/>
    <w:uiPriority w:val="99"/>
    <w:locked/>
    <w:rsid w:val="003F6A54"/>
    <w:rPr>
      <w:sz w:val="22"/>
      <w:szCs w:val="22"/>
    </w:rPr>
  </w:style>
  <w:style w:type="paragraph" w:styleId="ListParagraph">
    <w:name w:val="List Paragraph"/>
    <w:basedOn w:val="Normal"/>
    <w:uiPriority w:val="34"/>
    <w:qFormat/>
    <w:rsid w:val="00907E7E"/>
    <w:pPr>
      <w:spacing w:after="200" w:line="276" w:lineRule="auto"/>
      <w:ind w:left="720"/>
      <w:contextualSpacing/>
    </w:pPr>
    <w:rPr>
      <w:rFonts w:ascii="Calibri" w:hAnsi="Calibri" w:cs="Arial"/>
    </w:rPr>
  </w:style>
  <w:style w:type="character" w:customStyle="1" w:styleId="FooterChar">
    <w:name w:val="Footer Char"/>
    <w:link w:val="Footer"/>
    <w:uiPriority w:val="99"/>
    <w:rsid w:val="00E32CBB"/>
    <w:rPr>
      <w:sz w:val="22"/>
      <w:szCs w:val="22"/>
    </w:rPr>
  </w:style>
  <w:style w:type="paragraph" w:customStyle="1" w:styleId="TKStyleComic">
    <w:name w:val="TK Style Comic"/>
    <w:basedOn w:val="Normal"/>
    <w:next w:val="BodyText"/>
    <w:qFormat/>
    <w:rsid w:val="00E32CBB"/>
    <w:rPr>
      <w:rFonts w:ascii="Comic Sans MS" w:eastAsia="Cambria" w:hAnsi="Comic Sans MS"/>
      <w:szCs w:val="24"/>
    </w:rPr>
  </w:style>
  <w:style w:type="character" w:customStyle="1" w:styleId="BodyTextChar">
    <w:name w:val="Body Text Char"/>
    <w:link w:val="BodyText"/>
    <w:rsid w:val="00E32CBB"/>
    <w:rPr>
      <w:sz w:val="22"/>
      <w:szCs w:val="22"/>
    </w:rPr>
  </w:style>
  <w:style w:type="character" w:customStyle="1" w:styleId="PlainTextChar">
    <w:name w:val="Plain Text Char"/>
    <w:link w:val="PlainText"/>
    <w:rsid w:val="008E0777"/>
    <w:rPr>
      <w:rFonts w:ascii="Courier New" w:hAnsi="Courier New" w:cs="Courier New"/>
      <w:sz w:val="20"/>
      <w:szCs w:val="20"/>
    </w:rPr>
  </w:style>
  <w:style w:type="paragraph" w:styleId="CommentSubject">
    <w:name w:val="annotation subject"/>
    <w:basedOn w:val="CommentText"/>
    <w:next w:val="CommentText"/>
    <w:link w:val="CommentSubjectChar"/>
    <w:uiPriority w:val="99"/>
    <w:rsid w:val="00677C92"/>
    <w:rPr>
      <w:b/>
      <w:bCs/>
      <w:lang w:val="x-none" w:eastAsia="x-none"/>
    </w:rPr>
  </w:style>
  <w:style w:type="character" w:customStyle="1" w:styleId="CommentSubjectChar">
    <w:name w:val="Comment Subject Char"/>
    <w:link w:val="CommentSubject"/>
    <w:uiPriority w:val="99"/>
    <w:rsid w:val="00677C92"/>
    <w:rPr>
      <w:b/>
      <w:bCs/>
      <w:sz w:val="20"/>
      <w:szCs w:val="20"/>
    </w:rPr>
  </w:style>
  <w:style w:type="character" w:customStyle="1" w:styleId="Heading1Char">
    <w:name w:val="Heading 1 Char"/>
    <w:link w:val="Heading1"/>
    <w:uiPriority w:val="99"/>
    <w:rsid w:val="00955E06"/>
    <w:rPr>
      <w:rFonts w:cs="Arial"/>
      <w:b/>
      <w:bCs/>
      <w:caps/>
      <w:sz w:val="22"/>
      <w:szCs w:val="32"/>
    </w:rPr>
  </w:style>
  <w:style w:type="character" w:customStyle="1" w:styleId="Heading2Char">
    <w:name w:val="Heading 2 Char"/>
    <w:link w:val="Heading2"/>
    <w:rsid w:val="005C3AEB"/>
    <w:rPr>
      <w:b/>
      <w:bCs/>
      <w:iCs/>
      <w:sz w:val="24"/>
      <w:szCs w:val="28"/>
      <w:lang w:val="x-none" w:eastAsia="x-none"/>
    </w:rPr>
  </w:style>
  <w:style w:type="character" w:customStyle="1" w:styleId="Heading3Char">
    <w:name w:val="Heading 3 Char"/>
    <w:link w:val="Heading3"/>
    <w:rsid w:val="00CC160B"/>
    <w:rPr>
      <w:rFonts w:ascii="Arial" w:hAnsi="Arial"/>
      <w:b/>
      <w:bCs/>
      <w:sz w:val="26"/>
      <w:szCs w:val="26"/>
      <w:lang w:val="x-none" w:eastAsia="x-none"/>
    </w:rPr>
  </w:style>
  <w:style w:type="character" w:customStyle="1" w:styleId="Heading4Char">
    <w:name w:val="Heading 4 Char"/>
    <w:link w:val="Heading4"/>
    <w:rsid w:val="00CC160B"/>
    <w:rPr>
      <w:b/>
      <w:bCs/>
      <w:sz w:val="28"/>
      <w:szCs w:val="28"/>
      <w:lang w:val="x-none" w:eastAsia="x-none"/>
    </w:rPr>
  </w:style>
  <w:style w:type="character" w:customStyle="1" w:styleId="Heading5Char">
    <w:name w:val="Heading 5 Char"/>
    <w:link w:val="Heading5"/>
    <w:uiPriority w:val="99"/>
    <w:rsid w:val="00CC160B"/>
    <w:rPr>
      <w:b/>
      <w:bCs/>
      <w:i/>
      <w:iCs/>
      <w:sz w:val="26"/>
      <w:szCs w:val="26"/>
      <w:lang w:val="x-none" w:eastAsia="x-none"/>
    </w:rPr>
  </w:style>
  <w:style w:type="character" w:customStyle="1" w:styleId="Heading6Char">
    <w:name w:val="Heading 6 Char"/>
    <w:link w:val="Heading6"/>
    <w:rsid w:val="00CC160B"/>
    <w:rPr>
      <w:b/>
      <w:bCs/>
      <w:sz w:val="22"/>
      <w:szCs w:val="22"/>
      <w:lang w:val="x-none" w:eastAsia="x-none"/>
    </w:rPr>
  </w:style>
  <w:style w:type="character" w:customStyle="1" w:styleId="Heading7Char">
    <w:name w:val="Heading 7 Char"/>
    <w:link w:val="Heading7"/>
    <w:rsid w:val="00CC160B"/>
    <w:rPr>
      <w:sz w:val="24"/>
      <w:szCs w:val="22"/>
      <w:lang w:val="x-none" w:eastAsia="x-none"/>
    </w:rPr>
  </w:style>
  <w:style w:type="character" w:customStyle="1" w:styleId="Heading8Char">
    <w:name w:val="Heading 8 Char"/>
    <w:link w:val="Heading8"/>
    <w:rsid w:val="00CC160B"/>
    <w:rPr>
      <w:i/>
      <w:iCs/>
      <w:sz w:val="24"/>
      <w:szCs w:val="22"/>
      <w:lang w:val="x-none" w:eastAsia="x-none"/>
    </w:rPr>
  </w:style>
  <w:style w:type="character" w:customStyle="1" w:styleId="Heading9Char">
    <w:name w:val="Heading 9 Char"/>
    <w:link w:val="Heading9"/>
    <w:rsid w:val="00CC160B"/>
    <w:rPr>
      <w:rFonts w:ascii="Arial" w:hAnsi="Arial"/>
      <w:sz w:val="22"/>
      <w:szCs w:val="22"/>
      <w:lang w:val="x-none" w:eastAsia="x-none"/>
    </w:rPr>
  </w:style>
  <w:style w:type="character" w:customStyle="1" w:styleId="BodyText2Char">
    <w:name w:val="Body Text 2 Char"/>
    <w:link w:val="BodyText2"/>
    <w:semiHidden/>
    <w:rsid w:val="00CC160B"/>
    <w:rPr>
      <w:sz w:val="22"/>
      <w:szCs w:val="22"/>
    </w:rPr>
  </w:style>
  <w:style w:type="character" w:customStyle="1" w:styleId="DocumentMapChar">
    <w:name w:val="Document Map Char"/>
    <w:link w:val="DocumentMap"/>
    <w:uiPriority w:val="99"/>
    <w:semiHidden/>
    <w:rsid w:val="00CC160B"/>
    <w:rPr>
      <w:rFonts w:ascii="Comic Sans MS" w:hAnsi="Comic Sans MS" w:cs="Times"/>
      <w:szCs w:val="22"/>
      <w:shd w:val="clear" w:color="auto" w:fill="CCFFFF"/>
    </w:rPr>
  </w:style>
  <w:style w:type="character" w:customStyle="1" w:styleId="BalloonTextChar">
    <w:name w:val="Balloon Text Char"/>
    <w:link w:val="BalloonText"/>
    <w:uiPriority w:val="99"/>
    <w:semiHidden/>
    <w:rsid w:val="00CC160B"/>
    <w:rPr>
      <w:rFonts w:ascii="Tahoma" w:hAnsi="Tahoma" w:cs="Tahoma"/>
      <w:sz w:val="16"/>
      <w:szCs w:val="16"/>
    </w:rPr>
  </w:style>
  <w:style w:type="character" w:customStyle="1" w:styleId="BodyText3Char">
    <w:name w:val="Body Text 3 Char"/>
    <w:link w:val="BodyText3"/>
    <w:semiHidden/>
    <w:rsid w:val="00CC160B"/>
    <w:rPr>
      <w:sz w:val="16"/>
      <w:szCs w:val="16"/>
    </w:rPr>
  </w:style>
  <w:style w:type="character" w:customStyle="1" w:styleId="BodyTextFirstIndentChar">
    <w:name w:val="Body Text First Indent Char"/>
    <w:basedOn w:val="BodyTextChar"/>
    <w:link w:val="BodyTextFirstIndent"/>
    <w:semiHidden/>
    <w:rsid w:val="00CC160B"/>
    <w:rPr>
      <w:sz w:val="22"/>
      <w:szCs w:val="22"/>
    </w:rPr>
  </w:style>
  <w:style w:type="character" w:customStyle="1" w:styleId="BodyTextIndentChar">
    <w:name w:val="Body Text Indent Char"/>
    <w:link w:val="BodyTextIndent"/>
    <w:semiHidden/>
    <w:rsid w:val="00CC160B"/>
    <w:rPr>
      <w:sz w:val="22"/>
      <w:szCs w:val="22"/>
    </w:rPr>
  </w:style>
  <w:style w:type="character" w:customStyle="1" w:styleId="BodyTextFirstIndent2Char">
    <w:name w:val="Body Text First Indent 2 Char"/>
    <w:basedOn w:val="BodyTextIndentChar"/>
    <w:link w:val="BodyTextFirstIndent2"/>
    <w:semiHidden/>
    <w:rsid w:val="00CC160B"/>
    <w:rPr>
      <w:sz w:val="22"/>
      <w:szCs w:val="22"/>
    </w:rPr>
  </w:style>
  <w:style w:type="character" w:customStyle="1" w:styleId="BodyTextIndent2Char">
    <w:name w:val="Body Text Indent 2 Char"/>
    <w:link w:val="BodyTextIndent2"/>
    <w:semiHidden/>
    <w:rsid w:val="00CC160B"/>
    <w:rPr>
      <w:sz w:val="22"/>
      <w:szCs w:val="22"/>
    </w:rPr>
  </w:style>
  <w:style w:type="character" w:customStyle="1" w:styleId="BodyTextIndent3Char">
    <w:name w:val="Body Text Indent 3 Char"/>
    <w:link w:val="BodyTextIndent3"/>
    <w:semiHidden/>
    <w:rsid w:val="00CC160B"/>
    <w:rPr>
      <w:sz w:val="16"/>
      <w:szCs w:val="16"/>
    </w:rPr>
  </w:style>
  <w:style w:type="character" w:customStyle="1" w:styleId="ClosingChar">
    <w:name w:val="Closing Char"/>
    <w:link w:val="Closing"/>
    <w:semiHidden/>
    <w:rsid w:val="00CC160B"/>
    <w:rPr>
      <w:sz w:val="22"/>
      <w:szCs w:val="22"/>
    </w:rPr>
  </w:style>
  <w:style w:type="character" w:customStyle="1" w:styleId="DateChar">
    <w:name w:val="Date Char"/>
    <w:link w:val="Date"/>
    <w:semiHidden/>
    <w:rsid w:val="00CC160B"/>
    <w:rPr>
      <w:sz w:val="22"/>
      <w:szCs w:val="22"/>
    </w:rPr>
  </w:style>
  <w:style w:type="character" w:customStyle="1" w:styleId="E-mailSignatureChar">
    <w:name w:val="E-mail Signature Char"/>
    <w:link w:val="E-mailSignature"/>
    <w:semiHidden/>
    <w:rsid w:val="00CC160B"/>
    <w:rPr>
      <w:sz w:val="22"/>
      <w:szCs w:val="22"/>
    </w:rPr>
  </w:style>
  <w:style w:type="character" w:customStyle="1" w:styleId="HTMLAddressChar">
    <w:name w:val="HTML Address Char"/>
    <w:link w:val="HTMLAddress"/>
    <w:semiHidden/>
    <w:rsid w:val="00CC160B"/>
    <w:rPr>
      <w:i/>
      <w:iCs/>
      <w:sz w:val="22"/>
      <w:szCs w:val="22"/>
    </w:rPr>
  </w:style>
  <w:style w:type="character" w:customStyle="1" w:styleId="HTMLPreformattedChar">
    <w:name w:val="HTML Preformatted Char"/>
    <w:link w:val="HTMLPreformatted"/>
    <w:semiHidden/>
    <w:rsid w:val="00CC160B"/>
    <w:rPr>
      <w:rFonts w:ascii="Courier New" w:hAnsi="Courier New" w:cs="Courier New"/>
    </w:rPr>
  </w:style>
  <w:style w:type="character" w:customStyle="1" w:styleId="MessageHeaderChar">
    <w:name w:val="Message Header Char"/>
    <w:link w:val="MessageHeader"/>
    <w:semiHidden/>
    <w:rsid w:val="00CC160B"/>
    <w:rPr>
      <w:rFonts w:ascii="Arial" w:hAnsi="Arial" w:cs="Arial"/>
      <w:sz w:val="24"/>
      <w:szCs w:val="22"/>
      <w:shd w:val="pct20" w:color="auto" w:fill="auto"/>
    </w:rPr>
  </w:style>
  <w:style w:type="character" w:customStyle="1" w:styleId="NoteHeadingChar">
    <w:name w:val="Note Heading Char"/>
    <w:link w:val="NoteHeading"/>
    <w:semiHidden/>
    <w:rsid w:val="00CC160B"/>
    <w:rPr>
      <w:sz w:val="22"/>
      <w:szCs w:val="22"/>
    </w:rPr>
  </w:style>
  <w:style w:type="character" w:customStyle="1" w:styleId="SalutationChar">
    <w:name w:val="Salutation Char"/>
    <w:link w:val="Salutation"/>
    <w:semiHidden/>
    <w:rsid w:val="00CC160B"/>
    <w:rPr>
      <w:sz w:val="22"/>
      <w:szCs w:val="22"/>
    </w:rPr>
  </w:style>
  <w:style w:type="character" w:customStyle="1" w:styleId="SignatureChar">
    <w:name w:val="Signature Char"/>
    <w:link w:val="Signature"/>
    <w:semiHidden/>
    <w:rsid w:val="00CC160B"/>
    <w:rPr>
      <w:sz w:val="22"/>
      <w:szCs w:val="22"/>
    </w:rPr>
  </w:style>
  <w:style w:type="paragraph" w:customStyle="1" w:styleId="Bibliography1">
    <w:name w:val="Bibliography1"/>
    <w:basedOn w:val="Normal"/>
    <w:uiPriority w:val="37"/>
    <w:semiHidden/>
    <w:unhideWhenUsed/>
    <w:rsid w:val="00CC160B"/>
    <w:pPr>
      <w:spacing w:after="120"/>
      <w:ind w:left="504" w:hanging="504"/>
    </w:pPr>
  </w:style>
  <w:style w:type="paragraph" w:styleId="Revision">
    <w:name w:val="Revision"/>
    <w:hidden/>
    <w:uiPriority w:val="99"/>
    <w:rsid w:val="00CC160B"/>
    <w:rPr>
      <w:sz w:val="22"/>
      <w:szCs w:val="22"/>
    </w:rPr>
  </w:style>
  <w:style w:type="paragraph" w:styleId="z-TopofForm">
    <w:name w:val="HTML Top of Form"/>
    <w:basedOn w:val="Normal"/>
    <w:next w:val="Normal"/>
    <w:link w:val="z-TopofFormChar"/>
    <w:hidden/>
    <w:uiPriority w:val="99"/>
    <w:rsid w:val="0035722E"/>
    <w:pPr>
      <w:pBdr>
        <w:bottom w:val="single" w:sz="6" w:space="1" w:color="auto"/>
      </w:pBdr>
      <w:jc w:val="center"/>
    </w:pPr>
    <w:rPr>
      <w:rFonts w:ascii="Arial" w:eastAsiaTheme="minorEastAsia" w:hAnsi="Arial" w:cs="Arial"/>
      <w:vanish/>
      <w:sz w:val="16"/>
      <w:szCs w:val="16"/>
    </w:rPr>
  </w:style>
  <w:style w:type="character" w:customStyle="1" w:styleId="z-TopofFormChar">
    <w:name w:val="z-Top of Form Char"/>
    <w:basedOn w:val="DefaultParagraphFont"/>
    <w:link w:val="z-TopofForm"/>
    <w:uiPriority w:val="99"/>
    <w:rsid w:val="0035722E"/>
    <w:rPr>
      <w:rFonts w:ascii="Arial" w:eastAsiaTheme="minorEastAsia" w:hAnsi="Arial" w:cs="Arial"/>
      <w:vanish/>
      <w:sz w:val="16"/>
      <w:szCs w:val="16"/>
    </w:rPr>
  </w:style>
  <w:style w:type="paragraph" w:styleId="z-BottomofForm">
    <w:name w:val="HTML Bottom of Form"/>
    <w:basedOn w:val="Normal"/>
    <w:next w:val="Normal"/>
    <w:link w:val="z-BottomofFormChar"/>
    <w:hidden/>
    <w:uiPriority w:val="99"/>
    <w:rsid w:val="0035722E"/>
    <w:pPr>
      <w:pBdr>
        <w:top w:val="single" w:sz="6" w:space="1" w:color="auto"/>
      </w:pBdr>
      <w:jc w:val="center"/>
    </w:pPr>
    <w:rPr>
      <w:rFonts w:ascii="Arial" w:eastAsiaTheme="minorEastAsia" w:hAnsi="Arial" w:cs="Arial"/>
      <w:vanish/>
      <w:sz w:val="16"/>
      <w:szCs w:val="16"/>
    </w:rPr>
  </w:style>
  <w:style w:type="character" w:customStyle="1" w:styleId="z-BottomofFormChar">
    <w:name w:val="z-Bottom of Form Char"/>
    <w:basedOn w:val="DefaultParagraphFont"/>
    <w:link w:val="z-BottomofForm"/>
    <w:uiPriority w:val="99"/>
    <w:rsid w:val="0035722E"/>
    <w:rPr>
      <w:rFonts w:ascii="Arial" w:eastAsiaTheme="minorEastAsia" w:hAnsi="Arial" w:cs="Arial"/>
      <w:vanish/>
      <w:sz w:val="16"/>
      <w:szCs w:val="16"/>
    </w:rPr>
  </w:style>
  <w:style w:type="paragraph" w:styleId="FootnoteText">
    <w:name w:val="footnote text"/>
    <w:basedOn w:val="Normal"/>
    <w:link w:val="FootnoteTextChar"/>
    <w:uiPriority w:val="99"/>
    <w:rsid w:val="00313780"/>
    <w:pPr>
      <w:bidi/>
    </w:pPr>
    <w:rPr>
      <w:sz w:val="20"/>
      <w:szCs w:val="20"/>
    </w:rPr>
  </w:style>
  <w:style w:type="character" w:customStyle="1" w:styleId="FootnoteTextChar">
    <w:name w:val="Footnote Text Char"/>
    <w:basedOn w:val="DefaultParagraphFont"/>
    <w:link w:val="FootnoteText"/>
    <w:uiPriority w:val="99"/>
    <w:rsid w:val="00313780"/>
  </w:style>
  <w:style w:type="character" w:styleId="FootnoteReference">
    <w:name w:val="footnote reference"/>
    <w:uiPriority w:val="99"/>
    <w:rsid w:val="00313780"/>
    <w:rPr>
      <w:rFonts w:cs="Times New Roman"/>
      <w:vertAlign w:val="superscript"/>
    </w:rPr>
  </w:style>
  <w:style w:type="paragraph" w:customStyle="1" w:styleId="ColorfulList-Accent11">
    <w:name w:val="Colorful List - Accent 11"/>
    <w:basedOn w:val="Normal"/>
    <w:uiPriority w:val="99"/>
    <w:rsid w:val="00313780"/>
    <w:pPr>
      <w:spacing w:after="200" w:line="276" w:lineRule="auto"/>
      <w:ind w:left="720"/>
      <w:contextualSpacing/>
    </w:pPr>
    <w:rPr>
      <w:rFonts w:ascii="Calibri" w:hAnsi="Calibri" w:cs="Arial"/>
    </w:rPr>
  </w:style>
  <w:style w:type="character" w:customStyle="1" w:styleId="shorttext">
    <w:name w:val="short_text"/>
    <w:rsid w:val="00313780"/>
  </w:style>
  <w:style w:type="character" w:customStyle="1" w:styleId="mediumtext">
    <w:name w:val="medium_text"/>
    <w:uiPriority w:val="99"/>
    <w:rsid w:val="00313780"/>
  </w:style>
  <w:style w:type="character" w:customStyle="1" w:styleId="hps">
    <w:name w:val="hps"/>
    <w:basedOn w:val="DefaultParagraphFont"/>
    <w:rsid w:val="00313780"/>
  </w:style>
  <w:style w:type="paragraph" w:styleId="TOC1">
    <w:name w:val="toc 1"/>
    <w:basedOn w:val="Normal"/>
    <w:next w:val="Normal"/>
    <w:autoRedefine/>
    <w:uiPriority w:val="39"/>
    <w:rsid w:val="00553ED2"/>
    <w:pPr>
      <w:tabs>
        <w:tab w:val="right" w:leader="dot" w:pos="9370"/>
      </w:tabs>
      <w:jc w:val="center"/>
    </w:pPr>
    <w:rPr>
      <w:b/>
      <w:sz w:val="28"/>
      <w:szCs w:val="28"/>
    </w:rPr>
  </w:style>
  <w:style w:type="paragraph" w:styleId="TOC2">
    <w:name w:val="toc 2"/>
    <w:basedOn w:val="Normal"/>
    <w:next w:val="Normal"/>
    <w:autoRedefine/>
    <w:uiPriority w:val="39"/>
    <w:rsid w:val="0034717D"/>
    <w:pPr>
      <w:tabs>
        <w:tab w:val="right" w:leader="dot" w:pos="9370"/>
      </w:tabs>
      <w:spacing w:line="360" w:lineRule="auto"/>
      <w:ind w:left="450"/>
    </w:pPr>
  </w:style>
  <w:style w:type="paragraph" w:styleId="TOC3">
    <w:name w:val="toc 3"/>
    <w:basedOn w:val="Normal"/>
    <w:next w:val="Normal"/>
    <w:autoRedefine/>
    <w:uiPriority w:val="39"/>
    <w:rsid w:val="00424A4C"/>
    <w:pPr>
      <w:ind w:left="440"/>
    </w:pPr>
  </w:style>
  <w:style w:type="paragraph" w:styleId="TOC4">
    <w:name w:val="toc 4"/>
    <w:basedOn w:val="Normal"/>
    <w:next w:val="Normal"/>
    <w:autoRedefine/>
    <w:rsid w:val="00424A4C"/>
    <w:pPr>
      <w:ind w:left="660"/>
    </w:pPr>
  </w:style>
  <w:style w:type="character" w:customStyle="1" w:styleId="rwrr">
    <w:name w:val="rwrr"/>
    <w:basedOn w:val="DefaultParagraphFont"/>
    <w:rsid w:val="00A05D4A"/>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header" Target="header5.xml"/><Relationship Id="rId26" Type="http://schemas.openxmlformats.org/officeDocument/2006/relationships/header" Target="header12.xml"/><Relationship Id="rId39" Type="http://schemas.openxmlformats.org/officeDocument/2006/relationships/footer" Target="footer7.xml"/><Relationship Id="rId21" Type="http://schemas.openxmlformats.org/officeDocument/2006/relationships/header" Target="header7.xml"/><Relationship Id="rId34" Type="http://schemas.openxmlformats.org/officeDocument/2006/relationships/header" Target="header19.xml"/><Relationship Id="rId42" Type="http://schemas.openxmlformats.org/officeDocument/2006/relationships/header" Target="header26.xml"/><Relationship Id="rId47" Type="http://schemas.openxmlformats.org/officeDocument/2006/relationships/header" Target="header31.xml"/><Relationship Id="rId50" Type="http://schemas.openxmlformats.org/officeDocument/2006/relationships/header" Target="header34.xml"/><Relationship Id="rId55" Type="http://schemas.openxmlformats.org/officeDocument/2006/relationships/header" Target="header39.xml"/><Relationship Id="rId63" Type="http://schemas.openxmlformats.org/officeDocument/2006/relationships/customXml" Target="../customXml/item5.xml"/><Relationship Id="rId7" Type="http://schemas.openxmlformats.org/officeDocument/2006/relationships/footnotes" Target="footnotes.xml"/><Relationship Id="rId2" Type="http://schemas.openxmlformats.org/officeDocument/2006/relationships/numbering" Target="numbering.xml"/><Relationship Id="rId16" Type="http://schemas.openxmlformats.org/officeDocument/2006/relationships/footer" Target="footer4.xml"/><Relationship Id="rId29" Type="http://schemas.openxmlformats.org/officeDocument/2006/relationships/header" Target="header15.xml"/><Relationship Id="rId11" Type="http://schemas.openxmlformats.org/officeDocument/2006/relationships/footer" Target="footer2.xml"/><Relationship Id="rId24" Type="http://schemas.openxmlformats.org/officeDocument/2006/relationships/header" Target="header10.xml"/><Relationship Id="rId32" Type="http://schemas.openxmlformats.org/officeDocument/2006/relationships/footer" Target="footer6.xml"/><Relationship Id="rId37" Type="http://schemas.openxmlformats.org/officeDocument/2006/relationships/header" Target="header22.xml"/><Relationship Id="rId40" Type="http://schemas.openxmlformats.org/officeDocument/2006/relationships/header" Target="header24.xml"/><Relationship Id="rId45" Type="http://schemas.openxmlformats.org/officeDocument/2006/relationships/header" Target="header29.xml"/><Relationship Id="rId53" Type="http://schemas.openxmlformats.org/officeDocument/2006/relationships/header" Target="header37.xml"/><Relationship Id="rId58" Type="http://schemas.openxmlformats.org/officeDocument/2006/relationships/fontTable" Target="fontTable.xml"/><Relationship Id="rId5" Type="http://schemas.openxmlformats.org/officeDocument/2006/relationships/settings" Target="settings.xml"/><Relationship Id="rId61" Type="http://schemas.openxmlformats.org/officeDocument/2006/relationships/customXml" Target="../customXml/item3.xml"/><Relationship Id="rId19" Type="http://schemas.openxmlformats.org/officeDocument/2006/relationships/footer" Target="footer5.xml"/><Relationship Id="rId14" Type="http://schemas.openxmlformats.org/officeDocument/2006/relationships/header" Target="header2.xml"/><Relationship Id="rId22" Type="http://schemas.openxmlformats.org/officeDocument/2006/relationships/header" Target="header8.xml"/><Relationship Id="rId27" Type="http://schemas.openxmlformats.org/officeDocument/2006/relationships/header" Target="header13.xml"/><Relationship Id="rId30" Type="http://schemas.openxmlformats.org/officeDocument/2006/relationships/header" Target="header16.xml"/><Relationship Id="rId35" Type="http://schemas.openxmlformats.org/officeDocument/2006/relationships/header" Target="header20.xml"/><Relationship Id="rId43" Type="http://schemas.openxmlformats.org/officeDocument/2006/relationships/header" Target="header27.xml"/><Relationship Id="rId48" Type="http://schemas.openxmlformats.org/officeDocument/2006/relationships/header" Target="header32.xml"/><Relationship Id="rId56" Type="http://schemas.openxmlformats.org/officeDocument/2006/relationships/footer" Target="footer8.xml"/><Relationship Id="rId8" Type="http://schemas.openxmlformats.org/officeDocument/2006/relationships/endnotes" Target="endnotes.xml"/><Relationship Id="rId51" Type="http://schemas.openxmlformats.org/officeDocument/2006/relationships/header" Target="header35.xml"/><Relationship Id="rId3" Type="http://schemas.openxmlformats.org/officeDocument/2006/relationships/styles" Target="styles.xml"/><Relationship Id="rId12" Type="http://schemas.openxmlformats.org/officeDocument/2006/relationships/footer" Target="footer3.xml"/><Relationship Id="rId17" Type="http://schemas.openxmlformats.org/officeDocument/2006/relationships/header" Target="header4.xml"/><Relationship Id="rId25" Type="http://schemas.openxmlformats.org/officeDocument/2006/relationships/header" Target="header11.xml"/><Relationship Id="rId33" Type="http://schemas.openxmlformats.org/officeDocument/2006/relationships/header" Target="header18.xml"/><Relationship Id="rId38" Type="http://schemas.openxmlformats.org/officeDocument/2006/relationships/header" Target="header23.xml"/><Relationship Id="rId46" Type="http://schemas.openxmlformats.org/officeDocument/2006/relationships/header" Target="header30.xml"/><Relationship Id="rId59" Type="http://schemas.openxmlformats.org/officeDocument/2006/relationships/theme" Target="theme/theme1.xml"/><Relationship Id="rId20" Type="http://schemas.openxmlformats.org/officeDocument/2006/relationships/header" Target="header6.xml"/><Relationship Id="rId41" Type="http://schemas.openxmlformats.org/officeDocument/2006/relationships/header" Target="header25.xml"/><Relationship Id="rId54" Type="http://schemas.openxmlformats.org/officeDocument/2006/relationships/header" Target="header38.xml"/><Relationship Id="rId62" Type="http://schemas.openxmlformats.org/officeDocument/2006/relationships/customXml" Target="../customXml/item4.xml"/><Relationship Id="rId1" Type="http://schemas.openxmlformats.org/officeDocument/2006/relationships/customXml" Target="../customXml/item1.xml"/><Relationship Id="rId6" Type="http://schemas.openxmlformats.org/officeDocument/2006/relationships/webSettings" Target="webSettings.xml"/><Relationship Id="rId15" Type="http://schemas.openxmlformats.org/officeDocument/2006/relationships/header" Target="header3.xml"/><Relationship Id="rId23" Type="http://schemas.openxmlformats.org/officeDocument/2006/relationships/header" Target="header9.xml"/><Relationship Id="rId28" Type="http://schemas.openxmlformats.org/officeDocument/2006/relationships/header" Target="header14.xml"/><Relationship Id="rId36" Type="http://schemas.openxmlformats.org/officeDocument/2006/relationships/header" Target="header21.xml"/><Relationship Id="rId49" Type="http://schemas.openxmlformats.org/officeDocument/2006/relationships/header" Target="header33.xml"/><Relationship Id="rId57" Type="http://schemas.openxmlformats.org/officeDocument/2006/relationships/header" Target="header40.xml"/><Relationship Id="rId10" Type="http://schemas.openxmlformats.org/officeDocument/2006/relationships/footer" Target="footer1.xml"/><Relationship Id="rId31" Type="http://schemas.openxmlformats.org/officeDocument/2006/relationships/header" Target="header17.xml"/><Relationship Id="rId44" Type="http://schemas.openxmlformats.org/officeDocument/2006/relationships/header" Target="header28.xml"/><Relationship Id="rId52" Type="http://schemas.openxmlformats.org/officeDocument/2006/relationships/header" Target="header36.xml"/><Relationship Id="rId60" Type="http://schemas.openxmlformats.org/officeDocument/2006/relationships/customXml" Target="../customXml/item2.xml"/><Relationship Id="rId4" Type="http://schemas.microsoft.com/office/2007/relationships/stylesWithEffects" Target="stylesWithEffects.xml"/><Relationship Id="rId9" Type="http://schemas.openxmlformats.org/officeDocument/2006/relationships/image" Target="media/image1.jpeg"/></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3" Type="http://schemas.openxmlformats.org/officeDocument/2006/relationships/font" Target="fonts/font3.odttf"/><Relationship Id="rId7" Type="http://schemas.openxmlformats.org/officeDocument/2006/relationships/font" Target="fonts/font7.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5" Type="http://schemas.openxmlformats.org/officeDocument/2006/relationships/font" Target="fonts/font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s>
</file>

<file path=word/_rels/header17.xml.rels><?xml version="1.0" encoding="UTF-8" standalone="yes"?>
<Relationships xmlns="http://schemas.openxmlformats.org/package/2006/relationships"><Relationship Id="rId1" Type="http://schemas.openxmlformats.org/officeDocument/2006/relationships/image" Target="media/image2.png"/></Relationships>
</file>

<file path=word/_rels/header20.xml.rels><?xml version="1.0" encoding="UTF-8" standalone="yes"?>
<Relationships xmlns="http://schemas.openxmlformats.org/package/2006/relationships"><Relationship Id="rId1" Type="http://schemas.openxmlformats.org/officeDocument/2006/relationships/image" Target="media/image2.png"/></Relationships>
</file>

<file path=word/_rels/header23.xml.rels><?xml version="1.0" encoding="UTF-8" standalone="yes"?>
<Relationships xmlns="http://schemas.openxmlformats.org/package/2006/relationships"><Relationship Id="rId1" Type="http://schemas.openxmlformats.org/officeDocument/2006/relationships/image" Target="media/image2.png"/></Relationships>
</file>

<file path=word/_rels/header26.xml.rels><?xml version="1.0" encoding="UTF-8" standalone="yes"?>
<Relationships xmlns="http://schemas.openxmlformats.org/package/2006/relationships"><Relationship Id="rId1" Type="http://schemas.openxmlformats.org/officeDocument/2006/relationships/image" Target="media/image2.png"/></Relationships>
</file>

<file path=word/_rels/header29.xml.rels><?xml version="1.0" encoding="UTF-8" standalone="yes"?>
<Relationships xmlns="http://schemas.openxmlformats.org/package/2006/relationships"><Relationship Id="rId1" Type="http://schemas.openxmlformats.org/officeDocument/2006/relationships/image" Target="media/image2.png"/></Relationships>
</file>

<file path=word/_rels/header32.xml.rels><?xml version="1.0" encoding="UTF-8" standalone="yes"?>
<Relationships xmlns="http://schemas.openxmlformats.org/package/2006/relationships"><Relationship Id="rId1" Type="http://schemas.openxmlformats.org/officeDocument/2006/relationships/image" Target="media/image2.png"/></Relationships>
</file>

<file path=word/_rels/header35.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71B8B0ECDBA3C64CA17A0EDA1F583A22" ma:contentTypeVersion="12" ma:contentTypeDescription="Create a new document." ma:contentTypeScope="" ma:versionID="46fa937b96980ddf7af84dde819730ed">
  <xsd:schema xmlns:xsd="http://www.w3.org/2001/XMLSchema" xmlns:xs="http://www.w3.org/2001/XMLSchema" xmlns:p="http://schemas.microsoft.com/office/2006/metadata/properties" xmlns:ns2="4595ca7b-3a15-4971-af5f-cadc29c03e04" targetNamespace="http://schemas.microsoft.com/office/2006/metadata/properties" ma:root="true" ma:fieldsID="7161056cb75780dae671cf09d7cd8017" ns2:_="">
    <xsd:import namespace="4595ca7b-3a15-4971-af5f-cadc29c03e04"/>
    <xsd:element name="properties">
      <xsd:complexType>
        <xsd:sequence>
          <xsd:element name="documentManagement">
            <xsd:complexType>
              <xsd:all>
                <xsd:element ref="ns2:_dlc_DocId" minOccurs="0"/>
                <xsd:element ref="ns2:_dlc_DocIdUrl" minOccurs="0"/>
                <xsd:element ref="ns2:_dlc_DocIdPersistId" minOccurs="0"/>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595ca7b-3a15-4971-af5f-cadc29c03e0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_dlc_DocId xmlns="4595ca7b-3a15-4971-af5f-cadc29c03e04">QPT3VHF6MKWP-83287781-73804</_dlc_DocId>
    <_dlc_DocIdUrl xmlns="4595ca7b-3a15-4971-af5f-cadc29c03e04">
      <Url>https://qataruniversity-prd.qu.edu.qa/_layouts/15/DocIdRedir.aspx?ID=QPT3VHF6MKWP-83287781-73804</Url>
      <Description>QPT3VHF6MKWP-83287781-73804</Description>
    </_dlc_DocIdUrl>
  </documentManagement>
</p:properties>
</file>

<file path=customXml/itemProps1.xml><?xml version="1.0" encoding="utf-8"?>
<ds:datastoreItem xmlns:ds="http://schemas.openxmlformats.org/officeDocument/2006/customXml" ds:itemID="{E4D969D1-416F-4B55-8CF6-5A96B9E85AF6}"/>
</file>

<file path=customXml/itemProps2.xml><?xml version="1.0" encoding="utf-8"?>
<ds:datastoreItem xmlns:ds="http://schemas.openxmlformats.org/officeDocument/2006/customXml" ds:itemID="{1ACD9683-595A-440F-8E28-AA23404DD2D3}"/>
</file>

<file path=customXml/itemProps3.xml><?xml version="1.0" encoding="utf-8"?>
<ds:datastoreItem xmlns:ds="http://schemas.openxmlformats.org/officeDocument/2006/customXml" ds:itemID="{5E5A3759-08C0-4D9A-A17C-A57A4546574E}"/>
</file>

<file path=customXml/itemProps4.xml><?xml version="1.0" encoding="utf-8"?>
<ds:datastoreItem xmlns:ds="http://schemas.openxmlformats.org/officeDocument/2006/customXml" ds:itemID="{9FF11BB7-8E50-4A1C-BB0D-B9329B5813D9}"/>
</file>

<file path=customXml/itemProps5.xml><?xml version="1.0" encoding="utf-8"?>
<ds:datastoreItem xmlns:ds="http://schemas.openxmlformats.org/officeDocument/2006/customXml" ds:itemID="{956F2964-C2E7-461A-8440-8F7DF9F5F43C}"/>
</file>

<file path=docProps/app.xml><?xml version="1.0" encoding="utf-8"?>
<Properties xmlns="http://schemas.openxmlformats.org/officeDocument/2006/extended-properties" xmlns:vt="http://schemas.openxmlformats.org/officeDocument/2006/docPropsVTypes">
  <Template>Normal</Template>
  <TotalTime>1</TotalTime>
  <Pages>58</Pages>
  <Words>17873</Words>
  <Characters>101882</Characters>
  <Application>Microsoft Office Word</Application>
  <DocSecurity>0</DocSecurity>
  <Lines>849</Lines>
  <Paragraphs>239</Paragraphs>
  <ScaleCrop>false</ScaleCrop>
  <HeadingPairs>
    <vt:vector size="2" baseType="variant">
      <vt:variant>
        <vt:lpstr>Title</vt:lpstr>
      </vt:variant>
      <vt:variant>
        <vt:i4>1</vt:i4>
      </vt:variant>
    </vt:vector>
  </HeadingPairs>
  <TitlesOfParts>
    <vt:vector size="1" baseType="lpstr">
      <vt:lpstr>INTERNSHIP HANDBOOK</vt:lpstr>
    </vt:vector>
  </TitlesOfParts>
  <Company>CTC</Company>
  <LinksUpToDate>false</LinksUpToDate>
  <CharactersWithSpaces>119516</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INTERNSHIP HANDBOOK</dc:title>
  <dc:creator>Nancy Allen</dc:creator>
  <cp:lastModifiedBy>Lamya Ibrahim K Al-Eisa</cp:lastModifiedBy>
  <cp:revision>2</cp:revision>
  <cp:lastPrinted>2015-02-04T21:47:00Z</cp:lastPrinted>
  <dcterms:created xsi:type="dcterms:W3CDTF">2015-08-30T11:27:00Z</dcterms:created>
  <dcterms:modified xsi:type="dcterms:W3CDTF">2015-08-30T11:27:00Z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0x01010071B8B0ECDBA3C64CA17A0EDA1F583A22</vt:lpwstr>
  </property>
  <property fmtid="{D5CDD505-2E9C-101B-9397-08002B2CF9AE}" pid="3" name="_dlc_DocIdItemGuid">
    <vt:lpwstr>169804cb-228a-4208-8bd8-25a5c81f55bc</vt:lpwstr>
  </property>
</Properties>
</file>