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rbel" panose="020B0503020204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052E5B9-CE27-47A8-A76B-DE37F96CA005}">
  <a:tblStyle styleId="{5052E5B9-CE27-47A8-A76B-DE37F96CA005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3E7"/>
          </a:solidFill>
        </a:fill>
      </a:tcStyle>
    </a:wholeTbl>
    <a:band1H>
      <a:tcStyle>
        <a:tcBdr/>
        <a:fill>
          <a:solidFill>
            <a:srgbClr val="FFE6CB"/>
          </a:solidFill>
        </a:fill>
      </a:tcStyle>
    </a:band1H>
    <a:band1V>
      <a:tcStyle>
        <a:tcBdr/>
        <a:fill>
          <a:solidFill>
            <a:srgbClr val="FFE6CB"/>
          </a:solidFill>
        </a:fill>
      </a:tcStyle>
    </a:band1V>
    <a:la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63444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GB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0518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63056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LISS is web only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GESIS is mixed mode  - phone or web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5706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LISS is web only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GESIS is mixed mode  - phone or web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0042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LISS is web only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GESIS is mixed mode  - phone or web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6216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LISS is web only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GESIS is mixed mode  - phone or web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2544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9272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LISS is web only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GESIS is mixed mode  - phone or web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5615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0546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Shape 2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9279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16630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52496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74226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9549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87288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63427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16447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46038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hape 16"/>
          <p:cNvGrpSpPr/>
          <p:nvPr/>
        </p:nvGrpSpPr>
        <p:grpSpPr>
          <a:xfrm>
            <a:off x="0" y="1461245"/>
            <a:ext cx="9144000" cy="45291"/>
            <a:chOff x="0" y="1613645"/>
            <a:chExt cx="9144000" cy="45291"/>
          </a:xfrm>
        </p:grpSpPr>
        <p:cxnSp>
          <p:nvCxnSpPr>
            <p:cNvPr id="17" name="Shape 17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" name="Shape 19"/>
          <p:cNvGrpSpPr/>
          <p:nvPr/>
        </p:nvGrpSpPr>
        <p:grpSpPr>
          <a:xfrm>
            <a:off x="0" y="4952998"/>
            <a:ext cx="9144000" cy="45291"/>
            <a:chOff x="0" y="1613645"/>
            <a:chExt cx="9144000" cy="45291"/>
          </a:xfrm>
        </p:grpSpPr>
        <p:cxnSp>
          <p:nvCxnSpPr>
            <p:cNvPr id="20" name="Shape 20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4114800" y="1572766"/>
            <a:ext cx="4910326" cy="21305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4114800" y="3711387"/>
            <a:ext cx="4910326" cy="8869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121021" y="85165"/>
            <a:ext cx="4433047" cy="4433047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179293" y="112056"/>
            <a:ext cx="4201254" cy="4201254"/>
          </a:xfrm>
          <a:prstGeom prst="ellipse">
            <a:avLst/>
          </a:prstGeom>
          <a:gradFill>
            <a:gsLst>
              <a:gs pos="0">
                <a:srgbClr val="F97817">
                  <a:alpha val="29019"/>
                </a:srgbClr>
              </a:gs>
              <a:gs pos="100000">
                <a:srgbClr val="C65805">
                  <a:alpha val="29019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>
            <a:gsLst>
              <a:gs pos="0">
                <a:srgbClr val="F97817">
                  <a:alpha val="29019"/>
                </a:srgbClr>
              </a:gs>
              <a:gs pos="100000">
                <a:srgbClr val="C65805">
                  <a:alpha val="29019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264460" y="138953"/>
            <a:ext cx="3897025" cy="3897025"/>
          </a:xfrm>
          <a:prstGeom prst="ellipse">
            <a:avLst/>
          </a:prstGeom>
          <a:gradFill>
            <a:gsLst>
              <a:gs pos="0">
                <a:srgbClr val="F97817">
                  <a:alpha val="29019"/>
                </a:srgbClr>
              </a:gs>
              <a:gs pos="100000">
                <a:srgbClr val="C65805">
                  <a:alpha val="29019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Shape 108"/>
          <p:cNvGrpSpPr/>
          <p:nvPr/>
        </p:nvGrpSpPr>
        <p:grpSpPr>
          <a:xfrm>
            <a:off x="0" y="1178858"/>
            <a:ext cx="9144000" cy="45291"/>
            <a:chOff x="0" y="1613645"/>
            <a:chExt cx="9144000" cy="45291"/>
          </a:xfrm>
        </p:grpSpPr>
        <p:cxnSp>
          <p:nvCxnSpPr>
            <p:cNvPr id="109" name="Shape 109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Shape 110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1" name="Shape 111"/>
          <p:cNvGrpSpPr/>
          <p:nvPr/>
        </p:nvGrpSpPr>
        <p:grpSpPr>
          <a:xfrm>
            <a:off x="0" y="5714998"/>
            <a:ext cx="9144000" cy="45291"/>
            <a:chOff x="0" y="1613645"/>
            <a:chExt cx="9144000" cy="45291"/>
          </a:xfrm>
        </p:grpSpPr>
        <p:cxnSp>
          <p:nvCxnSpPr>
            <p:cNvPr id="112" name="Shape 112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Shape 113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1524000"/>
            <a:ext cx="3581398" cy="12525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2895600"/>
            <a:ext cx="3581398" cy="243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4285130" y="1116104"/>
            <a:ext cx="4724400" cy="47244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0" name="Shape 120"/>
          <p:cNvSpPr>
            <a:spLocks noGrp="1"/>
          </p:cNvSpPr>
          <p:nvPr>
            <p:ph type="pic" idx="2"/>
          </p:nvPr>
        </p:nvSpPr>
        <p:spPr>
          <a:xfrm>
            <a:off x="4473385" y="1148000"/>
            <a:ext cx="4434839" cy="4434986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 rot="5400000">
            <a:off x="2590797" y="-76197"/>
            <a:ext cx="3962399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27" name="Shape 127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128" name="Shape 128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Shape 129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 rot="5400000">
            <a:off x="5591966" y="2574130"/>
            <a:ext cx="5516561" cy="158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 rot="5400000">
            <a:off x="1013617" y="53180"/>
            <a:ext cx="5516561" cy="662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7556499" y="6356350"/>
            <a:ext cx="114822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36" name="Shape 136"/>
          <p:cNvGrpSpPr/>
          <p:nvPr/>
        </p:nvGrpSpPr>
        <p:grpSpPr>
          <a:xfrm rot="5400000">
            <a:off x="4065258" y="3406354"/>
            <a:ext cx="6858000" cy="45291"/>
            <a:chOff x="0" y="1613645"/>
            <a:chExt cx="9144000" cy="45291"/>
          </a:xfrm>
        </p:grpSpPr>
        <p:cxnSp>
          <p:nvCxnSpPr>
            <p:cNvPr id="137" name="Shape 137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Shape 138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2954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295400" y="1905000"/>
            <a:ext cx="3809998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2"/>
          </p:nvPr>
        </p:nvSpPr>
        <p:spPr>
          <a:xfrm>
            <a:off x="5257800" y="1905000"/>
            <a:ext cx="3809998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37" name="Shape 37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38" name="Shape 38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Shape 39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Shape 41"/>
          <p:cNvGrpSpPr/>
          <p:nvPr/>
        </p:nvGrpSpPr>
        <p:grpSpPr>
          <a:xfrm>
            <a:off x="0" y="1461245"/>
            <a:ext cx="9144000" cy="45291"/>
            <a:chOff x="0" y="1613645"/>
            <a:chExt cx="9144000" cy="45291"/>
          </a:xfrm>
        </p:grpSpPr>
        <p:cxnSp>
          <p:nvCxnSpPr>
            <p:cNvPr id="42" name="Shape 42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Shape 43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4" name="Shape 44"/>
          <p:cNvGrpSpPr/>
          <p:nvPr/>
        </p:nvGrpSpPr>
        <p:grpSpPr>
          <a:xfrm>
            <a:off x="0" y="4952998"/>
            <a:ext cx="9144000" cy="45291"/>
            <a:chOff x="0" y="1613645"/>
            <a:chExt cx="9144000" cy="45291"/>
          </a:xfrm>
        </p:grpSpPr>
        <p:cxnSp>
          <p:nvCxnSpPr>
            <p:cNvPr id="45" name="Shape 45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Shape 46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7" name="Shape 47"/>
          <p:cNvSpPr txBox="1">
            <a:spLocks noGrp="1"/>
          </p:cNvSpPr>
          <p:nvPr>
            <p:ph type="ctrTitle"/>
          </p:nvPr>
        </p:nvSpPr>
        <p:spPr>
          <a:xfrm>
            <a:off x="5365376" y="1573304"/>
            <a:ext cx="3653116" cy="2133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ubTitle" idx="1"/>
          </p:nvPr>
        </p:nvSpPr>
        <p:spPr>
          <a:xfrm>
            <a:off x="5365376" y="3998257"/>
            <a:ext cx="3653116" cy="883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1" name="Shape 51"/>
          <p:cNvSpPr/>
          <p:nvPr/>
        </p:nvSpPr>
        <p:spPr>
          <a:xfrm>
            <a:off x="134468" y="685800"/>
            <a:ext cx="5268049" cy="5268049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229676" y="712693"/>
            <a:ext cx="4983477" cy="4983477"/>
          </a:xfrm>
          <a:prstGeom prst="ellipse">
            <a:avLst/>
          </a:prstGeom>
          <a:gradFill>
            <a:gsLst>
              <a:gs pos="0">
                <a:srgbClr val="F97817">
                  <a:alpha val="29019"/>
                </a:srgbClr>
              </a:gs>
              <a:gs pos="100000">
                <a:srgbClr val="C65805">
                  <a:alpha val="29019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3" name="Shape 53"/>
          <p:cNvSpPr>
            <a:spLocks noGrp="1"/>
          </p:cNvSpPr>
          <p:nvPr>
            <p:ph type="pic" idx="2"/>
          </p:nvPr>
        </p:nvSpPr>
        <p:spPr>
          <a:xfrm>
            <a:off x="241232" y="716991"/>
            <a:ext cx="4906459" cy="4852935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3529012"/>
            <a:ext cx="8228013" cy="13477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60" name="Shape 60"/>
          <p:cNvGrpSpPr/>
          <p:nvPr/>
        </p:nvGrpSpPr>
        <p:grpSpPr>
          <a:xfrm>
            <a:off x="0" y="1447798"/>
            <a:ext cx="9144000" cy="45291"/>
            <a:chOff x="0" y="1613645"/>
            <a:chExt cx="9144000" cy="45291"/>
          </a:xfrm>
        </p:grpSpPr>
        <p:cxnSp>
          <p:nvCxnSpPr>
            <p:cNvPr id="61" name="Shape 61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Shape 62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3" name="Shape 63"/>
          <p:cNvGrpSpPr/>
          <p:nvPr/>
        </p:nvGrpSpPr>
        <p:grpSpPr>
          <a:xfrm>
            <a:off x="0" y="4939550"/>
            <a:ext cx="9144000" cy="45291"/>
            <a:chOff x="0" y="1613645"/>
            <a:chExt cx="9144000" cy="45291"/>
          </a:xfrm>
        </p:grpSpPr>
        <p:cxnSp>
          <p:nvCxnSpPr>
            <p:cNvPr id="64" name="Shape 64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Shape 65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3931918" cy="39803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43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4754880" y="2057400"/>
            <a:ext cx="3931918" cy="39803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43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73" name="Shape 73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74" name="Shape 74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Shape 75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Shape 77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78" name="Shape 78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Shape 79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1734667"/>
            <a:ext cx="3931918" cy="744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8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457200" y="2514600"/>
            <a:ext cx="3931918" cy="3523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43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3"/>
          </p:nvPr>
        </p:nvSpPr>
        <p:spPr>
          <a:xfrm>
            <a:off x="4754880" y="1734667"/>
            <a:ext cx="3931918" cy="744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8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4"/>
          </p:nvPr>
        </p:nvSpPr>
        <p:spPr>
          <a:xfrm>
            <a:off x="4754880" y="2514600"/>
            <a:ext cx="3931918" cy="3523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43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93" name="Shape 93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94" name="Shape 94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Shape 95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199" y="658906"/>
            <a:ext cx="3602036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473387" y="273051"/>
            <a:ext cx="4206240" cy="57784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457199" y="1905000"/>
            <a:ext cx="3602036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Session%208.ppt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owledgenetworks.com/ganp/probability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Session%209.ppt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turk.mit.edu/tutorial/1.ph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Session%209.ppt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ppt/slides/slide9.x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ctrTitle"/>
          </p:nvPr>
        </p:nvSpPr>
        <p:spPr>
          <a:xfrm>
            <a:off x="4067944" y="1772816"/>
            <a:ext cx="4910326" cy="21305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SESRI</a:t>
            </a:r>
            <a:b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b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Workshop on</a:t>
            </a:r>
            <a:b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Survey-based</a:t>
            </a:r>
            <a:b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Experiments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subTitle" idx="1"/>
          </p:nvPr>
        </p:nvSpPr>
        <p:spPr>
          <a:xfrm>
            <a:off x="1295400" y="5181600"/>
            <a:ext cx="767868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Session 8: Implementing Survey Experiments</a:t>
            </a:r>
          </a:p>
          <a:p>
            <a:pPr marL="0" marR="0" lvl="0" indent="0" algn="r" rtl="0">
              <a:lnSpc>
                <a:spcPct val="80000"/>
              </a:lnSpc>
              <a:spcBef>
                <a:spcPts val="475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April 19, 2017</a:t>
            </a:r>
          </a:p>
          <a:p>
            <a:pPr marL="0" marR="0" lvl="0" indent="0" algn="r" rtl="0">
              <a:lnSpc>
                <a:spcPct val="80000"/>
              </a:lnSpc>
              <a:spcBef>
                <a:spcPts val="475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Doha, Qatar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Implementing Survey Experiments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228600" y="1828800"/>
            <a:ext cx="8839199" cy="48767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Other low cost options:  TESS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Mode: online web surveys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Recruitment: through NORC’s AmeriSpeak panel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Sample specs: probability-based sample with Internet 	access provided to those who need it; sample sizes 	negotiated with TESS staff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Questionnaire: Prepared by TESS staff according to 	specs supplied by researcher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Fees: Free with support from NSF; data made publicly 	available one year after data collection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(</a:t>
            </a:r>
            <a:r>
              <a:rPr lang="en-GB" sz="2380" b="1" i="0" u="sng" strike="noStrike" cap="non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3"/>
              </a:rPr>
              <a:t>http://www.tessexperiments.org/faqindex.html</a:t>
            </a: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)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38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38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38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Implementing Survey Experiments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152400" y="2057400"/>
            <a:ext cx="8915400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59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Other available national panels with probability samples, modeled after TESS: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59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Longitudinal Internet Studies for the Social Sciences (Netherlands)  </a:t>
            </a:r>
            <a:r>
              <a:rPr lang="en-GB" sz="2590" b="1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https://www.lissdata.nl/lissdata/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59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GESIS - Leibniz Institute for the Social Sciences at the University of Mannheim   </a:t>
            </a:r>
            <a:r>
              <a:rPr lang="en-GB" sz="2590" b="1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http://www.gesis-panel.org/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59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Another American alternative: Gfk Knowledge Panel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590" b="1" i="0" u="sng" strike="noStrike" cap="non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3"/>
              </a:rPr>
              <a:t>http://www.knowledgenetworks.com/ganp/probability.html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59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Implementing Survey Experiments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152400" y="2057400"/>
            <a:ext cx="8915400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Possibilities for mixed platform studies: Carbon Recapture Study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Design features: knowledge, attitudes &amp; beliefs, 	support for policies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How to build knowledge and attitude scales?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24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Implementing Survey Experiments: Example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152400" y="2057400"/>
            <a:ext cx="8915400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MTurk for item assessment in Pretest 1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Mturk for development of final instrument in Pretest 2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Gfk KnowledgePanel for final study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24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Implementing Survey Experiments: Example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152400" y="2057400"/>
            <a:ext cx="8915400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MTurk for item assessment in Pretest 1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Mturk for development of final instrument in Pretest 2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Gfk KnowledgePanel for final study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Implementing Survey Experiments: Example</a:t>
            </a:r>
          </a:p>
        </p:txBody>
      </p:sp>
      <p:pic>
        <p:nvPicPr>
          <p:cNvPr id="243" name="Shape 243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699" y="1814553"/>
            <a:ext cx="7513621" cy="4529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24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Implementing Survey Experiments: Example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137160" y="181737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4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Single factor solution</a:t>
            </a:r>
            <a:endParaRPr lang="en-GB" sz="24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720" y="2305737"/>
            <a:ext cx="5981109" cy="439495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Clicker Question 13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139147" y="1830124"/>
            <a:ext cx="8865704" cy="48907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64160" marR="0" lvl="0" indent="-101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Which of the following is </a:t>
            </a:r>
            <a:r>
              <a:rPr lang="en-GB" sz="2800"/>
              <a:t>not a consequence of using MTurk?</a:t>
            </a:r>
          </a:p>
          <a:p>
            <a:pPr marL="721360" marR="0" lvl="0" indent="-46736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AutoNum type="alphaLcParenR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Highly educated respondents</a:t>
            </a:r>
          </a:p>
          <a:p>
            <a:pPr marL="721360" marR="0" lvl="0" indent="-46736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AutoNum type="alphaLcParenR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Representative sample</a:t>
            </a:r>
          </a:p>
          <a:p>
            <a:pPr marL="721360" marR="0" lvl="0" indent="-46736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AutoNum type="alphaLcParenR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Inexpensive</a:t>
            </a:r>
          </a:p>
          <a:p>
            <a:pPr marL="721360" marR="0" lvl="0" indent="-46736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AutoNum type="alphaLcParenR"/>
            </a:pPr>
            <a:r>
              <a:rPr lang="en-GB" sz="2800"/>
              <a:t>Rapid data collection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Clicker Question 14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80009" y="1807264"/>
            <a:ext cx="8983978" cy="4936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64160" marR="0" lvl="0" indent="-101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Which of the following is a disadvantage of using TESS?</a:t>
            </a:r>
          </a:p>
          <a:p>
            <a:pPr marL="721360" marR="0" lvl="0" indent="-46736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AutoNum type="alphaLcParenR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Peer review of proposals</a:t>
            </a:r>
          </a:p>
          <a:p>
            <a:pPr marL="721360" marR="0" lvl="0" indent="-46736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AutoNum type="alphaLcParenR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Representative sample</a:t>
            </a:r>
          </a:p>
          <a:p>
            <a:pPr marL="721360" marR="0" lvl="0" indent="-46736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AutoNum type="alphaLcParenR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Inexpensive</a:t>
            </a:r>
          </a:p>
          <a:p>
            <a:pPr marL="721360" marR="0" lvl="0" indent="-46736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AutoNum type="alphaLcParenR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Order effects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24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Outline of Session 8: What You Will Learn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91440" y="2274569"/>
            <a:ext cx="8961120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Tradeoffs in the conduct of survey experiments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Alternative platforms for conducting survey experiments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Choosing the best platform for your work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Implementing Survey Experiments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171450" y="2057400"/>
            <a:ext cx="8515349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primary considerations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How many subjects/respondents do I need?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How important is time to field?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How big is my budget?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Concerns about external validity?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Implementing Survey Experiments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76200" y="2057400"/>
            <a:ext cx="8991600" cy="4648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Sorting out the number of subjects: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87768"/>
              <a:buFont typeface="Noto Sans Symbols"/>
              <a:buChar char="●"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Power analysis based on current knowledge of expected 	effects and outline of the experiments (# treatments)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87768"/>
              <a:buFont typeface="Noto Sans Symbols"/>
              <a:buChar char="●"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Point estimate (i.e., mean or proportion) and its variance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87768"/>
              <a:buFont typeface="Noto Sans Symbols"/>
              <a:buChar char="●"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Desired level of precision in the estimate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87768"/>
              <a:buFont typeface="Noto Sans Symbols"/>
              <a:buChar char="●"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Desired confidence in incorrectly rejecting the null H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Valiant, Dever, &amp; Kreuter, “Power Calculations and Sample Size Determination”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Implementing Survey Experiments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228600" y="2057400"/>
            <a:ext cx="8839199" cy="441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low cost option: Amazon Mechanical Turk (MTurk)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aphicFrame>
        <p:nvGraphicFramePr>
          <p:cNvPr id="178" name="Shape 178"/>
          <p:cNvGraphicFramePr/>
          <p:nvPr/>
        </p:nvGraphicFramePr>
        <p:xfrm>
          <a:off x="861059" y="2891790"/>
          <a:ext cx="7239000" cy="1703100"/>
        </p:xfrm>
        <a:graphic>
          <a:graphicData uri="http://schemas.openxmlformats.org/drawingml/2006/table">
            <a:tbl>
              <a:tblPr firstRow="1" bandRow="1">
                <a:noFill/>
                <a:tableStyleId>{5052E5B9-CE27-47A8-A76B-DE37F96CA005}</a:tableStyleId>
              </a:tblPr>
              <a:tblGrid>
                <a:gridCol w="3619500"/>
                <a:gridCol w="3619500"/>
              </a:tblGrid>
              <a:tr h="60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2800" u="none" strike="noStrike" cap="none"/>
                        <a:t>Advantages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2800" u="none" strike="noStrike" cap="none"/>
                        <a:t>Disadvantages</a:t>
                      </a:r>
                    </a:p>
                  </a:txBody>
                  <a:tcPr marL="91450" marR="91450" marT="45725" marB="45725"/>
                </a:tc>
              </a:tr>
              <a:tr h="548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2400" u="none" strike="noStrike" cap="none"/>
                        <a:t>Low cost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2400" u="none" strike="noStrike" cap="none"/>
                        <a:t>Nonprobability sample</a:t>
                      </a:r>
                    </a:p>
                  </a:txBody>
                  <a:tcPr marL="91450" marR="91450" marT="45725" marB="45725"/>
                </a:tc>
              </a:tr>
              <a:tr h="548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2400" u="none" strike="noStrike" cap="none"/>
                        <a:t>Speedy data collection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2400" u="none" strike="noStrike" cap="none"/>
                        <a:t>Sample biases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Implementing Survey Experiments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119269" y="1752600"/>
            <a:ext cx="9024729" cy="47243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17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low cost option: Amazon Mechanical Turk (MTurk)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17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Mode: online web surveys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17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Recruitment: Volunteer, non probability panel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17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Sample Specs: Can be specified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17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Questionnaire: Qualtrics instrument or TurkSuite Template 	Generator (</a:t>
            </a:r>
            <a:r>
              <a:rPr lang="en-GB" sz="2170" b="1" i="0" u="sng" strike="noStrike" cap="non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3"/>
              </a:rPr>
              <a:t>http://mturk.mit.edu/template.php</a:t>
            </a:r>
            <a:r>
              <a:rPr lang="en-GB" sz="217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)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17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Special terminology: </a:t>
            </a:r>
            <a:r>
              <a:rPr lang="en-GB" sz="2170" b="1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Requesters</a:t>
            </a:r>
            <a:r>
              <a:rPr lang="en-GB" sz="217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and </a:t>
            </a:r>
            <a:r>
              <a:rPr lang="en-GB" sz="2170" b="1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Workers</a:t>
            </a:r>
            <a:r>
              <a:rPr lang="en-GB" sz="217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perform 	</a:t>
            </a:r>
            <a:r>
              <a:rPr lang="en-GB" sz="2170" b="1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Human Intelligence Tasks (HITs)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17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Developing applications: </a:t>
            </a:r>
            <a:r>
              <a:rPr lang="en-GB" sz="2170" b="1" i="0" u="sng" strike="noStrike" cap="non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4"/>
              </a:rPr>
              <a:t>http://mturk.mit.edu/tutorial/1.php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170" b="1" i="0" u="none" strike="noStrike" cap="none">
                <a:solidFill>
                  <a:srgbClr val="8DBFFF"/>
                </a:solidFill>
                <a:latin typeface="Corbel"/>
                <a:ea typeface="Corbel"/>
                <a:cs typeface="Corbel"/>
                <a:sym typeface="Corbel"/>
              </a:rPr>
              <a:t>	</a:t>
            </a:r>
            <a:r>
              <a:rPr lang="en-GB" sz="217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Fees: Payment to Workers per survey, overhead to MTurk 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17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17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17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Implementing Survey Experiments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0" y="1752600"/>
            <a:ext cx="9144000" cy="47243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Another low cost option: Qualtrics (</a:t>
            </a:r>
            <a:r>
              <a:rPr lang="en-GB" sz="2380" b="1" i="0" u="sng" strike="noStrike" cap="non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3"/>
              </a:rPr>
              <a:t>https://www.qualtrics.com/</a:t>
            </a: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)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       Mode: online web surveys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       Recruitment: Purchased samples from different suppliers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       Sample Specs: Can be specified, with quotas, from a supplier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       Questionnaire: Proprietary software that can export an SPSS 	dataset , .CSV file, and other fixed field formats  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       Template Generator: (</a:t>
            </a:r>
            <a:r>
              <a:rPr lang="en-GB" sz="2380" b="1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https://www.qualtrics.com/research-core/</a:t>
            </a: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)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       Fees: Cost per completed interview, work with salesperson.                     	Many educational institutions have group licenses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38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38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Implementing Survey Experiments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228600" y="1828800"/>
            <a:ext cx="8839199" cy="48767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59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Other low cost options:  SurveyMonkey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59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Mode: online web surveys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59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Recruitment: anyone who answers a SurveyMonkey 	survey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59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Sample specs: can be specified, with quotas, from 	their panel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59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Questionnaire: Proprietary software with 	applications accepted by many firms. No exporting 	data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59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Fees: Subscription by month or year with educational 	discount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59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59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59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59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59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Implementing Survey Experiments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228600" y="2057400"/>
            <a:ext cx="8839199" cy="441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Time-Sharing Experiments in the Social Sciences: TESS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Have to prepare a proposal for peer review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Wait for an appropriate field period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Some decisions made by TESS staff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Have to wait for field period for omnibus survey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sng" strike="noStrike" cap="non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3"/>
              </a:rPr>
              <a:t>http://www.tessexperiments.org/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000000"/>
      </a:dk1>
      <a:lt1>
        <a:srgbClr val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595ca7b-3a15-4971-af5f-cadc29c03e04">QPT3VHF6MKWP-83287781-41479</_dlc_DocId>
    <_dlc_DocIdUrl xmlns="4595ca7b-3a15-4971-af5f-cadc29c03e04">
      <Url>https://qataruniversity-prd.qu.edu.qa/_layouts/15/DocIdRedir.aspx?ID=QPT3VHF6MKWP-83287781-41479</Url>
      <Description>QPT3VHF6MKWP-83287781-41479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B8B0ECDBA3C64CA17A0EDA1F583A22" ma:contentTypeVersion="12" ma:contentTypeDescription="Create a new document." ma:contentTypeScope="" ma:versionID="46fa937b96980ddf7af84dde819730ed">
  <xsd:schema xmlns:xsd="http://www.w3.org/2001/XMLSchema" xmlns:xs="http://www.w3.org/2001/XMLSchema" xmlns:p="http://schemas.microsoft.com/office/2006/metadata/properties" xmlns:ns2="4595ca7b-3a15-4971-af5f-cadc29c03e04" targetNamespace="http://schemas.microsoft.com/office/2006/metadata/properties" ma:root="true" ma:fieldsID="7161056cb75780dae671cf09d7cd8017" ns2:_="">
    <xsd:import namespace="4595ca7b-3a15-4971-af5f-cadc29c03e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5ca7b-3a15-4971-af5f-cadc29c03e0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7A0752-4A94-45B8-82D3-BAD76A715000}"/>
</file>

<file path=customXml/itemProps2.xml><?xml version="1.0" encoding="utf-8"?>
<ds:datastoreItem xmlns:ds="http://schemas.openxmlformats.org/officeDocument/2006/customXml" ds:itemID="{37808624-C4B3-4E00-92BC-9E3B9DA3CAD5}"/>
</file>

<file path=customXml/itemProps3.xml><?xml version="1.0" encoding="utf-8"?>
<ds:datastoreItem xmlns:ds="http://schemas.openxmlformats.org/officeDocument/2006/customXml" ds:itemID="{5D590B1F-D0D3-49DF-B2E0-D9D01534365F}"/>
</file>

<file path=customXml/itemProps4.xml><?xml version="1.0" encoding="utf-8"?>
<ds:datastoreItem xmlns:ds="http://schemas.openxmlformats.org/officeDocument/2006/customXml" ds:itemID="{D420B5C8-5E42-4D9E-B7CF-2E277B812143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428</Words>
  <Application>Microsoft Office PowerPoint</Application>
  <PresentationFormat>On-screen Show (4:3)</PresentationFormat>
  <Paragraphs>130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Corbel</vt:lpstr>
      <vt:lpstr>Noto Sans Symbols</vt:lpstr>
      <vt:lpstr>Focus</vt:lpstr>
      <vt:lpstr>SESRI   Workshop on Survey-based Experiments</vt:lpstr>
      <vt:lpstr>Outline of Session 8: What You Will Learn</vt:lpstr>
      <vt:lpstr>Implementing Survey Experiments</vt:lpstr>
      <vt:lpstr>Implementing Survey Experiments</vt:lpstr>
      <vt:lpstr>Implementing Survey Experiments</vt:lpstr>
      <vt:lpstr>Implementing Survey Experiments</vt:lpstr>
      <vt:lpstr>Implementing Survey Experiments</vt:lpstr>
      <vt:lpstr>Implementing Survey Experiments</vt:lpstr>
      <vt:lpstr>Implementing Survey Experiments</vt:lpstr>
      <vt:lpstr>Implementing Survey Experiments</vt:lpstr>
      <vt:lpstr>Implementing Survey Experiments</vt:lpstr>
      <vt:lpstr>Implementing Survey Experiments</vt:lpstr>
      <vt:lpstr>Implementing Survey Experiments: Example</vt:lpstr>
      <vt:lpstr>Implementing Survey Experiments: Example</vt:lpstr>
      <vt:lpstr>Implementing Survey Experiments: Example</vt:lpstr>
      <vt:lpstr>Implementing Survey Experiments: Example</vt:lpstr>
      <vt:lpstr>Clicker Question 13</vt:lpstr>
      <vt:lpstr>Clicker Question 14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SESRI   Workshop on Survey-based Experiments</dc:title>
  <dc:creator>Noora Mohammed O J AlNaimi</dc:creator>
  <cp:lastModifiedBy>Noora Mohammed O J AlNaimi</cp:lastModifiedBy>
  <cp:revision>3</cp:revision>
  <dcterms:modified xsi:type="dcterms:W3CDTF">2017-11-14T05:45:16Z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0x01010071B8B0ECDBA3C64CA17A0EDA1F583A22</vt:lpwstr>
  </property>
  <property fmtid="{D5CDD505-2E9C-101B-9397-08002B2CF9AE}" pid="3" name="_dlc_DocIdItemGuid">
    <vt:lpwstr>a4d8ce18-3f55-4cf5-b7b0-c4876afd1382</vt:lpwstr>
  </property>
</Properties>
</file>