
<file path=[Content_Types].xml><?xml version="1.0" encoding="utf-8"?>
<Types xmlns="http://schemas.openxmlformats.org/package/2006/content-types">
  <Default Extension="png" ContentType="image/png"/>
  <Default Extension="tmp" ContentType="image/pn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15.xml" ContentType="application/vnd.openxmlformats-officedocument.presentationml.slide+xml"/>
  <Override PartName="/ppt/slides/slide25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28.xml" ContentType="application/vnd.openxmlformats-officedocument.presentationml.slide+xml"/>
  <Override PartName="/ppt/slides/slide19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2.xml" ContentType="application/vnd.openxmlformats-officedocument.presentationml.slideLayout+xml"/>
  <Override PartName="/ppt/notesSlides/notesSlide6.xml" ContentType="application/vnd.openxmlformats-officedocument.presentationml.notesSlide+xml"/>
  <Override PartName="/ppt/slideLayouts/slideLayout8.xml" ContentType="application/vnd.openxmlformats-officedocument.presentationml.slideLayou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1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Layouts/slideLayout3.xml" ContentType="application/vnd.openxmlformats-officedocument.presentationml.slideLayout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2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7.xml" ContentType="application/vnd.openxmlformats-officedocument.presentationml.notesSlide+xml"/>
  <Override PartName="/ppt/slideLayouts/slideLayout5.xml" ContentType="application/vnd.openxmlformats-officedocument.presentationml.slideLayout+xml"/>
  <Override PartName="/ppt/notesSlides/notesSlide15.xml" ContentType="application/vnd.openxmlformats-officedocument.presentationml.notesSlide+xml"/>
  <Override PartName="/ppt/slideLayouts/slideLayout4.xml" ContentType="application/vnd.openxmlformats-officedocument.presentationml.slideLayout+xml"/>
  <Override PartName="/ppt/notesSlides/notesSlide14.xml" ContentType="application/vnd.openxmlformats-officedocument.presentationml.notesSlid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1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89" r:id="rId7"/>
    <p:sldId id="290" r:id="rId8"/>
    <p:sldId id="291" r:id="rId9"/>
    <p:sldId id="268" r:id="rId10"/>
    <p:sldId id="269" r:id="rId11"/>
    <p:sldId id="29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7" r:id="rId21"/>
    <p:sldId id="293" r:id="rId22"/>
    <p:sldId id="282" r:id="rId23"/>
    <p:sldId id="283" r:id="rId24"/>
    <p:sldId id="284" r:id="rId25"/>
    <p:sldId id="285" r:id="rId26"/>
    <p:sldId id="288" r:id="rId27"/>
    <p:sldId id="286" r:id="rId28"/>
    <p:sldId id="294" r:id="rId29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A56F0906-BC6B-467B-BEAD-B1535AD4A47B}">
  <a:tblStyle styleId="{A56F0906-BC6B-467B-BEAD-B1535AD4A47B}" styleName="Table_0">
    <a:wholeTbl>
      <a:tcTxStyle b="off" i="off">
        <a:font>
          <a:latin typeface="Corbel"/>
          <a:ea typeface="Corbel"/>
          <a:cs typeface="Corbe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FFF3E7"/>
          </a:solidFill>
        </a:fill>
      </a:tcStyle>
    </a:wholeTbl>
    <a:band1H>
      <a:tcStyle>
        <a:tcBdr/>
        <a:fill>
          <a:solidFill>
            <a:srgbClr val="FFE6CB"/>
          </a:solidFill>
        </a:fill>
      </a:tcStyle>
    </a:band1H>
    <a:band1V>
      <a:tcStyle>
        <a:tcBdr/>
        <a:fill>
          <a:solidFill>
            <a:srgbClr val="FFE6CB"/>
          </a:solidFill>
        </a:fill>
      </a:tcStyle>
    </a:band1V>
    <a:lastCol>
      <a:tcTxStyle b="on" i="off">
        <a:font>
          <a:latin typeface="Corbel"/>
          <a:ea typeface="Corbel"/>
          <a:cs typeface="Corbe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orbel"/>
          <a:ea typeface="Corbel"/>
          <a:cs typeface="Corbe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orbel"/>
          <a:ea typeface="Corbel"/>
          <a:cs typeface="Corbe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orbel"/>
          <a:ea typeface="Corbel"/>
          <a:cs typeface="Corbe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24"/>
    <p:restoredTop sz="93692"/>
  </p:normalViewPr>
  <p:slideViewPr>
    <p:cSldViewPr snapToGrid="0" snapToObjects="1">
      <p:cViewPr varScale="1">
        <p:scale>
          <a:sx n="106" d="100"/>
          <a:sy n="106" d="100"/>
        </p:scale>
        <p:origin x="-135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38" Type="http://schemas.openxmlformats.org/officeDocument/2006/relationships/customXml" Target="../customXml/item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37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customXml" Target="../customXml/item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19233645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Shape 14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lang="en-GB"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134897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6" name="Shape 2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Shape 27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283160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83" name="Shape 2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Shape 28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lang="en-GB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776671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93" name="Shape 2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" name="Shape 29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lang="en-GB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088341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1" name="Shape 3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" name="Shape 30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 lang="en-GB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436079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Shape 30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9" name="Shape 3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" name="Shape 31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18</a:t>
            </a:fld>
            <a:endParaRPr lang="en-GB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024213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Shape 31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6" name="Shape 3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" name="Shape 31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19</a:t>
            </a:fld>
            <a:endParaRPr lang="en-GB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528031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Shape 32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29" name="Shape 3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0" name="Shape 33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22</a:t>
            </a:fld>
            <a:endParaRPr lang="en-GB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907806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Shape 3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6" name="Shape 3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982904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Shape 3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42" name="Shape 34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481300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Shape 3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348" name="Shape 34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17356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kinds of resources and assistance to seek and where; we will give you vocabulary to be able to discuss issues around program evaluation.  </a:t>
            </a:r>
          </a:p>
        </p:txBody>
      </p:sp>
      <p:sp>
        <p:nvSpPr>
          <p:cNvPr id="156" name="Shape 156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lang="en-GB"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0991006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Shape 3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54" name="Shape 35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5867950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28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081489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Shape 163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200279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Shape 17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843377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Shape 17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453809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8" name="Shape 2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Shape 22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744683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5" name="Shape 2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Shape 236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078491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3" name="Shape 2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Shape 26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705039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0" name="Shape 27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662341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Shape 16"/>
          <p:cNvGrpSpPr/>
          <p:nvPr/>
        </p:nvGrpSpPr>
        <p:grpSpPr>
          <a:xfrm>
            <a:off x="0" y="1461246"/>
            <a:ext cx="9144000" cy="45291"/>
            <a:chOff x="0" y="1613646"/>
            <a:chExt cx="9144000" cy="45291"/>
          </a:xfrm>
        </p:grpSpPr>
        <p:cxnSp>
          <p:nvCxnSpPr>
            <p:cNvPr id="17" name="Shape 17"/>
            <p:cNvCxnSpPr/>
            <p:nvPr/>
          </p:nvCxnSpPr>
          <p:spPr>
            <a:xfrm>
              <a:off x="0" y="1657350"/>
              <a:ext cx="9144000" cy="1587"/>
            </a:xfrm>
            <a:prstGeom prst="straightConnector1">
              <a:avLst/>
            </a:prstGeom>
            <a:noFill/>
            <a:ln w="88900" cap="flat" cmpd="sng">
              <a:solidFill>
                <a:srgbClr val="579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" name="Shape 18"/>
            <p:cNvCxnSpPr/>
            <p:nvPr/>
          </p:nvCxnSpPr>
          <p:spPr>
            <a:xfrm>
              <a:off x="0" y="1613646"/>
              <a:ext cx="9144000" cy="1587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9" name="Shape 19"/>
          <p:cNvGrpSpPr/>
          <p:nvPr/>
        </p:nvGrpSpPr>
        <p:grpSpPr>
          <a:xfrm>
            <a:off x="0" y="4953000"/>
            <a:ext cx="9144000" cy="45291"/>
            <a:chOff x="0" y="1613646"/>
            <a:chExt cx="9144000" cy="45291"/>
          </a:xfrm>
        </p:grpSpPr>
        <p:cxnSp>
          <p:nvCxnSpPr>
            <p:cNvPr id="20" name="Shape 20"/>
            <p:cNvCxnSpPr/>
            <p:nvPr/>
          </p:nvCxnSpPr>
          <p:spPr>
            <a:xfrm>
              <a:off x="0" y="1657350"/>
              <a:ext cx="9144000" cy="1587"/>
            </a:xfrm>
            <a:prstGeom prst="straightConnector1">
              <a:avLst/>
            </a:prstGeom>
            <a:noFill/>
            <a:ln w="88900" cap="flat" cmpd="sng">
              <a:solidFill>
                <a:srgbClr val="579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" name="Shape 21"/>
            <p:cNvCxnSpPr/>
            <p:nvPr/>
          </p:nvCxnSpPr>
          <p:spPr>
            <a:xfrm>
              <a:off x="0" y="1613646"/>
              <a:ext cx="9144000" cy="1587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2" name="Shape 22"/>
          <p:cNvSpPr txBox="1">
            <a:spLocks noGrp="1"/>
          </p:cNvSpPr>
          <p:nvPr>
            <p:ph type="ctrTitle"/>
          </p:nvPr>
        </p:nvSpPr>
        <p:spPr>
          <a:xfrm>
            <a:off x="4114800" y="1572767"/>
            <a:ext cx="4910327" cy="213055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0">
              <a:spcBef>
                <a:spcPts val="0"/>
              </a:spcBef>
              <a:buClr>
                <a:schemeClr val="lt1"/>
              </a:buClr>
              <a:buFont typeface="Corbel"/>
              <a:buNone/>
              <a:defRPr sz="4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ubTitle" idx="1"/>
          </p:nvPr>
        </p:nvSpPr>
        <p:spPr>
          <a:xfrm>
            <a:off x="4114800" y="3711387"/>
            <a:ext cx="4910327" cy="88696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480"/>
              </a:spcBef>
              <a:buClr>
                <a:schemeClr val="accent1"/>
              </a:buClr>
              <a:buFont typeface="Noto Sans Symbols"/>
              <a:buNone/>
              <a:defRPr sz="24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ctr" rtl="0">
              <a:spcBef>
                <a:spcPts val="440"/>
              </a:spcBef>
              <a:buClr>
                <a:schemeClr val="accent2"/>
              </a:buClr>
              <a:buFont typeface="Noto Sans Symbols"/>
              <a:buNone/>
              <a:defRPr sz="22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ctr" rtl="0">
              <a:spcBef>
                <a:spcPts val="400"/>
              </a:spcBef>
              <a:buClr>
                <a:schemeClr val="accent1"/>
              </a:buClr>
              <a:buFont typeface="Noto Sans Symbols"/>
              <a:buNone/>
              <a:defRPr sz="20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ctr" rtl="0">
              <a:spcBef>
                <a:spcPts val="360"/>
              </a:spcBef>
              <a:buClr>
                <a:schemeClr val="accent2"/>
              </a:buClr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ctr" rtl="0">
              <a:spcBef>
                <a:spcPts val="360"/>
              </a:spcBef>
              <a:buClr>
                <a:schemeClr val="accent1"/>
              </a:buClr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ctr" rtl="0">
              <a:spcBef>
                <a:spcPts val="400"/>
              </a:spcBef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ctr" rtl="0">
              <a:spcBef>
                <a:spcPts val="400"/>
              </a:spcBef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ctr" rtl="0">
              <a:spcBef>
                <a:spcPts val="400"/>
              </a:spcBef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ctr" rtl="0">
              <a:spcBef>
                <a:spcPts val="400"/>
              </a:spcBef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dt" idx="10"/>
          </p:nvPr>
        </p:nvSpPr>
        <p:spPr>
          <a:xfrm>
            <a:off x="6571128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ftr" idx="11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4267200" y="6356350"/>
            <a:ext cx="609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‹#›</a:t>
            </a:fld>
            <a:endParaRPr lang="en-GB" sz="1200" b="0" i="0" u="none" strike="noStrike" cap="non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7" name="Shape 27"/>
          <p:cNvSpPr/>
          <p:nvPr/>
        </p:nvSpPr>
        <p:spPr>
          <a:xfrm>
            <a:off x="121023" y="85165"/>
            <a:ext cx="4433047" cy="4433047"/>
          </a:xfrm>
          <a:prstGeom prst="ellipse">
            <a:avLst/>
          </a:prstGeom>
          <a:gradFill>
            <a:gsLst>
              <a:gs pos="0">
                <a:schemeClr val="accent1"/>
              </a:gs>
              <a:gs pos="50000">
                <a:srgbClr val="D59300"/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  <a:effectLst>
            <a:outerShdw blurRad="50799" dist="38100" dir="5400000" algn="t" rotWithShape="0">
              <a:srgbClr val="000000">
                <a:alpha val="40000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8" name="Shape 28"/>
          <p:cNvSpPr/>
          <p:nvPr/>
        </p:nvSpPr>
        <p:spPr>
          <a:xfrm>
            <a:off x="179293" y="112057"/>
            <a:ext cx="4201254" cy="4201254"/>
          </a:xfrm>
          <a:prstGeom prst="ellipse">
            <a:avLst/>
          </a:prstGeom>
          <a:gradFill>
            <a:gsLst>
              <a:gs pos="0">
                <a:srgbClr val="F97817">
                  <a:alpha val="29803"/>
                </a:srgbClr>
              </a:gs>
              <a:gs pos="100000">
                <a:srgbClr val="C65805">
                  <a:alpha val="29803"/>
                </a:srgbClr>
              </a:gs>
            </a:gsLst>
            <a:lin ang="270000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9" name="Shape 29"/>
          <p:cNvSpPr/>
          <p:nvPr/>
        </p:nvSpPr>
        <p:spPr>
          <a:xfrm>
            <a:off x="264460" y="138952"/>
            <a:ext cx="3988777" cy="4056383"/>
          </a:xfrm>
          <a:prstGeom prst="ellipse">
            <a:avLst/>
          </a:prstGeom>
          <a:gradFill>
            <a:gsLst>
              <a:gs pos="0">
                <a:srgbClr val="F97817">
                  <a:alpha val="29803"/>
                </a:srgbClr>
              </a:gs>
              <a:gs pos="100000">
                <a:srgbClr val="C65805">
                  <a:alpha val="29803"/>
                </a:srgbClr>
              </a:gs>
            </a:gsLst>
            <a:lin ang="270000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0" name="Shape 30"/>
          <p:cNvSpPr/>
          <p:nvPr/>
        </p:nvSpPr>
        <p:spPr>
          <a:xfrm>
            <a:off x="264460" y="138953"/>
            <a:ext cx="3897025" cy="3897025"/>
          </a:xfrm>
          <a:prstGeom prst="ellipse">
            <a:avLst/>
          </a:prstGeom>
          <a:gradFill>
            <a:gsLst>
              <a:gs pos="0">
                <a:srgbClr val="F97817">
                  <a:alpha val="29803"/>
                </a:srgbClr>
              </a:gs>
              <a:gs pos="100000">
                <a:srgbClr val="C65805">
                  <a:alpha val="29803"/>
                </a:srgbClr>
              </a:gs>
            </a:gsLst>
            <a:lin ang="270000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" name="Shape 108"/>
          <p:cNvGrpSpPr/>
          <p:nvPr/>
        </p:nvGrpSpPr>
        <p:grpSpPr>
          <a:xfrm>
            <a:off x="0" y="1178858"/>
            <a:ext cx="9144000" cy="45291"/>
            <a:chOff x="0" y="1613646"/>
            <a:chExt cx="9144000" cy="45291"/>
          </a:xfrm>
        </p:grpSpPr>
        <p:cxnSp>
          <p:nvCxnSpPr>
            <p:cNvPr id="109" name="Shape 109"/>
            <p:cNvCxnSpPr/>
            <p:nvPr/>
          </p:nvCxnSpPr>
          <p:spPr>
            <a:xfrm>
              <a:off x="0" y="1657350"/>
              <a:ext cx="9144000" cy="1587"/>
            </a:xfrm>
            <a:prstGeom prst="straightConnector1">
              <a:avLst/>
            </a:prstGeom>
            <a:noFill/>
            <a:ln w="88900" cap="flat" cmpd="sng">
              <a:solidFill>
                <a:srgbClr val="579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0" name="Shape 110"/>
            <p:cNvCxnSpPr/>
            <p:nvPr/>
          </p:nvCxnSpPr>
          <p:spPr>
            <a:xfrm>
              <a:off x="0" y="1613646"/>
              <a:ext cx="9144000" cy="1587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11" name="Shape 111"/>
          <p:cNvGrpSpPr/>
          <p:nvPr/>
        </p:nvGrpSpPr>
        <p:grpSpPr>
          <a:xfrm>
            <a:off x="0" y="5715000"/>
            <a:ext cx="9144000" cy="45291"/>
            <a:chOff x="0" y="1613646"/>
            <a:chExt cx="9144000" cy="45291"/>
          </a:xfrm>
        </p:grpSpPr>
        <p:cxnSp>
          <p:nvCxnSpPr>
            <p:cNvPr id="112" name="Shape 112"/>
            <p:cNvCxnSpPr/>
            <p:nvPr/>
          </p:nvCxnSpPr>
          <p:spPr>
            <a:xfrm>
              <a:off x="0" y="1657350"/>
              <a:ext cx="9144000" cy="1587"/>
            </a:xfrm>
            <a:prstGeom prst="straightConnector1">
              <a:avLst/>
            </a:prstGeom>
            <a:noFill/>
            <a:ln w="88900" cap="flat" cmpd="sng">
              <a:solidFill>
                <a:srgbClr val="579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3" name="Shape 113"/>
            <p:cNvCxnSpPr/>
            <p:nvPr/>
          </p:nvCxnSpPr>
          <p:spPr>
            <a:xfrm>
              <a:off x="0" y="1613646"/>
              <a:ext cx="9144000" cy="1587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14" name="Shape 114"/>
          <p:cNvSpPr txBox="1">
            <a:spLocks noGrp="1"/>
          </p:cNvSpPr>
          <p:nvPr>
            <p:ph type="title"/>
          </p:nvPr>
        </p:nvSpPr>
        <p:spPr>
          <a:xfrm>
            <a:off x="457200" y="1524000"/>
            <a:ext cx="3581399" cy="12525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Corbel"/>
              <a:buNone/>
              <a:defRPr sz="3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457200" y="2895600"/>
            <a:ext cx="3581399" cy="2438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360"/>
              </a:spcBef>
              <a:buClr>
                <a:schemeClr val="accent1"/>
              </a:buClr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accent2"/>
              </a:buClr>
              <a:buFont typeface="Noto Sans Symbols"/>
              <a:buNone/>
              <a:defRPr sz="12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accent1"/>
              </a:buClr>
              <a:buFont typeface="Noto Sans Symbols"/>
              <a:buNone/>
              <a:defRPr sz="10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accent2"/>
              </a:buClr>
              <a:buFont typeface="Noto Sans Symbols"/>
              <a:buNone/>
              <a:defRPr sz="9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accent1"/>
              </a:buClr>
              <a:buFont typeface="Noto Sans Symbols"/>
              <a:buNone/>
              <a:defRPr sz="9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dt" idx="10"/>
          </p:nvPr>
        </p:nvSpPr>
        <p:spPr>
          <a:xfrm>
            <a:off x="6571128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ftr" idx="11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sldNum" idx="12"/>
          </p:nvPr>
        </p:nvSpPr>
        <p:spPr>
          <a:xfrm>
            <a:off x="4267200" y="6356350"/>
            <a:ext cx="609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‹#›</a:t>
            </a:fld>
            <a:endParaRPr lang="en-GB" sz="1200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19" name="Shape 119"/>
          <p:cNvSpPr/>
          <p:nvPr/>
        </p:nvSpPr>
        <p:spPr>
          <a:xfrm>
            <a:off x="4285130" y="1116105"/>
            <a:ext cx="4724400" cy="4724400"/>
          </a:xfrm>
          <a:prstGeom prst="ellipse">
            <a:avLst/>
          </a:prstGeom>
          <a:gradFill>
            <a:gsLst>
              <a:gs pos="0">
                <a:schemeClr val="accent1"/>
              </a:gs>
              <a:gs pos="50000">
                <a:srgbClr val="D59300"/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  <a:effectLst>
            <a:outerShdw blurRad="50799" dist="38100" dir="5400000" algn="t" rotWithShape="0">
              <a:srgbClr val="000000">
                <a:alpha val="40000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20" name="Shape 120"/>
          <p:cNvSpPr>
            <a:spLocks noGrp="1"/>
          </p:cNvSpPr>
          <p:nvPr>
            <p:ph type="pic" idx="2"/>
          </p:nvPr>
        </p:nvSpPr>
        <p:spPr>
          <a:xfrm>
            <a:off x="4473385" y="1148000"/>
            <a:ext cx="4434839" cy="4434986"/>
          </a:xfrm>
          <a:prstGeom prst="ellipse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r" rtl="0">
              <a:spcBef>
                <a:spcPts val="360"/>
              </a:spcBef>
              <a:buClr>
                <a:schemeClr val="accent1"/>
              </a:buClr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spcBef>
                <a:spcPts val="560"/>
              </a:spcBef>
              <a:buClr>
                <a:schemeClr val="accent2"/>
              </a:buClr>
              <a:buFont typeface="Noto Sans Symbols"/>
              <a:buNone/>
              <a:defRPr sz="2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spcBef>
                <a:spcPts val="480"/>
              </a:spcBef>
              <a:buClr>
                <a:schemeClr val="accent1"/>
              </a:buClr>
              <a:buFont typeface="Noto Sans Symbols"/>
              <a:buNone/>
              <a:defRPr sz="24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spcBef>
                <a:spcPts val="400"/>
              </a:spcBef>
              <a:buClr>
                <a:schemeClr val="accent2"/>
              </a:buClr>
              <a:buFont typeface="Noto Sans Symbols"/>
              <a:buNone/>
              <a:defRPr sz="20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spcBef>
                <a:spcPts val="400"/>
              </a:spcBef>
              <a:buClr>
                <a:schemeClr val="accent1"/>
              </a:buClr>
              <a:buFont typeface="Noto Sans Symbols"/>
              <a:buNone/>
              <a:defRPr sz="20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spcBef>
                <a:spcPts val="400"/>
              </a:spcBef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spcBef>
                <a:spcPts val="400"/>
              </a:spcBef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lt1"/>
              </a:buClr>
              <a:buFont typeface="Corbel"/>
              <a:buNone/>
              <a:defRPr sz="4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 rot="5400000">
            <a:off x="2590799" y="-76199"/>
            <a:ext cx="3962399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05740" algn="l" rtl="0">
              <a:spcBef>
                <a:spcPts val="480"/>
              </a:spcBef>
              <a:buClr>
                <a:schemeClr val="accent1"/>
              </a:buClr>
              <a:buSzPct val="90000"/>
              <a:buFont typeface="Noto Sans Symbols"/>
              <a:buChar char="●"/>
              <a:defRPr sz="24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685800" marR="0" lvl="1" indent="-217169" algn="l" rtl="0">
              <a:spcBef>
                <a:spcPts val="440"/>
              </a:spcBef>
              <a:buClr>
                <a:schemeClr val="accent2"/>
              </a:buClr>
              <a:buSzPct val="90000"/>
              <a:buFont typeface="Noto Sans Symbols"/>
              <a:buChar char="●"/>
              <a:defRPr sz="22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035050" marR="0" lvl="2" indent="-234950" algn="l" rtl="0">
              <a:spcBef>
                <a:spcPts val="400"/>
              </a:spcBef>
              <a:buClr>
                <a:schemeClr val="accent1"/>
              </a:buClr>
              <a:buSzPct val="90000"/>
              <a:buFont typeface="Noto Sans Symbols"/>
              <a:buChar char="●"/>
              <a:defRPr sz="20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-240030" algn="l" rtl="0">
              <a:spcBef>
                <a:spcPts val="360"/>
              </a:spcBef>
              <a:buClr>
                <a:schemeClr val="accent2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720850" marR="0" lvl="4" indent="-246380" algn="l" rtl="0">
              <a:spcBef>
                <a:spcPts val="360"/>
              </a:spcBef>
              <a:buClr>
                <a:schemeClr val="accent1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24" name="Shape 124"/>
          <p:cNvSpPr txBox="1">
            <a:spLocks noGrp="1"/>
          </p:cNvSpPr>
          <p:nvPr>
            <p:ph type="dt" idx="10"/>
          </p:nvPr>
        </p:nvSpPr>
        <p:spPr>
          <a:xfrm>
            <a:off x="6571128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25" name="Shape 125"/>
          <p:cNvSpPr txBox="1">
            <a:spLocks noGrp="1"/>
          </p:cNvSpPr>
          <p:nvPr>
            <p:ph type="ftr" idx="11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26" name="Shape 126"/>
          <p:cNvSpPr txBox="1">
            <a:spLocks noGrp="1"/>
          </p:cNvSpPr>
          <p:nvPr>
            <p:ph type="sldNum" idx="12"/>
          </p:nvPr>
        </p:nvSpPr>
        <p:spPr>
          <a:xfrm>
            <a:off x="4267200" y="6356350"/>
            <a:ext cx="609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‹#›</a:t>
            </a:fld>
            <a:endParaRPr lang="en-GB" sz="1200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grpSp>
        <p:nvGrpSpPr>
          <p:cNvPr id="127" name="Shape 127"/>
          <p:cNvGrpSpPr/>
          <p:nvPr/>
        </p:nvGrpSpPr>
        <p:grpSpPr>
          <a:xfrm>
            <a:off x="0" y="1584168"/>
            <a:ext cx="9144000" cy="45291"/>
            <a:chOff x="0" y="1613646"/>
            <a:chExt cx="9144000" cy="45291"/>
          </a:xfrm>
        </p:grpSpPr>
        <p:cxnSp>
          <p:nvCxnSpPr>
            <p:cNvPr id="128" name="Shape 128"/>
            <p:cNvCxnSpPr/>
            <p:nvPr/>
          </p:nvCxnSpPr>
          <p:spPr>
            <a:xfrm>
              <a:off x="0" y="1657350"/>
              <a:ext cx="9144000" cy="1587"/>
            </a:xfrm>
            <a:prstGeom prst="straightConnector1">
              <a:avLst/>
            </a:prstGeom>
            <a:noFill/>
            <a:ln w="88900" cap="flat" cmpd="sng">
              <a:solidFill>
                <a:srgbClr val="579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" name="Shape 129"/>
            <p:cNvCxnSpPr/>
            <p:nvPr/>
          </p:nvCxnSpPr>
          <p:spPr>
            <a:xfrm>
              <a:off x="0" y="1613646"/>
              <a:ext cx="9144000" cy="1587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>
            <a:spLocks noGrp="1"/>
          </p:cNvSpPr>
          <p:nvPr>
            <p:ph type="title"/>
          </p:nvPr>
        </p:nvSpPr>
        <p:spPr>
          <a:xfrm rot="5400000">
            <a:off x="5591968" y="2574131"/>
            <a:ext cx="5516562" cy="1587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lt1"/>
              </a:buClr>
              <a:buFont typeface="Corbel"/>
              <a:buNone/>
              <a:defRPr sz="4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 rot="5400000">
            <a:off x="1013618" y="53181"/>
            <a:ext cx="5516562" cy="6629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05740" algn="l" rtl="0">
              <a:spcBef>
                <a:spcPts val="480"/>
              </a:spcBef>
              <a:buClr>
                <a:schemeClr val="accent1"/>
              </a:buClr>
              <a:buSzPct val="90000"/>
              <a:buFont typeface="Noto Sans Symbols"/>
              <a:buChar char="●"/>
              <a:defRPr sz="24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685800" marR="0" lvl="1" indent="-217169" algn="l" rtl="0">
              <a:spcBef>
                <a:spcPts val="440"/>
              </a:spcBef>
              <a:buClr>
                <a:schemeClr val="accent2"/>
              </a:buClr>
              <a:buSzPct val="90000"/>
              <a:buFont typeface="Noto Sans Symbols"/>
              <a:buChar char="●"/>
              <a:defRPr sz="22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035050" marR="0" lvl="2" indent="-234950" algn="l" rtl="0">
              <a:spcBef>
                <a:spcPts val="400"/>
              </a:spcBef>
              <a:buClr>
                <a:schemeClr val="accent1"/>
              </a:buClr>
              <a:buSzPct val="90000"/>
              <a:buFont typeface="Noto Sans Symbols"/>
              <a:buChar char="●"/>
              <a:defRPr sz="20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-240030" algn="l" rtl="0">
              <a:spcBef>
                <a:spcPts val="360"/>
              </a:spcBef>
              <a:buClr>
                <a:schemeClr val="accent2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720850" marR="0" lvl="4" indent="-246380" algn="l" rtl="0">
              <a:spcBef>
                <a:spcPts val="360"/>
              </a:spcBef>
              <a:buClr>
                <a:schemeClr val="accent1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33" name="Shape 133"/>
          <p:cNvSpPr txBox="1">
            <a:spLocks noGrp="1"/>
          </p:cNvSpPr>
          <p:nvPr>
            <p:ph type="dt" idx="10"/>
          </p:nvPr>
        </p:nvSpPr>
        <p:spPr>
          <a:xfrm>
            <a:off x="7556499" y="6356350"/>
            <a:ext cx="114822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34" name="Shape 134"/>
          <p:cNvSpPr txBox="1">
            <a:spLocks noGrp="1"/>
          </p:cNvSpPr>
          <p:nvPr>
            <p:ph type="ftr" idx="11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35" name="Shape 135"/>
          <p:cNvSpPr txBox="1">
            <a:spLocks noGrp="1"/>
          </p:cNvSpPr>
          <p:nvPr>
            <p:ph type="sldNum" idx="12"/>
          </p:nvPr>
        </p:nvSpPr>
        <p:spPr>
          <a:xfrm>
            <a:off x="4267200" y="6356350"/>
            <a:ext cx="609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‹#›</a:t>
            </a:fld>
            <a:endParaRPr lang="en-GB" sz="1200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grpSp>
        <p:nvGrpSpPr>
          <p:cNvPr id="136" name="Shape 136"/>
          <p:cNvGrpSpPr/>
          <p:nvPr/>
        </p:nvGrpSpPr>
        <p:grpSpPr>
          <a:xfrm rot="5400000">
            <a:off x="4065259" y="3406355"/>
            <a:ext cx="6858000" cy="45291"/>
            <a:chOff x="0" y="1613646"/>
            <a:chExt cx="9144000" cy="45291"/>
          </a:xfrm>
        </p:grpSpPr>
        <p:cxnSp>
          <p:nvCxnSpPr>
            <p:cNvPr id="137" name="Shape 137"/>
            <p:cNvCxnSpPr/>
            <p:nvPr/>
          </p:nvCxnSpPr>
          <p:spPr>
            <a:xfrm>
              <a:off x="0" y="1657350"/>
              <a:ext cx="9144000" cy="1587"/>
            </a:xfrm>
            <a:prstGeom prst="straightConnector1">
              <a:avLst/>
            </a:prstGeom>
            <a:noFill/>
            <a:ln w="88900" cap="flat" cmpd="sng">
              <a:solidFill>
                <a:srgbClr val="579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8" name="Shape 138"/>
            <p:cNvCxnSpPr/>
            <p:nvPr/>
          </p:nvCxnSpPr>
          <p:spPr>
            <a:xfrm>
              <a:off x="0" y="1613646"/>
              <a:ext cx="9144000" cy="1587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1295400" y="3810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lt1"/>
              </a:buClr>
              <a:buFont typeface="Corbel"/>
              <a:buNone/>
              <a:defRPr sz="4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1295400" y="1905000"/>
            <a:ext cx="38099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05740" algn="l" rtl="0">
              <a:spcBef>
                <a:spcPts val="480"/>
              </a:spcBef>
              <a:buClr>
                <a:schemeClr val="accent1"/>
              </a:buClr>
              <a:buSzPct val="90000"/>
              <a:buFont typeface="Noto Sans Symbols"/>
              <a:buChar char="●"/>
              <a:defRPr sz="24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685800" marR="0" lvl="1" indent="-217169" algn="l" rtl="0">
              <a:spcBef>
                <a:spcPts val="440"/>
              </a:spcBef>
              <a:buClr>
                <a:schemeClr val="accent2"/>
              </a:buClr>
              <a:buSzPct val="90000"/>
              <a:buFont typeface="Noto Sans Symbols"/>
              <a:buChar char="●"/>
              <a:defRPr sz="22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035050" marR="0" lvl="2" indent="-234950" algn="l" rtl="0">
              <a:spcBef>
                <a:spcPts val="400"/>
              </a:spcBef>
              <a:buClr>
                <a:schemeClr val="accent1"/>
              </a:buClr>
              <a:buSzPct val="90000"/>
              <a:buFont typeface="Noto Sans Symbols"/>
              <a:buChar char="●"/>
              <a:defRPr sz="20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-240030" algn="l" rtl="0">
              <a:spcBef>
                <a:spcPts val="360"/>
              </a:spcBef>
              <a:buClr>
                <a:schemeClr val="accent2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720850" marR="0" lvl="4" indent="-246380" algn="l" rtl="0">
              <a:spcBef>
                <a:spcPts val="360"/>
              </a:spcBef>
              <a:buClr>
                <a:schemeClr val="accent1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42" name="Shape 142"/>
          <p:cNvSpPr txBox="1">
            <a:spLocks noGrp="1"/>
          </p:cNvSpPr>
          <p:nvPr>
            <p:ph type="body" idx="2"/>
          </p:nvPr>
        </p:nvSpPr>
        <p:spPr>
          <a:xfrm>
            <a:off x="5257800" y="1905000"/>
            <a:ext cx="38099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05740" algn="l" rtl="0">
              <a:spcBef>
                <a:spcPts val="480"/>
              </a:spcBef>
              <a:buClr>
                <a:schemeClr val="accent1"/>
              </a:buClr>
              <a:buSzPct val="90000"/>
              <a:buFont typeface="Noto Sans Symbols"/>
              <a:buChar char="●"/>
              <a:defRPr sz="24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685800" marR="0" lvl="1" indent="-217169" algn="l" rtl="0">
              <a:spcBef>
                <a:spcPts val="440"/>
              </a:spcBef>
              <a:buClr>
                <a:schemeClr val="accent2"/>
              </a:buClr>
              <a:buSzPct val="90000"/>
              <a:buFont typeface="Noto Sans Symbols"/>
              <a:buChar char="●"/>
              <a:defRPr sz="22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035050" marR="0" lvl="2" indent="-234950" algn="l" rtl="0">
              <a:spcBef>
                <a:spcPts val="400"/>
              </a:spcBef>
              <a:buClr>
                <a:schemeClr val="accent1"/>
              </a:buClr>
              <a:buSzPct val="90000"/>
              <a:buFont typeface="Noto Sans Symbols"/>
              <a:buChar char="●"/>
              <a:defRPr sz="20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-240030" algn="l" rtl="0">
              <a:spcBef>
                <a:spcPts val="360"/>
              </a:spcBef>
              <a:buClr>
                <a:schemeClr val="accent2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720850" marR="0" lvl="4" indent="-246380" algn="l" rtl="0">
              <a:spcBef>
                <a:spcPts val="360"/>
              </a:spcBef>
              <a:buClr>
                <a:schemeClr val="accent1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43" name="Shape 143"/>
          <p:cNvSpPr txBox="1">
            <a:spLocks noGrp="1"/>
          </p:cNvSpPr>
          <p:nvPr>
            <p:ph type="dt" idx="10"/>
          </p:nvPr>
        </p:nvSpPr>
        <p:spPr>
          <a:xfrm>
            <a:off x="6571128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44" name="Shape 144"/>
          <p:cNvSpPr txBox="1">
            <a:spLocks noGrp="1"/>
          </p:cNvSpPr>
          <p:nvPr>
            <p:ph type="ftr" idx="11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45" name="Shape 145"/>
          <p:cNvSpPr txBox="1">
            <a:spLocks noGrp="1"/>
          </p:cNvSpPr>
          <p:nvPr>
            <p:ph type="sldNum" idx="12"/>
          </p:nvPr>
        </p:nvSpPr>
        <p:spPr>
          <a:xfrm>
            <a:off x="4267200" y="6356350"/>
            <a:ext cx="609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‹#›</a:t>
            </a:fld>
            <a:endParaRPr lang="en-GB" sz="1200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lt1"/>
              </a:buClr>
              <a:buFont typeface="Corbel"/>
              <a:buNone/>
              <a:defRPr sz="4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457200" y="2057400"/>
            <a:ext cx="8229600" cy="3962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05740" algn="l" rtl="0">
              <a:spcBef>
                <a:spcPts val="2000"/>
              </a:spcBef>
              <a:buClr>
                <a:schemeClr val="accent1"/>
              </a:buClr>
              <a:buSzPct val="90000"/>
              <a:buFont typeface="Noto Sans Symbols"/>
              <a:buChar char="●"/>
              <a:defRPr sz="24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685800" marR="0" lvl="1" indent="-217169" algn="l" rtl="0">
              <a:spcBef>
                <a:spcPts val="600"/>
              </a:spcBef>
              <a:buClr>
                <a:schemeClr val="accent2"/>
              </a:buClr>
              <a:buSzPct val="90000"/>
              <a:buFont typeface="Noto Sans Symbols"/>
              <a:buChar char="●"/>
              <a:defRPr sz="22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035050" marR="0" lvl="2" indent="-234950" algn="l" rtl="0">
              <a:spcBef>
                <a:spcPts val="600"/>
              </a:spcBef>
              <a:buClr>
                <a:schemeClr val="accent1"/>
              </a:buClr>
              <a:buSzPct val="90000"/>
              <a:buFont typeface="Noto Sans Symbols"/>
              <a:buChar char="●"/>
              <a:defRPr sz="20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-240030" algn="l" rtl="0">
              <a:spcBef>
                <a:spcPts val="600"/>
              </a:spcBef>
              <a:buClr>
                <a:schemeClr val="accent2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720850" marR="0" lvl="4" indent="-246380" algn="l" rtl="0">
              <a:spcBef>
                <a:spcPts val="600"/>
              </a:spcBef>
              <a:buClr>
                <a:schemeClr val="accent1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dt" idx="10"/>
          </p:nvPr>
        </p:nvSpPr>
        <p:spPr>
          <a:xfrm>
            <a:off x="6571128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ftr" idx="11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4267200" y="6356350"/>
            <a:ext cx="609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‹#›</a:t>
            </a:fld>
            <a:endParaRPr lang="en-GB" sz="1200" b="0" i="0" u="none" strike="noStrike" cap="non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grpSp>
        <p:nvGrpSpPr>
          <p:cNvPr id="37" name="Shape 37"/>
          <p:cNvGrpSpPr/>
          <p:nvPr/>
        </p:nvGrpSpPr>
        <p:grpSpPr>
          <a:xfrm>
            <a:off x="0" y="1584168"/>
            <a:ext cx="9144000" cy="45291"/>
            <a:chOff x="0" y="1613646"/>
            <a:chExt cx="9144000" cy="45291"/>
          </a:xfrm>
        </p:grpSpPr>
        <p:cxnSp>
          <p:nvCxnSpPr>
            <p:cNvPr id="38" name="Shape 38"/>
            <p:cNvCxnSpPr/>
            <p:nvPr/>
          </p:nvCxnSpPr>
          <p:spPr>
            <a:xfrm>
              <a:off x="0" y="1657350"/>
              <a:ext cx="9144000" cy="1587"/>
            </a:xfrm>
            <a:prstGeom prst="straightConnector1">
              <a:avLst/>
            </a:prstGeom>
            <a:noFill/>
            <a:ln w="88900" cap="flat" cmpd="sng">
              <a:solidFill>
                <a:srgbClr val="579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" name="Shape 39"/>
            <p:cNvCxnSpPr/>
            <p:nvPr/>
          </p:nvCxnSpPr>
          <p:spPr>
            <a:xfrm>
              <a:off x="0" y="1613646"/>
              <a:ext cx="9144000" cy="1587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with Picture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Shape 41"/>
          <p:cNvGrpSpPr/>
          <p:nvPr/>
        </p:nvGrpSpPr>
        <p:grpSpPr>
          <a:xfrm>
            <a:off x="0" y="1461246"/>
            <a:ext cx="9144000" cy="45291"/>
            <a:chOff x="0" y="1613646"/>
            <a:chExt cx="9144000" cy="45291"/>
          </a:xfrm>
        </p:grpSpPr>
        <p:cxnSp>
          <p:nvCxnSpPr>
            <p:cNvPr id="42" name="Shape 42"/>
            <p:cNvCxnSpPr/>
            <p:nvPr/>
          </p:nvCxnSpPr>
          <p:spPr>
            <a:xfrm>
              <a:off x="0" y="1657350"/>
              <a:ext cx="9144000" cy="1587"/>
            </a:xfrm>
            <a:prstGeom prst="straightConnector1">
              <a:avLst/>
            </a:prstGeom>
            <a:noFill/>
            <a:ln w="88900" cap="flat" cmpd="sng">
              <a:solidFill>
                <a:srgbClr val="579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" name="Shape 43"/>
            <p:cNvCxnSpPr/>
            <p:nvPr/>
          </p:nvCxnSpPr>
          <p:spPr>
            <a:xfrm>
              <a:off x="0" y="1613646"/>
              <a:ext cx="9144000" cy="1587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44" name="Shape 44"/>
          <p:cNvGrpSpPr/>
          <p:nvPr/>
        </p:nvGrpSpPr>
        <p:grpSpPr>
          <a:xfrm>
            <a:off x="0" y="4953000"/>
            <a:ext cx="9144000" cy="45291"/>
            <a:chOff x="0" y="1613646"/>
            <a:chExt cx="9144000" cy="45291"/>
          </a:xfrm>
        </p:grpSpPr>
        <p:cxnSp>
          <p:nvCxnSpPr>
            <p:cNvPr id="45" name="Shape 45"/>
            <p:cNvCxnSpPr/>
            <p:nvPr/>
          </p:nvCxnSpPr>
          <p:spPr>
            <a:xfrm>
              <a:off x="0" y="1657350"/>
              <a:ext cx="9144000" cy="1587"/>
            </a:xfrm>
            <a:prstGeom prst="straightConnector1">
              <a:avLst/>
            </a:prstGeom>
            <a:noFill/>
            <a:ln w="88900" cap="flat" cmpd="sng">
              <a:solidFill>
                <a:srgbClr val="579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" name="Shape 46"/>
            <p:cNvCxnSpPr/>
            <p:nvPr/>
          </p:nvCxnSpPr>
          <p:spPr>
            <a:xfrm>
              <a:off x="0" y="1613646"/>
              <a:ext cx="9144000" cy="1587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7" name="Shape 47"/>
          <p:cNvSpPr txBox="1">
            <a:spLocks noGrp="1"/>
          </p:cNvSpPr>
          <p:nvPr>
            <p:ph type="ctrTitle"/>
          </p:nvPr>
        </p:nvSpPr>
        <p:spPr>
          <a:xfrm>
            <a:off x="5365376" y="1573305"/>
            <a:ext cx="3653116" cy="2133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0">
              <a:spcBef>
                <a:spcPts val="0"/>
              </a:spcBef>
              <a:buClr>
                <a:schemeClr val="lt1"/>
              </a:buClr>
              <a:buFont typeface="Corbel"/>
              <a:buNone/>
              <a:defRPr sz="4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ubTitle" idx="1"/>
          </p:nvPr>
        </p:nvSpPr>
        <p:spPr>
          <a:xfrm>
            <a:off x="5365376" y="3998258"/>
            <a:ext cx="3653116" cy="88302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480"/>
              </a:spcBef>
              <a:buClr>
                <a:schemeClr val="accent1"/>
              </a:buClr>
              <a:buFont typeface="Noto Sans Symbols"/>
              <a:buNone/>
              <a:defRPr sz="24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ctr" rtl="0">
              <a:spcBef>
                <a:spcPts val="440"/>
              </a:spcBef>
              <a:buClr>
                <a:schemeClr val="accent2"/>
              </a:buClr>
              <a:buFont typeface="Noto Sans Symbols"/>
              <a:buNone/>
              <a:defRPr sz="22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ctr" rtl="0">
              <a:spcBef>
                <a:spcPts val="400"/>
              </a:spcBef>
              <a:buClr>
                <a:schemeClr val="accent1"/>
              </a:buClr>
              <a:buFont typeface="Noto Sans Symbols"/>
              <a:buNone/>
              <a:defRPr sz="20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ctr" rtl="0">
              <a:spcBef>
                <a:spcPts val="360"/>
              </a:spcBef>
              <a:buClr>
                <a:schemeClr val="accent2"/>
              </a:buClr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ctr" rtl="0">
              <a:spcBef>
                <a:spcPts val="360"/>
              </a:spcBef>
              <a:buClr>
                <a:schemeClr val="accent1"/>
              </a:buClr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ctr" rtl="0">
              <a:spcBef>
                <a:spcPts val="400"/>
              </a:spcBef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ctr" rtl="0">
              <a:spcBef>
                <a:spcPts val="400"/>
              </a:spcBef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ctr" rtl="0">
              <a:spcBef>
                <a:spcPts val="400"/>
              </a:spcBef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ctr" rtl="0">
              <a:spcBef>
                <a:spcPts val="400"/>
              </a:spcBef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dt" idx="10"/>
          </p:nvPr>
        </p:nvSpPr>
        <p:spPr>
          <a:xfrm>
            <a:off x="6571128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51" name="Shape 51"/>
          <p:cNvSpPr/>
          <p:nvPr/>
        </p:nvSpPr>
        <p:spPr>
          <a:xfrm>
            <a:off x="134470" y="685800"/>
            <a:ext cx="5268049" cy="5268049"/>
          </a:xfrm>
          <a:prstGeom prst="ellipse">
            <a:avLst/>
          </a:prstGeom>
          <a:gradFill>
            <a:gsLst>
              <a:gs pos="0">
                <a:schemeClr val="accent1"/>
              </a:gs>
              <a:gs pos="50000">
                <a:srgbClr val="D59300"/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  <a:effectLst>
            <a:outerShdw blurRad="50799" dist="38100" dir="5400000" algn="t" rotWithShape="0">
              <a:srgbClr val="000000">
                <a:alpha val="40000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52" name="Shape 52"/>
          <p:cNvSpPr/>
          <p:nvPr/>
        </p:nvSpPr>
        <p:spPr>
          <a:xfrm>
            <a:off x="229676" y="712693"/>
            <a:ext cx="4983479" cy="4983479"/>
          </a:xfrm>
          <a:prstGeom prst="ellipse">
            <a:avLst/>
          </a:prstGeom>
          <a:gradFill>
            <a:gsLst>
              <a:gs pos="0">
                <a:srgbClr val="F97817">
                  <a:alpha val="29803"/>
                </a:srgbClr>
              </a:gs>
              <a:gs pos="100000">
                <a:srgbClr val="C65805">
                  <a:alpha val="29803"/>
                </a:srgbClr>
              </a:gs>
            </a:gsLst>
            <a:lin ang="270000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53" name="Shape 53"/>
          <p:cNvSpPr>
            <a:spLocks noGrp="1"/>
          </p:cNvSpPr>
          <p:nvPr>
            <p:ph type="pic" idx="2"/>
          </p:nvPr>
        </p:nvSpPr>
        <p:spPr>
          <a:xfrm>
            <a:off x="241232" y="716991"/>
            <a:ext cx="4906459" cy="4852935"/>
          </a:xfrm>
          <a:prstGeom prst="ellipse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r" rtl="0">
              <a:spcBef>
                <a:spcPts val="360"/>
              </a:spcBef>
              <a:buClr>
                <a:schemeClr val="accent1"/>
              </a:buClr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685800" marR="0" lvl="1" indent="-217169" algn="l" rtl="0">
              <a:spcBef>
                <a:spcPts val="440"/>
              </a:spcBef>
              <a:buClr>
                <a:schemeClr val="accent2"/>
              </a:buClr>
              <a:buSzPct val="90000"/>
              <a:buFont typeface="Noto Sans Symbols"/>
              <a:buChar char="●"/>
              <a:defRPr sz="22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035050" marR="0" lvl="2" indent="-234950" algn="l" rtl="0">
              <a:spcBef>
                <a:spcPts val="400"/>
              </a:spcBef>
              <a:buClr>
                <a:schemeClr val="accent1"/>
              </a:buClr>
              <a:buSzPct val="90000"/>
              <a:buFont typeface="Noto Sans Symbols"/>
              <a:buChar char="●"/>
              <a:defRPr sz="20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-240030" algn="l" rtl="0">
              <a:spcBef>
                <a:spcPts val="360"/>
              </a:spcBef>
              <a:buClr>
                <a:schemeClr val="accent2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720850" marR="0" lvl="4" indent="-246380" algn="l" rtl="0">
              <a:spcBef>
                <a:spcPts val="360"/>
              </a:spcBef>
              <a:buClr>
                <a:schemeClr val="accent1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Header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457200" y="2133600"/>
            <a:ext cx="8228013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buClr>
                <a:schemeClr val="lt1"/>
              </a:buClr>
              <a:buFont typeface="Corbel"/>
              <a:buNone/>
              <a:defRPr sz="4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457200" y="3529012"/>
            <a:ext cx="8228013" cy="13477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400"/>
              </a:spcBef>
              <a:buClr>
                <a:schemeClr val="accent1"/>
              </a:buClr>
              <a:buFont typeface="Noto Sans Symbols"/>
              <a:buNone/>
              <a:defRPr sz="20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spcBef>
                <a:spcPts val="360"/>
              </a:spcBef>
              <a:buClr>
                <a:schemeClr val="accent2"/>
              </a:buClr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spcBef>
                <a:spcPts val="320"/>
              </a:spcBef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spcBef>
                <a:spcPts val="280"/>
              </a:spcBef>
              <a:buClr>
                <a:schemeClr val="accent2"/>
              </a:buClr>
              <a:buFont typeface="Noto Sans Symbols"/>
              <a:buNone/>
              <a:defRPr sz="14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spcBef>
                <a:spcPts val="280"/>
              </a:spcBef>
              <a:buClr>
                <a:schemeClr val="accent1"/>
              </a:buClr>
              <a:buFont typeface="Noto Sans Symbols"/>
              <a:buNone/>
              <a:defRPr sz="14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spcBef>
                <a:spcPts val="280"/>
              </a:spcBef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spcBef>
                <a:spcPts val="280"/>
              </a:spcBef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spcBef>
                <a:spcPts val="280"/>
              </a:spcBef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spcBef>
                <a:spcPts val="280"/>
              </a:spcBef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dt" idx="10"/>
          </p:nvPr>
        </p:nvSpPr>
        <p:spPr>
          <a:xfrm>
            <a:off x="6571128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ftr" idx="11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xfrm>
            <a:off x="4267200" y="6356350"/>
            <a:ext cx="609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‹#›</a:t>
            </a:fld>
            <a:endParaRPr lang="en-GB" sz="1200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grpSp>
        <p:nvGrpSpPr>
          <p:cNvPr id="60" name="Shape 60"/>
          <p:cNvGrpSpPr/>
          <p:nvPr/>
        </p:nvGrpSpPr>
        <p:grpSpPr>
          <a:xfrm>
            <a:off x="0" y="1447799"/>
            <a:ext cx="9144000" cy="45291"/>
            <a:chOff x="0" y="1613646"/>
            <a:chExt cx="9144000" cy="45291"/>
          </a:xfrm>
        </p:grpSpPr>
        <p:cxnSp>
          <p:nvCxnSpPr>
            <p:cNvPr id="61" name="Shape 61"/>
            <p:cNvCxnSpPr/>
            <p:nvPr/>
          </p:nvCxnSpPr>
          <p:spPr>
            <a:xfrm>
              <a:off x="0" y="1657350"/>
              <a:ext cx="9144000" cy="1587"/>
            </a:xfrm>
            <a:prstGeom prst="straightConnector1">
              <a:avLst/>
            </a:prstGeom>
            <a:noFill/>
            <a:ln w="88900" cap="flat" cmpd="sng">
              <a:solidFill>
                <a:srgbClr val="579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" name="Shape 62"/>
            <p:cNvCxnSpPr/>
            <p:nvPr/>
          </p:nvCxnSpPr>
          <p:spPr>
            <a:xfrm>
              <a:off x="0" y="1613646"/>
              <a:ext cx="9144000" cy="1587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63" name="Shape 63"/>
          <p:cNvGrpSpPr/>
          <p:nvPr/>
        </p:nvGrpSpPr>
        <p:grpSpPr>
          <a:xfrm>
            <a:off x="0" y="4939552"/>
            <a:ext cx="9144000" cy="45291"/>
            <a:chOff x="0" y="1613646"/>
            <a:chExt cx="9144000" cy="45291"/>
          </a:xfrm>
        </p:grpSpPr>
        <p:cxnSp>
          <p:nvCxnSpPr>
            <p:cNvPr id="64" name="Shape 64"/>
            <p:cNvCxnSpPr/>
            <p:nvPr/>
          </p:nvCxnSpPr>
          <p:spPr>
            <a:xfrm>
              <a:off x="0" y="1657350"/>
              <a:ext cx="9144000" cy="1587"/>
            </a:xfrm>
            <a:prstGeom prst="straightConnector1">
              <a:avLst/>
            </a:prstGeom>
            <a:noFill/>
            <a:ln w="88900" cap="flat" cmpd="sng">
              <a:solidFill>
                <a:srgbClr val="579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" name="Shape 65"/>
            <p:cNvCxnSpPr/>
            <p:nvPr/>
          </p:nvCxnSpPr>
          <p:spPr>
            <a:xfrm>
              <a:off x="0" y="1613646"/>
              <a:ext cx="9144000" cy="1587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lt1"/>
              </a:buClr>
              <a:buFont typeface="Corbel"/>
              <a:buNone/>
              <a:defRPr sz="4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457200" y="2057400"/>
            <a:ext cx="3931919" cy="398032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28600" algn="l" rtl="0">
              <a:spcBef>
                <a:spcPts val="400"/>
              </a:spcBef>
              <a:buClr>
                <a:schemeClr val="accent1"/>
              </a:buClr>
              <a:buSzPct val="90000"/>
              <a:buFont typeface="Noto Sans Symbols"/>
              <a:buChar char="●"/>
              <a:defRPr sz="20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685800" marR="0" lvl="1" indent="-240030" algn="l" rtl="0">
              <a:spcBef>
                <a:spcPts val="360"/>
              </a:spcBef>
              <a:buClr>
                <a:schemeClr val="accent2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035050" marR="0" lvl="2" indent="-246380" algn="l" rtl="0">
              <a:spcBef>
                <a:spcPts val="360"/>
              </a:spcBef>
              <a:buClr>
                <a:schemeClr val="accent1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-240030" algn="l" rtl="0">
              <a:spcBef>
                <a:spcPts val="360"/>
              </a:spcBef>
              <a:buClr>
                <a:schemeClr val="accent2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720850" marR="0" lvl="4" indent="-246380" algn="l" rtl="0">
              <a:spcBef>
                <a:spcPts val="360"/>
              </a:spcBef>
              <a:buClr>
                <a:schemeClr val="accent1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2"/>
          </p:nvPr>
        </p:nvSpPr>
        <p:spPr>
          <a:xfrm>
            <a:off x="4754880" y="2057400"/>
            <a:ext cx="3931919" cy="398032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28600" algn="l" rtl="0">
              <a:spcBef>
                <a:spcPts val="400"/>
              </a:spcBef>
              <a:buClr>
                <a:schemeClr val="accent1"/>
              </a:buClr>
              <a:buSzPct val="90000"/>
              <a:buFont typeface="Noto Sans Symbols"/>
              <a:buChar char="●"/>
              <a:defRPr sz="20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685800" marR="0" lvl="1" indent="-240030" algn="l" rtl="0">
              <a:spcBef>
                <a:spcPts val="360"/>
              </a:spcBef>
              <a:buClr>
                <a:schemeClr val="accent2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035050" marR="0" lvl="2" indent="-246380" algn="l" rtl="0">
              <a:spcBef>
                <a:spcPts val="360"/>
              </a:spcBef>
              <a:buClr>
                <a:schemeClr val="accent1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-240030" algn="l" rtl="0">
              <a:spcBef>
                <a:spcPts val="360"/>
              </a:spcBef>
              <a:buClr>
                <a:schemeClr val="accent2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720850" marR="0" lvl="4" indent="-246380" algn="l" rtl="0">
              <a:spcBef>
                <a:spcPts val="360"/>
              </a:spcBef>
              <a:buClr>
                <a:schemeClr val="accent1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dt" idx="10"/>
          </p:nvPr>
        </p:nvSpPr>
        <p:spPr>
          <a:xfrm>
            <a:off x="6571128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ftr" idx="11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sldNum" idx="12"/>
          </p:nvPr>
        </p:nvSpPr>
        <p:spPr>
          <a:xfrm>
            <a:off x="4267200" y="6356350"/>
            <a:ext cx="609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‹#›</a:t>
            </a:fld>
            <a:endParaRPr lang="en-GB" sz="1200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grpSp>
        <p:nvGrpSpPr>
          <p:cNvPr id="73" name="Shape 73"/>
          <p:cNvGrpSpPr/>
          <p:nvPr/>
        </p:nvGrpSpPr>
        <p:grpSpPr>
          <a:xfrm>
            <a:off x="0" y="1584168"/>
            <a:ext cx="9144000" cy="45291"/>
            <a:chOff x="0" y="1613646"/>
            <a:chExt cx="9144000" cy="45291"/>
          </a:xfrm>
        </p:grpSpPr>
        <p:cxnSp>
          <p:nvCxnSpPr>
            <p:cNvPr id="74" name="Shape 74"/>
            <p:cNvCxnSpPr/>
            <p:nvPr/>
          </p:nvCxnSpPr>
          <p:spPr>
            <a:xfrm>
              <a:off x="0" y="1657350"/>
              <a:ext cx="9144000" cy="1587"/>
            </a:xfrm>
            <a:prstGeom prst="straightConnector1">
              <a:avLst/>
            </a:prstGeom>
            <a:noFill/>
            <a:ln w="88900" cap="flat" cmpd="sng">
              <a:solidFill>
                <a:srgbClr val="579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" name="Shape 75"/>
            <p:cNvCxnSpPr/>
            <p:nvPr/>
          </p:nvCxnSpPr>
          <p:spPr>
            <a:xfrm>
              <a:off x="0" y="1613646"/>
              <a:ext cx="9144000" cy="1587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Shape 77"/>
          <p:cNvGrpSpPr/>
          <p:nvPr/>
        </p:nvGrpSpPr>
        <p:grpSpPr>
          <a:xfrm>
            <a:off x="0" y="1584168"/>
            <a:ext cx="9144000" cy="45291"/>
            <a:chOff x="0" y="1613646"/>
            <a:chExt cx="9144000" cy="45291"/>
          </a:xfrm>
        </p:grpSpPr>
        <p:cxnSp>
          <p:nvCxnSpPr>
            <p:cNvPr id="78" name="Shape 78"/>
            <p:cNvCxnSpPr/>
            <p:nvPr/>
          </p:nvCxnSpPr>
          <p:spPr>
            <a:xfrm>
              <a:off x="0" y="1657350"/>
              <a:ext cx="9144000" cy="1587"/>
            </a:xfrm>
            <a:prstGeom prst="straightConnector1">
              <a:avLst/>
            </a:prstGeom>
            <a:noFill/>
            <a:ln w="88900" cap="flat" cmpd="sng">
              <a:solidFill>
                <a:srgbClr val="579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" name="Shape 79"/>
            <p:cNvCxnSpPr/>
            <p:nvPr/>
          </p:nvCxnSpPr>
          <p:spPr>
            <a:xfrm>
              <a:off x="0" y="1613646"/>
              <a:ext cx="9144000" cy="1587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lt1"/>
              </a:buClr>
              <a:buFont typeface="Corbel"/>
              <a:buNone/>
              <a:defRPr sz="4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457200" y="1734669"/>
            <a:ext cx="3931919" cy="74407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560"/>
              </a:spcBef>
              <a:buClr>
                <a:schemeClr val="accent1"/>
              </a:buClr>
              <a:buFont typeface="Noto Sans Symbols"/>
              <a:buNone/>
              <a:defRPr sz="28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accent2"/>
              </a:buClr>
              <a:buFont typeface="Noto Sans Symbols"/>
              <a:buNone/>
              <a:defRPr sz="20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accent1"/>
              </a:buClr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accent2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body" idx="2"/>
          </p:nvPr>
        </p:nvSpPr>
        <p:spPr>
          <a:xfrm>
            <a:off x="457200" y="2514600"/>
            <a:ext cx="3931919" cy="352312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28600" algn="l" rtl="0">
              <a:spcBef>
                <a:spcPts val="400"/>
              </a:spcBef>
              <a:buClr>
                <a:schemeClr val="accent1"/>
              </a:buClr>
              <a:buSzPct val="90000"/>
              <a:buFont typeface="Noto Sans Symbols"/>
              <a:buChar char="●"/>
              <a:defRPr sz="20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685800" marR="0" lvl="1" indent="-240030" algn="l" rtl="0">
              <a:spcBef>
                <a:spcPts val="360"/>
              </a:spcBef>
              <a:buClr>
                <a:schemeClr val="accent2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035050" marR="0" lvl="2" indent="-246380" algn="l" rtl="0">
              <a:spcBef>
                <a:spcPts val="360"/>
              </a:spcBef>
              <a:buClr>
                <a:schemeClr val="accent1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-240030" algn="l" rtl="0">
              <a:spcBef>
                <a:spcPts val="360"/>
              </a:spcBef>
              <a:buClr>
                <a:schemeClr val="accent2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720850" marR="0" lvl="4" indent="-246380" algn="l" rtl="0">
              <a:spcBef>
                <a:spcPts val="360"/>
              </a:spcBef>
              <a:buClr>
                <a:schemeClr val="accent1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body" idx="3"/>
          </p:nvPr>
        </p:nvSpPr>
        <p:spPr>
          <a:xfrm>
            <a:off x="4754880" y="1734669"/>
            <a:ext cx="3931919" cy="74407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560"/>
              </a:spcBef>
              <a:buClr>
                <a:schemeClr val="accent1"/>
              </a:buClr>
              <a:buFont typeface="Noto Sans Symbols"/>
              <a:buNone/>
              <a:defRPr sz="28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accent2"/>
              </a:buClr>
              <a:buFont typeface="Noto Sans Symbols"/>
              <a:buNone/>
              <a:defRPr sz="20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accent1"/>
              </a:buClr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accent2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body" idx="4"/>
          </p:nvPr>
        </p:nvSpPr>
        <p:spPr>
          <a:xfrm>
            <a:off x="4754880" y="2514600"/>
            <a:ext cx="3931919" cy="352312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28600" algn="l" rtl="0">
              <a:spcBef>
                <a:spcPts val="400"/>
              </a:spcBef>
              <a:buClr>
                <a:schemeClr val="accent1"/>
              </a:buClr>
              <a:buSzPct val="90000"/>
              <a:buFont typeface="Noto Sans Symbols"/>
              <a:buChar char="●"/>
              <a:defRPr sz="20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685800" marR="0" lvl="1" indent="-240030" algn="l" rtl="0">
              <a:spcBef>
                <a:spcPts val="360"/>
              </a:spcBef>
              <a:buClr>
                <a:schemeClr val="accent2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035050" marR="0" lvl="2" indent="-246380" algn="l" rtl="0">
              <a:spcBef>
                <a:spcPts val="360"/>
              </a:spcBef>
              <a:buClr>
                <a:schemeClr val="accent1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-240030" algn="l" rtl="0">
              <a:spcBef>
                <a:spcPts val="360"/>
              </a:spcBef>
              <a:buClr>
                <a:schemeClr val="accent2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720850" marR="0" lvl="4" indent="-246380" algn="l" rtl="0">
              <a:spcBef>
                <a:spcPts val="360"/>
              </a:spcBef>
              <a:buClr>
                <a:schemeClr val="accent1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dt" idx="10"/>
          </p:nvPr>
        </p:nvSpPr>
        <p:spPr>
          <a:xfrm>
            <a:off x="6571128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ftr" idx="11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sldNum" idx="12"/>
          </p:nvPr>
        </p:nvSpPr>
        <p:spPr>
          <a:xfrm>
            <a:off x="4267200" y="6356350"/>
            <a:ext cx="609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‹#›</a:t>
            </a:fld>
            <a:endParaRPr lang="en-GB" sz="1200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lt1"/>
              </a:buClr>
              <a:buFont typeface="Corbel"/>
              <a:buNone/>
              <a:defRPr sz="4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dt" idx="10"/>
          </p:nvPr>
        </p:nvSpPr>
        <p:spPr>
          <a:xfrm>
            <a:off x="6571128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ftr" idx="11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sldNum" idx="12"/>
          </p:nvPr>
        </p:nvSpPr>
        <p:spPr>
          <a:xfrm>
            <a:off x="4267200" y="6356350"/>
            <a:ext cx="609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‹#›</a:t>
            </a:fld>
            <a:endParaRPr lang="en-GB" sz="1200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grpSp>
        <p:nvGrpSpPr>
          <p:cNvPr id="93" name="Shape 93"/>
          <p:cNvGrpSpPr/>
          <p:nvPr/>
        </p:nvGrpSpPr>
        <p:grpSpPr>
          <a:xfrm>
            <a:off x="0" y="1584168"/>
            <a:ext cx="9144000" cy="45291"/>
            <a:chOff x="0" y="1613646"/>
            <a:chExt cx="9144000" cy="45291"/>
          </a:xfrm>
        </p:grpSpPr>
        <p:cxnSp>
          <p:nvCxnSpPr>
            <p:cNvPr id="94" name="Shape 94"/>
            <p:cNvCxnSpPr/>
            <p:nvPr/>
          </p:nvCxnSpPr>
          <p:spPr>
            <a:xfrm>
              <a:off x="0" y="1657350"/>
              <a:ext cx="9144000" cy="1587"/>
            </a:xfrm>
            <a:prstGeom prst="straightConnector1">
              <a:avLst/>
            </a:prstGeom>
            <a:noFill/>
            <a:ln w="88900" cap="flat" cmpd="sng">
              <a:solidFill>
                <a:srgbClr val="579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" name="Shape 95"/>
            <p:cNvCxnSpPr/>
            <p:nvPr/>
          </p:nvCxnSpPr>
          <p:spPr>
            <a:xfrm>
              <a:off x="0" y="1613646"/>
              <a:ext cx="9144000" cy="1587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dt" idx="10"/>
          </p:nvPr>
        </p:nvSpPr>
        <p:spPr>
          <a:xfrm>
            <a:off x="6571128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ftr" idx="11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sldNum" idx="12"/>
          </p:nvPr>
        </p:nvSpPr>
        <p:spPr>
          <a:xfrm>
            <a:off x="4267200" y="6356350"/>
            <a:ext cx="609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‹#›</a:t>
            </a:fld>
            <a:endParaRPr lang="en-GB" sz="1200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title"/>
          </p:nvPr>
        </p:nvSpPr>
        <p:spPr>
          <a:xfrm>
            <a:off x="457199" y="658906"/>
            <a:ext cx="3602038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buClr>
                <a:schemeClr val="lt1"/>
              </a:buClr>
              <a:buFont typeface="Corbel"/>
              <a:buNone/>
              <a:defRPr sz="3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4473387" y="273051"/>
            <a:ext cx="4206240" cy="5778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05740" algn="l" rtl="0">
              <a:spcBef>
                <a:spcPts val="480"/>
              </a:spcBef>
              <a:buClr>
                <a:schemeClr val="accent1"/>
              </a:buClr>
              <a:buSzPct val="90000"/>
              <a:buFont typeface="Noto Sans Symbols"/>
              <a:buChar char="●"/>
              <a:defRPr sz="24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685800" marR="0" lvl="1" indent="-217169" algn="l" rtl="0">
              <a:spcBef>
                <a:spcPts val="440"/>
              </a:spcBef>
              <a:buClr>
                <a:schemeClr val="accent2"/>
              </a:buClr>
              <a:buSzPct val="90000"/>
              <a:buFont typeface="Noto Sans Symbols"/>
              <a:buChar char="●"/>
              <a:defRPr sz="22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035050" marR="0" lvl="2" indent="-234950" algn="l" rtl="0">
              <a:spcBef>
                <a:spcPts val="400"/>
              </a:spcBef>
              <a:buClr>
                <a:schemeClr val="accent1"/>
              </a:buClr>
              <a:buSzPct val="90000"/>
              <a:buFont typeface="Noto Sans Symbols"/>
              <a:buChar char="●"/>
              <a:defRPr sz="20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-240030" algn="l" rtl="0">
              <a:spcBef>
                <a:spcPts val="360"/>
              </a:spcBef>
              <a:buClr>
                <a:schemeClr val="accent2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720850" marR="0" lvl="4" indent="-246380" algn="l" rtl="0">
              <a:spcBef>
                <a:spcPts val="360"/>
              </a:spcBef>
              <a:buClr>
                <a:schemeClr val="accent1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body" idx="2"/>
          </p:nvPr>
        </p:nvSpPr>
        <p:spPr>
          <a:xfrm>
            <a:off x="457199" y="1905000"/>
            <a:ext cx="3602038" cy="3733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360"/>
              </a:spcBef>
              <a:buClr>
                <a:schemeClr val="accent1"/>
              </a:buClr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accent2"/>
              </a:buClr>
              <a:buFont typeface="Noto Sans Symbols"/>
              <a:buNone/>
              <a:defRPr sz="12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accent1"/>
              </a:buClr>
              <a:buFont typeface="Noto Sans Symbols"/>
              <a:buNone/>
              <a:defRPr sz="10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accent2"/>
              </a:buClr>
              <a:buFont typeface="Noto Sans Symbols"/>
              <a:buNone/>
              <a:defRPr sz="9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accent1"/>
              </a:buClr>
              <a:buFont typeface="Noto Sans Symbols"/>
              <a:buNone/>
              <a:defRPr sz="9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dt" idx="10"/>
          </p:nvPr>
        </p:nvSpPr>
        <p:spPr>
          <a:xfrm>
            <a:off x="6571128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ftr" idx="11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06" name="Shape 106"/>
          <p:cNvSpPr txBox="1">
            <a:spLocks noGrp="1"/>
          </p:cNvSpPr>
          <p:nvPr>
            <p:ph type="sldNum" idx="12"/>
          </p:nvPr>
        </p:nvSpPr>
        <p:spPr>
          <a:xfrm>
            <a:off x="4267200" y="6356350"/>
            <a:ext cx="609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‹#›</a:t>
            </a:fld>
            <a:endParaRPr lang="en-GB" sz="1200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5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lt1"/>
              </a:buClr>
              <a:buFont typeface="Corbel"/>
              <a:buNone/>
              <a:defRPr sz="4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457200" y="2057400"/>
            <a:ext cx="8229600" cy="3962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05740" algn="l" rtl="0">
              <a:spcBef>
                <a:spcPts val="480"/>
              </a:spcBef>
              <a:buClr>
                <a:schemeClr val="accent1"/>
              </a:buClr>
              <a:buSzPct val="90000"/>
              <a:buFont typeface="Noto Sans Symbols"/>
              <a:buChar char="●"/>
              <a:defRPr sz="24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685800" marR="0" lvl="1" indent="-217169" algn="l" rtl="0">
              <a:spcBef>
                <a:spcPts val="440"/>
              </a:spcBef>
              <a:buClr>
                <a:schemeClr val="accent2"/>
              </a:buClr>
              <a:buSzPct val="90000"/>
              <a:buFont typeface="Noto Sans Symbols"/>
              <a:buChar char="●"/>
              <a:defRPr sz="22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035050" marR="0" lvl="2" indent="-234950" algn="l" rtl="0">
              <a:spcBef>
                <a:spcPts val="400"/>
              </a:spcBef>
              <a:buClr>
                <a:schemeClr val="accent1"/>
              </a:buClr>
              <a:buSzPct val="90000"/>
              <a:buFont typeface="Noto Sans Symbols"/>
              <a:buChar char="●"/>
              <a:defRPr sz="20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-240030" algn="l" rtl="0">
              <a:spcBef>
                <a:spcPts val="360"/>
              </a:spcBef>
              <a:buClr>
                <a:schemeClr val="accent2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720850" marR="0" lvl="4" indent="-246380" algn="l" rtl="0">
              <a:spcBef>
                <a:spcPts val="360"/>
              </a:spcBef>
              <a:buClr>
                <a:schemeClr val="accent1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6571128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4267200" y="6356350"/>
            <a:ext cx="609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GB" sz="1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>
            <a:spLocks noGrp="1"/>
          </p:cNvSpPr>
          <p:nvPr>
            <p:ph type="ctrTitle"/>
          </p:nvPr>
        </p:nvSpPr>
        <p:spPr>
          <a:xfrm>
            <a:off x="4067944" y="1772816"/>
            <a:ext cx="4910327" cy="213055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Clr>
                <a:schemeClr val="lt1"/>
              </a:buClr>
              <a:buSzPct val="25000"/>
              <a:buFont typeface="Corbel"/>
              <a:buNone/>
            </a:pPr>
            <a:r>
              <a:rPr lang="en-GB" sz="432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SESRI</a:t>
            </a:r>
            <a:br>
              <a:rPr lang="en-GB" sz="432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</a:br>
            <a:r>
              <a:rPr lang="en-GB" sz="432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br>
              <a:rPr lang="en-GB" sz="432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</a:br>
            <a:r>
              <a:rPr lang="en-GB" sz="432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Workshop on</a:t>
            </a:r>
            <a:br>
              <a:rPr lang="en-GB" sz="432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</a:br>
            <a:r>
              <a:rPr lang="en-GB" sz="432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Survey-based</a:t>
            </a:r>
            <a:br>
              <a:rPr lang="en-GB" sz="432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</a:br>
            <a:r>
              <a:rPr lang="en-GB" sz="432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Experiments</a:t>
            </a:r>
          </a:p>
        </p:txBody>
      </p:sp>
      <p:sp>
        <p:nvSpPr>
          <p:cNvPr id="152" name="Shape 152"/>
          <p:cNvSpPr txBox="1">
            <a:spLocks noGrp="1"/>
          </p:cNvSpPr>
          <p:nvPr>
            <p:ph type="subTitle" idx="1"/>
          </p:nvPr>
        </p:nvSpPr>
        <p:spPr>
          <a:xfrm>
            <a:off x="1295400" y="5181600"/>
            <a:ext cx="7678680" cy="1219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2375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Session 7: Substantive Experiments (cont.)</a:t>
            </a:r>
          </a:p>
          <a:p>
            <a:pPr marL="0" marR="0" lvl="0" indent="0" algn="r" rtl="0">
              <a:lnSpc>
                <a:spcPct val="80000"/>
              </a:lnSpc>
              <a:spcBef>
                <a:spcPts val="475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2375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April 1</a:t>
            </a:r>
            <a:r>
              <a:rPr lang="en-GB" sz="2375"/>
              <a:t>9</a:t>
            </a:r>
            <a:r>
              <a:rPr lang="en-GB" sz="2375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, 2017</a:t>
            </a:r>
          </a:p>
          <a:p>
            <a:pPr marL="0" marR="0" lvl="0" indent="0" algn="r" rtl="0">
              <a:lnSpc>
                <a:spcPct val="80000"/>
              </a:lnSpc>
              <a:spcBef>
                <a:spcPts val="475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2375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Doha, Qatar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Corbel"/>
              <a:buNone/>
            </a:pPr>
            <a:r>
              <a:rPr lang="en-GB" sz="3600" b="1" i="0" u="none" strike="noStrike" cap="none" dirty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Vignette Example:</a:t>
            </a:r>
            <a:br>
              <a:rPr lang="en-GB" sz="3600" b="1" i="0" u="none" strike="noStrike" cap="none" dirty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</a:br>
            <a:r>
              <a:rPr lang="en-GB" sz="3600" b="1" i="0" u="none" strike="noStrike" cap="none" dirty="0" smtClean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Internet Privacy</a:t>
            </a:r>
            <a:endParaRPr lang="en-GB" sz="3600" b="1" i="0" u="none" strike="noStrike" cap="none" dirty="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133350" y="1990726"/>
            <a:ext cx="8801100" cy="45243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</a:pPr>
            <a:r>
              <a:rPr lang="en-GB" sz="3200" b="1" i="0" u="none" strike="noStrike" cap="none" dirty="0" smtClean="0">
                <a:solidFill>
                  <a:schemeClr val="lt1"/>
                </a:solidFill>
                <a:sym typeface="Corbel"/>
              </a:rPr>
              <a:t>Implications: overall, study participants are not satisfied with typical privacy practices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</a:pPr>
            <a:endParaRPr lang="en-GB" sz="3200" b="1" i="0" u="none" strike="noStrike" cap="none" dirty="0" smtClean="0">
              <a:solidFill>
                <a:schemeClr val="lt1"/>
              </a:solidFill>
              <a:sym typeface="Corbe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</a:pPr>
            <a:r>
              <a:rPr lang="en-GB" sz="3200" dirty="0" smtClean="0"/>
              <a:t>Limitations</a:t>
            </a:r>
          </a:p>
          <a:p>
            <a:pPr lvl="1"/>
            <a:r>
              <a:rPr lang="en-GB" sz="2800" dirty="0"/>
              <a:t>Operationalization (response options may not fully capture respondents’ dismay over the policies described in the vignettes).</a:t>
            </a:r>
          </a:p>
          <a:p>
            <a:pPr lvl="1"/>
            <a:r>
              <a:rPr lang="en-GB" sz="2800" dirty="0"/>
              <a:t>Generalizability (non-representative sample)</a:t>
            </a:r>
          </a:p>
          <a:p>
            <a:pPr lvl="1"/>
            <a:r>
              <a:rPr lang="en-GB" sz="2800" dirty="0"/>
              <a:t>Other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</a:pPr>
            <a:endParaRPr lang="en-GB" sz="2400" b="1" i="0" u="none" strike="noStrike" cap="none" dirty="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Clicker Question 10</a:t>
            </a:r>
            <a:endParaRPr lang="en-US" sz="3600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81213" y="1852863"/>
            <a:ext cx="8981574" cy="4896853"/>
          </a:xfrm>
        </p:spPr>
        <p:txBody>
          <a:bodyPr/>
          <a:lstStyle/>
          <a:p>
            <a:pPr marL="137160" indent="0">
              <a:buNone/>
            </a:pPr>
            <a:r>
              <a:rPr lang="en-US" sz="2800" dirty="0" smtClean="0"/>
              <a:t>Indicate which you believe is the most important limitation of the </a:t>
            </a:r>
            <a:r>
              <a:rPr lang="en-US" sz="2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Martin and Shilton </a:t>
            </a:r>
            <a:r>
              <a:rPr lang="en-US" sz="2800" dirty="0" smtClean="0"/>
              <a:t>study:</a:t>
            </a:r>
          </a:p>
          <a:p>
            <a:pPr marL="342900" lvl="1" indent="0">
              <a:spcBef>
                <a:spcPts val="0"/>
              </a:spcBef>
              <a:buClr>
                <a:schemeClr val="accent1"/>
              </a:buClr>
              <a:buNone/>
            </a:pPr>
            <a:endParaRPr lang="en-GB" sz="2400" dirty="0" smtClean="0"/>
          </a:p>
          <a:p>
            <a:pPr marL="800100" lvl="1" indent="-457200">
              <a:spcBef>
                <a:spcPts val="0"/>
              </a:spcBef>
              <a:buClr>
                <a:schemeClr val="accent1"/>
              </a:buClr>
              <a:buAutoNum type="alphaLcParenR"/>
            </a:pPr>
            <a:r>
              <a:rPr lang="en-GB" sz="2800" dirty="0" smtClean="0"/>
              <a:t>Operationalization (response options may not fully capture respondents’ dismay over the policies described in the vignettes). </a:t>
            </a:r>
          </a:p>
          <a:p>
            <a:pPr marL="800100" lvl="1" indent="-457200">
              <a:spcBef>
                <a:spcPts val="0"/>
              </a:spcBef>
              <a:buClr>
                <a:schemeClr val="accent1"/>
              </a:buClr>
              <a:buAutoNum type="alphaLcParenR"/>
            </a:pPr>
            <a:r>
              <a:rPr lang="en-GB" sz="2800" dirty="0" smtClean="0"/>
              <a:t>Generalizability (non-representative sample)</a:t>
            </a:r>
          </a:p>
          <a:p>
            <a:pPr marL="800100" lvl="1" indent="-457200">
              <a:spcBef>
                <a:spcPts val="0"/>
              </a:spcBef>
              <a:buClr>
                <a:schemeClr val="accent1"/>
              </a:buClr>
              <a:buAutoNum type="alphaLcParenR"/>
            </a:pPr>
            <a:r>
              <a:rPr lang="en-GB" sz="2800" dirty="0" smtClean="0"/>
              <a:t>Other</a:t>
            </a:r>
          </a:p>
          <a:p>
            <a:pPr marL="13716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16977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 txBox="1">
            <a:spLocks noGrp="1"/>
          </p:cNvSpPr>
          <p:nvPr>
            <p:ph type="body" idx="1"/>
          </p:nvPr>
        </p:nvSpPr>
        <p:spPr>
          <a:xfrm>
            <a:off x="152400" y="1905000"/>
            <a:ext cx="8839199" cy="46481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</a:pPr>
            <a:r>
              <a:rPr lang="en-GB" sz="2600" b="1" i="0" u="none" strike="noStrike" cap="none" dirty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Technique developed in the field of market research. Allows researchers to assess the importance of multiple factors in a person’s choice. 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2600" b="1" i="0" u="none" strike="noStrike" cap="none" dirty="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</a:pPr>
            <a:r>
              <a:rPr lang="en-GB" sz="2600" b="1" i="0" u="none" strike="noStrike" cap="none" dirty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Respondents asked to choose between two or more options, which may vary on some or all of the factors.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2600" b="1" i="0" u="none" strike="noStrike" cap="none" dirty="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</a:pPr>
            <a:r>
              <a:rPr lang="en-GB" sz="2600" b="1" i="0" u="none" strike="noStrike" cap="none" dirty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Various statistical techniques can be used to </a:t>
            </a:r>
            <a:r>
              <a:rPr lang="en-GB" sz="2600" b="1" i="0" u="none" strike="noStrike" cap="none" dirty="0" err="1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analyze</a:t>
            </a:r>
            <a:r>
              <a:rPr lang="en-GB" sz="2600" b="1" i="0" u="none" strike="noStrike" cap="none" dirty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 the data.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2000"/>
              </a:spcBef>
              <a:buClr>
                <a:schemeClr val="accent1"/>
              </a:buClr>
              <a:buSzPct val="90000"/>
              <a:buFont typeface="Noto Sans Symbols"/>
              <a:buNone/>
            </a:pPr>
            <a:endParaRPr sz="2400" b="1" i="0" u="none" strike="noStrike" cap="none" dirty="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67" name="Shape 26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Corbel"/>
              <a:buNone/>
            </a:pPr>
            <a:r>
              <a:rPr lang="en-GB" sz="3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Conjoint Analysis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Corbel"/>
              <a:buNone/>
            </a:pPr>
            <a:r>
              <a:rPr lang="en-GB" sz="3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Conjoint Example:</a:t>
            </a:r>
            <a:br>
              <a:rPr lang="en-GB" sz="3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</a:br>
            <a:r>
              <a:rPr lang="en-GB" sz="3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EU Bailouts</a:t>
            </a:r>
          </a:p>
        </p:txBody>
      </p:sp>
      <p:sp>
        <p:nvSpPr>
          <p:cNvPr id="273" name="Shape 273"/>
          <p:cNvSpPr txBox="1">
            <a:spLocks noGrp="1"/>
          </p:cNvSpPr>
          <p:nvPr>
            <p:ph type="body" idx="1"/>
          </p:nvPr>
        </p:nvSpPr>
        <p:spPr>
          <a:xfrm>
            <a:off x="228600" y="1905000"/>
            <a:ext cx="8763000" cy="4876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</a:pPr>
            <a:r>
              <a:rPr lang="en-GB" sz="24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Study: Bechtel et al., 2015, “Policy Design and Domestic Support for International Bailouts,” working paper.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2400" b="1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</a:pPr>
            <a:r>
              <a:rPr lang="en-GB" sz="24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Question: is opposition to financial bailout of failing Eurozone countries conditional on characteristics of the bailout package?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2400" b="1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</a:pPr>
            <a:r>
              <a:rPr lang="en-GB" sz="24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Hypotheses: support will be affected by cost, burden-sharing, conditionality, and endorsements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2400" b="1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</a:pPr>
            <a:r>
              <a:rPr lang="en-GB" sz="24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Approach: representative online sample of 4,655 German adults, fully randomized conjoint design</a:t>
            </a:r>
          </a:p>
          <a:p>
            <a:pPr marL="342900" marR="0" lvl="0" indent="-342900" algn="l" rtl="0">
              <a:spcBef>
                <a:spcPts val="2000"/>
              </a:spcBef>
              <a:buClr>
                <a:schemeClr val="accent1"/>
              </a:buClr>
              <a:buSzPct val="90000"/>
              <a:buFont typeface="Noto Sans Symbols"/>
              <a:buNone/>
            </a:pPr>
            <a:endParaRPr sz="2400" b="1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Corbel"/>
              <a:buNone/>
            </a:pPr>
            <a:r>
              <a:rPr lang="en-GB" sz="3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Conjoint Example:</a:t>
            </a:r>
            <a:br>
              <a:rPr lang="en-GB" sz="3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</a:br>
            <a:r>
              <a:rPr lang="en-GB" sz="3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EU Bailouts</a:t>
            </a:r>
          </a:p>
        </p:txBody>
      </p:sp>
      <p:sp>
        <p:nvSpPr>
          <p:cNvPr id="280" name="Shape 280"/>
          <p:cNvSpPr txBox="1">
            <a:spLocks noGrp="1"/>
          </p:cNvSpPr>
          <p:nvPr>
            <p:ph type="body" idx="1"/>
          </p:nvPr>
        </p:nvSpPr>
        <p:spPr>
          <a:xfrm>
            <a:off x="228600" y="1905000"/>
            <a:ext cx="8763000" cy="4876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</a:pPr>
            <a:r>
              <a:rPr lang="en-GB" sz="24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Design: values of seven factors randomly assigned to create bailout profiles. Each respondent asked to indicate whether they would support each proposal. </a:t>
            </a:r>
          </a:p>
          <a:p>
            <a:pPr marL="342900" marR="0" lvl="0" indent="-342900" algn="l" rtl="0">
              <a:spcBef>
                <a:spcPts val="2000"/>
              </a:spcBef>
              <a:buClr>
                <a:schemeClr val="accent1"/>
              </a:buClr>
              <a:buSzPct val="90000"/>
              <a:buFont typeface="Noto Sans Symbols"/>
              <a:buNone/>
            </a:pPr>
            <a:endParaRPr sz="2400" b="1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Corbel"/>
              <a:buNone/>
            </a:pPr>
            <a:r>
              <a:rPr lang="en-GB" sz="3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Conjoint Example:</a:t>
            </a:r>
            <a:br>
              <a:rPr lang="en-GB" sz="3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</a:br>
            <a:r>
              <a:rPr lang="en-GB" sz="3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EU Bailouts</a:t>
            </a:r>
          </a:p>
        </p:txBody>
      </p:sp>
      <p:graphicFrame>
        <p:nvGraphicFramePr>
          <p:cNvPr id="287" name="Shape 287"/>
          <p:cNvGraphicFramePr/>
          <p:nvPr/>
        </p:nvGraphicFramePr>
        <p:xfrm>
          <a:off x="381000" y="2209800"/>
          <a:ext cx="8534400" cy="3962350"/>
        </p:xfrm>
        <a:graphic>
          <a:graphicData uri="http://schemas.openxmlformats.org/drawingml/2006/table">
            <a:tbl>
              <a:tblPr firstRow="1" bandRow="1">
                <a:noFill/>
                <a:tableStyleId>{A56F0906-BC6B-467B-BEAD-B1535AD4A47B}</a:tableStyleId>
              </a:tblPr>
              <a:tblGrid>
                <a:gridCol w="3962400"/>
                <a:gridCol w="2286000"/>
                <a:gridCol w="2286000"/>
              </a:tblGrid>
              <a:tr h="4688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1800"/>
                        <a:t>Scenario 1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1800"/>
                        <a:t>Scenario 2</a:t>
                      </a:r>
                    </a:p>
                  </a:txBody>
                  <a:tcPr marL="91450" marR="91450" marT="45725" marB="45725"/>
                </a:tc>
              </a:tr>
              <a:tr h="4688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1800" b="1"/>
                        <a:t>Germany’s contribution to the bailout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1800" b="1"/>
                        <a:t>418 bn €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1800" b="1"/>
                        <a:t>123 bn €</a:t>
                      </a:r>
                    </a:p>
                  </a:txBody>
                  <a:tcPr marL="91450" marR="91450" marT="45725" marB="45725"/>
                </a:tc>
              </a:tr>
              <a:tr h="4688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1800" b="1"/>
                        <a:t>Germany’s share of the bailout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1800" b="1"/>
                        <a:t>19%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1800" b="1"/>
                        <a:t>27%</a:t>
                      </a:r>
                    </a:p>
                  </a:txBody>
                  <a:tcPr marL="91450" marR="91450" marT="45725" marB="45725"/>
                </a:tc>
              </a:tr>
              <a:tr h="4688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1800" b="1"/>
                        <a:t>Haircut for private investors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1800" b="1"/>
                        <a:t>50%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1800" b="1"/>
                        <a:t>30%</a:t>
                      </a:r>
                    </a:p>
                  </a:txBody>
                  <a:tcPr marL="91450" marR="91450" marT="45725" marB="45725"/>
                </a:tc>
              </a:tr>
              <a:tr h="8091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1800" b="1"/>
                        <a:t>Conditions for receiving country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1800" b="1"/>
                        <a:t>5% cut in public expenditures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1800" b="1"/>
                        <a:t>15% cuts of public sector jobs</a:t>
                      </a:r>
                    </a:p>
                  </a:txBody>
                  <a:tcPr marL="91450" marR="91450" marT="45725" marB="45725"/>
                </a:tc>
              </a:tr>
              <a:tr h="8091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1800" b="1"/>
                        <a:t>Bailout endorsed by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1800" b="1"/>
                        <a:t>Bundesbank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1800" b="1"/>
                        <a:t>European Central Bank</a:t>
                      </a:r>
                    </a:p>
                  </a:txBody>
                  <a:tcPr marL="91450" marR="91450" marT="45725" marB="45725"/>
                </a:tc>
              </a:tr>
              <a:tr h="4688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1800" b="1"/>
                        <a:t>Receiving country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1800" b="1"/>
                        <a:t>Greece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1800" b="1"/>
                        <a:t>Ireland</a:t>
                      </a:r>
                    </a:p>
                  </a:txBody>
                  <a:tcPr marL="91450" marR="91450" marT="45725" marB="45725"/>
                </a:tc>
              </a:tr>
            </a:tbl>
          </a:graphicData>
        </a:graphic>
      </p:graphicFrame>
      <p:sp>
        <p:nvSpPr>
          <p:cNvPr id="288" name="Shape 288"/>
          <p:cNvSpPr txBox="1"/>
          <p:nvPr/>
        </p:nvSpPr>
        <p:spPr>
          <a:xfrm>
            <a:off x="285750" y="6211669"/>
            <a:ext cx="8458200" cy="6463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b="0" i="1" u="none" strike="noStrike" cap="none" dirty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Note: Figure illustrates experimental designs for the conjoint analysis</a:t>
            </a:r>
            <a:r>
              <a:rPr lang="en-GB" sz="1800" b="0" i="1" u="none" strike="noStrike" cap="none" dirty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.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i="1" dirty="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89" name="Shape 289"/>
          <p:cNvSpPr txBox="1"/>
          <p:nvPr/>
        </p:nvSpPr>
        <p:spPr>
          <a:xfrm>
            <a:off x="304800" y="1834117"/>
            <a:ext cx="8458200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1800" b="1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Figure 1: Conjoint Experimental Design</a:t>
            </a:r>
          </a:p>
        </p:txBody>
      </p:sp>
      <p:sp>
        <p:nvSpPr>
          <p:cNvPr id="290" name="Shape 290"/>
          <p:cNvSpPr txBox="1"/>
          <p:nvPr/>
        </p:nvSpPr>
        <p:spPr>
          <a:xfrm>
            <a:off x="279400" y="6477000"/>
            <a:ext cx="5562600" cy="381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i="1" dirty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Bechtel, </a:t>
            </a:r>
            <a:r>
              <a:rPr lang="en-GB" i="1" dirty="0" err="1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Hainmueller</a:t>
            </a:r>
            <a:r>
              <a:rPr lang="en-GB" i="1" dirty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, </a:t>
            </a:r>
            <a:r>
              <a:rPr lang="en-GB" i="1" dirty="0" err="1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Margalit</a:t>
            </a:r>
            <a:r>
              <a:rPr lang="en-GB" i="1" dirty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 (2014)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Corbel"/>
              <a:buNone/>
            </a:pPr>
            <a:r>
              <a:rPr lang="en-GB" sz="3600" b="1" i="0" u="none" strike="noStrike" cap="none" dirty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Policy Dimensions &amp; Values for the Bailout Conjoint Experiment</a:t>
            </a:r>
          </a:p>
        </p:txBody>
      </p:sp>
      <p:pic>
        <p:nvPicPr>
          <p:cNvPr id="297" name="Shape 297" descr="Screen Clipp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8812" y="1752600"/>
            <a:ext cx="8069387" cy="4556695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Shape 298"/>
          <p:cNvSpPr txBox="1"/>
          <p:nvPr/>
        </p:nvSpPr>
        <p:spPr>
          <a:xfrm>
            <a:off x="76200" y="6477000"/>
            <a:ext cx="5562600" cy="381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i="1" dirty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Bechtel, </a:t>
            </a:r>
            <a:r>
              <a:rPr lang="en-GB" i="1" dirty="0" err="1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Hainmueller</a:t>
            </a:r>
            <a:r>
              <a:rPr lang="en-GB" i="1" dirty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, </a:t>
            </a:r>
            <a:r>
              <a:rPr lang="en-GB" i="1" dirty="0" err="1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Margalit</a:t>
            </a:r>
            <a:r>
              <a:rPr lang="en-GB" i="1" dirty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 (2014)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 txBox="1">
            <a:spLocks noGrp="1"/>
          </p:cNvSpPr>
          <p:nvPr>
            <p:ph type="title"/>
          </p:nvPr>
        </p:nvSpPr>
        <p:spPr>
          <a:xfrm>
            <a:off x="469900" y="4572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Corbel"/>
              <a:buNone/>
            </a:pPr>
            <a:r>
              <a:rPr lang="en-GB" sz="3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Results: most respondents hold conditional preferences</a:t>
            </a:r>
            <a:br>
              <a:rPr lang="en-GB" sz="3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</a:br>
            <a:endParaRPr lang="en-GB" sz="3600" b="1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305" name="Shape 305" descr="Screen Clippin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447800" y="1752600"/>
            <a:ext cx="6248399" cy="4659347"/>
          </a:xfrm>
          <a:prstGeom prst="rect">
            <a:avLst/>
          </a:prstGeom>
          <a:noFill/>
          <a:ln>
            <a:noFill/>
          </a:ln>
        </p:spPr>
      </p:pic>
      <p:sp>
        <p:nvSpPr>
          <p:cNvPr id="306" name="Shape 306"/>
          <p:cNvSpPr txBox="1"/>
          <p:nvPr/>
        </p:nvSpPr>
        <p:spPr>
          <a:xfrm>
            <a:off x="76200" y="6486525"/>
            <a:ext cx="5562600" cy="381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i="1" dirty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Bechtel, </a:t>
            </a:r>
            <a:r>
              <a:rPr lang="en-GB" i="1" dirty="0" err="1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Hainmueller</a:t>
            </a:r>
            <a:r>
              <a:rPr lang="en-GB" i="1" dirty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, </a:t>
            </a:r>
            <a:r>
              <a:rPr lang="en-GB" i="1" dirty="0" err="1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Margalit</a:t>
            </a:r>
            <a:r>
              <a:rPr lang="en-GB" i="1" dirty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 (2014)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Shape 31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Corbel"/>
              <a:buNone/>
            </a:pPr>
            <a:r>
              <a:rPr lang="en-GB" sz="3600" b="1" i="0" u="none" strike="noStrike" cap="none" dirty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/>
            </a:r>
            <a:br>
              <a:rPr lang="en-GB" sz="3600" b="1" i="0" u="none" strike="noStrike" cap="none" dirty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</a:br>
            <a:r>
              <a:rPr lang="en-GB" sz="3600" b="1" i="0" u="none" strike="noStrike" cap="none" dirty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Results: </a:t>
            </a:r>
            <a:r>
              <a:rPr lang="en-GB" sz="3600" b="1" i="0" u="none" strike="noStrike" cap="none" dirty="0" smtClean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financial considerations have the largest marginal effects</a:t>
            </a:r>
            <a:br>
              <a:rPr lang="en-GB" sz="3600" b="1" i="0" u="none" strike="noStrike" cap="none" dirty="0" smtClean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</a:br>
            <a:endParaRPr lang="en-GB" sz="4320" b="1" i="0" u="none" strike="noStrike" cap="none" dirty="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13" name="Shape 313"/>
          <p:cNvSpPr txBox="1">
            <a:spLocks noGrp="1"/>
          </p:cNvSpPr>
          <p:nvPr>
            <p:ph type="body" idx="1"/>
          </p:nvPr>
        </p:nvSpPr>
        <p:spPr>
          <a:xfrm>
            <a:off x="457200" y="2057400"/>
            <a:ext cx="8229600" cy="3962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</a:pPr>
            <a:r>
              <a:rPr lang="en-GB" sz="24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Cost to Germany and share covered by Germany have the largest marginal effects on opposition to bailout packages</a:t>
            </a:r>
          </a:p>
          <a:p>
            <a:pPr marL="342900" marR="0" lvl="0" indent="-342900" algn="l" rtl="0">
              <a:spcBef>
                <a:spcPts val="2000"/>
              </a:spcBef>
              <a:buClr>
                <a:schemeClr val="accent1"/>
              </a:buClr>
              <a:buSzPct val="90000"/>
              <a:buFont typeface="Noto Sans Symbols"/>
              <a:buNone/>
            </a:pPr>
            <a:endParaRPr sz="2400" b="1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9" name="Shape 3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" y="609600"/>
            <a:ext cx="9019922" cy="5791200"/>
          </a:xfrm>
          <a:prstGeom prst="rect">
            <a:avLst/>
          </a:prstGeom>
          <a:noFill/>
          <a:ln>
            <a:noFill/>
          </a:ln>
        </p:spPr>
      </p:pic>
      <p:sp>
        <p:nvSpPr>
          <p:cNvPr id="320" name="Shape 320"/>
          <p:cNvSpPr txBox="1"/>
          <p:nvPr/>
        </p:nvSpPr>
        <p:spPr>
          <a:xfrm>
            <a:off x="76200" y="6457950"/>
            <a:ext cx="2981325" cy="381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i="1" dirty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Bechtel, </a:t>
            </a:r>
            <a:r>
              <a:rPr lang="en-GB" i="1" dirty="0" err="1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Hainmueller</a:t>
            </a:r>
            <a:r>
              <a:rPr lang="en-GB" i="1" dirty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, </a:t>
            </a:r>
            <a:r>
              <a:rPr lang="en-GB" i="1" dirty="0" err="1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Margalit</a:t>
            </a:r>
            <a:r>
              <a:rPr lang="en-GB" i="1" dirty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 (2014)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Corbel"/>
              <a:buNone/>
            </a:pPr>
            <a:r>
              <a:rPr lang="en-GB" sz="3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Outline: Session 7</a:t>
            </a:r>
          </a:p>
        </p:txBody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457200" y="2057400"/>
            <a:ext cx="8291263" cy="446794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</a:pPr>
            <a:r>
              <a:rPr lang="en-GB" sz="2800" b="1" i="0" u="none" strike="noStrike" cap="none" dirty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Continue examples of substantive survey experiment approaches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2800" b="1" i="0" u="none" strike="noStrike" cap="none" dirty="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None/>
            </a:pPr>
            <a:endParaRPr sz="2800" b="1" i="0" u="none" strike="noStrike" cap="none" dirty="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l" rtl="0"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2400" b="1" i="0" u="none" strike="noStrike" cap="none" dirty="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l" rtl="0">
              <a:spcBef>
                <a:spcPts val="200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endParaRPr sz="2800" b="1" i="0" u="none" strike="noStrike" cap="none" dirty="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Conjoint Example:</a:t>
            </a:r>
            <a:br>
              <a:rPr lang="en-US" sz="3600" dirty="0" smtClean="0"/>
            </a:br>
            <a:r>
              <a:rPr lang="en-US" sz="3600" dirty="0" smtClean="0"/>
              <a:t>EU Bailouts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0025" y="1914525"/>
            <a:ext cx="8743950" cy="4867275"/>
          </a:xfrm>
        </p:spPr>
        <p:txBody>
          <a:bodyPr/>
          <a:lstStyle/>
          <a:p>
            <a:r>
              <a:rPr lang="en-US" sz="2800" dirty="0" smtClean="0"/>
              <a:t>Implications: efficient method for identifying the importance of a large set of factors on individual choice</a:t>
            </a:r>
          </a:p>
          <a:p>
            <a:r>
              <a:rPr lang="en-US" sz="2800" dirty="0" smtClean="0"/>
              <a:t>Limitations</a:t>
            </a:r>
          </a:p>
          <a:p>
            <a:pPr lvl="1"/>
            <a:r>
              <a:rPr lang="en-US" sz="2800" dirty="0"/>
              <a:t>External validity (vignette factors may not capture relevant dimensions)</a:t>
            </a:r>
          </a:p>
          <a:p>
            <a:pPr lvl="1"/>
            <a:r>
              <a:rPr lang="en-US" sz="2800" dirty="0"/>
              <a:t>Measurement error (respondents may have limited information)</a:t>
            </a:r>
          </a:p>
          <a:p>
            <a:pPr lvl="1"/>
            <a:r>
              <a:rPr lang="en-US" sz="2800" dirty="0" smtClean="0"/>
              <a:t>Other?</a:t>
            </a:r>
            <a:endParaRPr lang="en-US" sz="2800" dirty="0"/>
          </a:p>
          <a:p>
            <a:pPr marL="137160" indent="0">
              <a:buNone/>
            </a:pPr>
            <a:r>
              <a:rPr lang="en-U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819333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Clicker Question 11</a:t>
            </a:r>
            <a:endParaRPr lang="en-US" sz="3600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81213" y="1852863"/>
            <a:ext cx="8981574" cy="4896853"/>
          </a:xfrm>
        </p:spPr>
        <p:txBody>
          <a:bodyPr/>
          <a:lstStyle/>
          <a:p>
            <a:pPr marL="137160" indent="0">
              <a:buNone/>
            </a:pPr>
            <a:r>
              <a:rPr lang="en-US" sz="2800" dirty="0" smtClean="0"/>
              <a:t>Indicate which you believe is the most important limitation of the </a:t>
            </a:r>
            <a:r>
              <a:rPr lang="en-US" sz="2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Bechtel et al. </a:t>
            </a:r>
            <a:r>
              <a:rPr lang="en-US" sz="2800" dirty="0" smtClean="0"/>
              <a:t>study:</a:t>
            </a:r>
          </a:p>
          <a:p>
            <a:pPr marL="342900" lvl="1" indent="0">
              <a:spcBef>
                <a:spcPts val="0"/>
              </a:spcBef>
              <a:buClr>
                <a:schemeClr val="accent1"/>
              </a:buClr>
              <a:buNone/>
            </a:pPr>
            <a:endParaRPr lang="en-GB" sz="2400" dirty="0" smtClean="0"/>
          </a:p>
          <a:p>
            <a:pPr marL="800100" lvl="1" indent="-457200">
              <a:spcBef>
                <a:spcPts val="0"/>
              </a:spcBef>
              <a:buClr>
                <a:schemeClr val="accent1"/>
              </a:buClr>
              <a:buAutoNum type="alphaLcParenR"/>
            </a:pPr>
            <a:r>
              <a:rPr lang="en-GB" sz="2800" dirty="0" smtClean="0"/>
              <a:t>External validity (vignette factors may not capture relevant dimensions)</a:t>
            </a:r>
          </a:p>
          <a:p>
            <a:pPr marL="800100" lvl="1" indent="-457200">
              <a:spcBef>
                <a:spcPts val="0"/>
              </a:spcBef>
              <a:buClr>
                <a:schemeClr val="accent1"/>
              </a:buClr>
              <a:buAutoNum type="alphaLcParenR"/>
            </a:pPr>
            <a:r>
              <a:rPr lang="en-GB" sz="2800" dirty="0" smtClean="0"/>
              <a:t>Measurement error (respondents may have limited information)</a:t>
            </a:r>
          </a:p>
          <a:p>
            <a:pPr marL="800100" lvl="1" indent="-457200">
              <a:spcBef>
                <a:spcPts val="0"/>
              </a:spcBef>
              <a:buClr>
                <a:schemeClr val="accent1"/>
              </a:buClr>
              <a:buAutoNum type="alphaLcParenR"/>
            </a:pPr>
            <a:r>
              <a:rPr lang="en-GB" sz="2800" dirty="0" smtClean="0"/>
              <a:t>Other</a:t>
            </a:r>
          </a:p>
          <a:p>
            <a:pPr marL="13716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2922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Shape 33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Corbel"/>
              <a:buNone/>
            </a:pPr>
            <a:r>
              <a:rPr lang="en-GB" sz="3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List Experiments</a:t>
            </a:r>
          </a:p>
        </p:txBody>
      </p:sp>
      <p:sp>
        <p:nvSpPr>
          <p:cNvPr id="333" name="Shape 333"/>
          <p:cNvSpPr txBox="1">
            <a:spLocks noGrp="1"/>
          </p:cNvSpPr>
          <p:nvPr>
            <p:ph type="body" idx="1"/>
          </p:nvPr>
        </p:nvSpPr>
        <p:spPr>
          <a:xfrm>
            <a:off x="304800" y="1905000"/>
            <a:ext cx="8534399" cy="4571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</a:pPr>
            <a:r>
              <a:rPr lang="en-GB" sz="2400" b="1" i="0" u="none" strike="noStrike" cap="none" dirty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Methodology often used to elicit responses to sensitive questions.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</a:pPr>
            <a:r>
              <a:rPr lang="en-GB" sz="2400" b="1" i="0" u="none" strike="noStrike" cap="none" dirty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Treatment group views a list of non-sensitive questions, asked to report how many they support or agree with.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</a:pPr>
            <a:r>
              <a:rPr lang="en-GB" sz="2400" b="1" i="0" u="none" strike="noStrike" cap="none" dirty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Control group views same list of non-sensitive questions with one sensitive question added, also asked how many they agree with.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</a:pPr>
            <a:r>
              <a:rPr lang="en-GB" sz="2400" b="1" i="0" u="none" strike="noStrike" cap="none" dirty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Compare % supported between treatment and control groups as an estimate of support in the population.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</a:pPr>
            <a:r>
              <a:rPr lang="en-GB" dirty="0"/>
              <a:t>A</a:t>
            </a:r>
            <a:r>
              <a:rPr lang="en-GB" sz="2400" b="1" i="0" u="none" strike="noStrike" cap="none" dirty="0" smtClean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llows </a:t>
            </a:r>
            <a:r>
              <a:rPr lang="en-GB" sz="2400" b="1" i="0" u="none" strike="noStrike" cap="none" dirty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aggregate comparisons.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None/>
            </a:pPr>
            <a:endParaRPr sz="2400" b="1" i="0" u="none" strike="noStrike" cap="none" dirty="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2000"/>
              </a:spcBef>
              <a:buClr>
                <a:schemeClr val="accent1"/>
              </a:buClr>
              <a:buSzPct val="90000"/>
              <a:buFont typeface="Noto Sans Symbols"/>
              <a:buNone/>
            </a:pPr>
            <a:endParaRPr sz="2400" b="1" i="0" u="none" strike="noStrike" cap="none" dirty="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Shape 33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Corbel"/>
              <a:buNone/>
            </a:pPr>
            <a:r>
              <a:rPr lang="en-GB" sz="3600" b="1" i="0" u="none" strike="noStrike" cap="none" dirty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List </a:t>
            </a:r>
            <a:r>
              <a:rPr lang="en-GB" sz="3600" b="1" i="0" u="none" strike="noStrike" cap="none" dirty="0" smtClean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Experiment: Voter Turnout</a:t>
            </a:r>
            <a:endParaRPr lang="en-GB" sz="3600" b="1" i="0" u="none" strike="noStrike" cap="none" dirty="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39" name="Shape 339"/>
          <p:cNvSpPr txBox="1">
            <a:spLocks noGrp="1"/>
          </p:cNvSpPr>
          <p:nvPr>
            <p:ph type="body" idx="1"/>
          </p:nvPr>
        </p:nvSpPr>
        <p:spPr>
          <a:xfrm>
            <a:off x="190500" y="1839036"/>
            <a:ext cx="8763000" cy="44957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indent="-342900">
              <a:spcBef>
                <a:spcPts val="0"/>
              </a:spcBef>
            </a:pPr>
            <a:r>
              <a:rPr lang="en-GB" sz="2400" b="1" i="0" u="none" strike="noStrike" cap="none" dirty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Study: </a:t>
            </a:r>
            <a:r>
              <a:rPr lang="en-GB" sz="2400" b="1" i="0" u="none" strike="noStrike" cap="none" dirty="0" smtClean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Holbrook and </a:t>
            </a:r>
            <a:r>
              <a:rPr lang="en-GB" sz="2400" b="1" i="0" u="none" strike="noStrike" cap="none" dirty="0" err="1" smtClean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Krosnick</a:t>
            </a:r>
            <a:r>
              <a:rPr lang="en-GB" sz="2400" b="1" i="0" u="none" strike="noStrike" cap="none" dirty="0" smtClean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, 2010. “Social Desirability Bias in Voter Turnout Reports.” </a:t>
            </a:r>
            <a:r>
              <a:rPr lang="en-GB" sz="2400" b="1" i="1" u="none" strike="noStrike" cap="none" dirty="0" smtClean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POQ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</a:pPr>
            <a:endParaRPr lang="en-GB" sz="2400" b="1" i="0" u="none" strike="noStrike" cap="none" dirty="0" smtClean="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</a:pPr>
            <a:r>
              <a:rPr lang="en-GB" sz="2400" b="1" i="0" u="none" strike="noStrike" cap="none" dirty="0" smtClean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Question</a:t>
            </a:r>
            <a:r>
              <a:rPr lang="en-GB" sz="2400" b="1" i="0" u="none" strike="noStrike" cap="none" dirty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: </a:t>
            </a:r>
            <a:r>
              <a:rPr lang="en-GB" sz="2400" b="1" i="0" u="none" strike="noStrike" cap="none" dirty="0" smtClean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what percent of </a:t>
            </a:r>
            <a:r>
              <a:rPr lang="en-GB" dirty="0" smtClean="0"/>
              <a:t>respondents turned out to vote in the 2000 US Presidential Election? </a:t>
            </a:r>
          </a:p>
          <a:p>
            <a:pPr indent="-342900"/>
            <a:r>
              <a:rPr lang="en-GB" dirty="0"/>
              <a:t>Challenge: survey respondents frequently over-report their turnout</a:t>
            </a:r>
          </a:p>
          <a:p>
            <a:pPr marL="342900" marR="0" lvl="0" indent="-342900" algn="l" rtl="0"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</a:pPr>
            <a:r>
              <a:rPr lang="en-GB" sz="2400" b="1" i="0" u="none" strike="noStrike" cap="none" dirty="0" smtClean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Approach</a:t>
            </a:r>
            <a:r>
              <a:rPr lang="en-GB" sz="2400" b="1" i="0" u="none" strike="noStrike" cap="none" dirty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: </a:t>
            </a:r>
            <a:r>
              <a:rPr lang="en-GB" sz="2400" b="1" i="0" u="none" strike="noStrike" cap="none" dirty="0" smtClean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two </a:t>
            </a:r>
            <a:r>
              <a:rPr lang="en-GB" sz="2400" b="1" i="0" u="none" strike="noStrike" cap="none" dirty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list </a:t>
            </a:r>
            <a:r>
              <a:rPr lang="en-GB" sz="2400" b="1" i="0" u="none" strike="noStrike" cap="none" dirty="0" smtClean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experiments </a:t>
            </a:r>
            <a:r>
              <a:rPr lang="en-GB" sz="2400" b="1" i="0" u="none" strike="noStrike" cap="none" dirty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with </a:t>
            </a:r>
            <a:r>
              <a:rPr lang="en-GB" dirty="0" smtClean="0"/>
              <a:t>4</a:t>
            </a:r>
            <a:r>
              <a:rPr lang="en-GB" sz="2400" b="1" i="0" u="none" strike="noStrike" cap="none" dirty="0" smtClean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/5 items (one phone, one internet), compared to direct turnout question. </a:t>
            </a:r>
            <a:endParaRPr lang="en-GB" sz="2400" b="1" i="0" u="none" strike="noStrike" cap="none" dirty="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342900" marR="0" lvl="0" indent="-342900" algn="l" rtl="0"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</a:pPr>
            <a:r>
              <a:rPr lang="en-GB" sz="2400" b="1" i="0" u="none" strike="noStrike" cap="none" dirty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Hypothesis: </a:t>
            </a:r>
            <a:r>
              <a:rPr lang="en-GB" sz="2400" b="1" i="0" u="none" strike="noStrike" cap="none" dirty="0" smtClean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biased reports of turnout less likely when response is anonymized.</a:t>
            </a:r>
            <a:endParaRPr sz="2400" b="1" i="0" u="none" strike="noStrike" cap="none" dirty="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Shape 34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Corbel"/>
              <a:buNone/>
            </a:pPr>
            <a:r>
              <a:rPr lang="en-GB" sz="3600" b="1" i="0" u="none" strike="noStrike" cap="none" dirty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List </a:t>
            </a:r>
            <a:r>
              <a:rPr lang="en-GB" sz="3600" b="1" i="0" u="none" strike="noStrike" cap="none" dirty="0" smtClean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Experiment: Voter Turnout</a:t>
            </a:r>
            <a:endParaRPr lang="en-GB" sz="3600" b="1" i="0" u="none" strike="noStrike" cap="none" dirty="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45" name="Shape 345"/>
          <p:cNvSpPr txBox="1">
            <a:spLocks noGrp="1"/>
          </p:cNvSpPr>
          <p:nvPr>
            <p:ph type="body" idx="1"/>
          </p:nvPr>
        </p:nvSpPr>
        <p:spPr>
          <a:xfrm>
            <a:off x="133349" y="1847850"/>
            <a:ext cx="8810625" cy="41719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</a:pPr>
            <a:r>
              <a:rPr lang="en-GB" sz="2800" dirty="0" smtClean="0"/>
              <a:t>Two studies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90000"/>
              <a:buNone/>
            </a:pPr>
            <a:endParaRPr lang="en-GB" sz="2800" dirty="0" smtClean="0"/>
          </a:p>
          <a:p>
            <a:pPr lvl="1" indent="-342900">
              <a:spcBef>
                <a:spcPts val="0"/>
              </a:spcBef>
              <a:buClr>
                <a:schemeClr val="accent1"/>
              </a:buClr>
            </a:pPr>
            <a:r>
              <a:rPr lang="en-GB" sz="2400" b="1" i="0" u="none" strike="noStrike" cap="none" dirty="0" smtClean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1) Telephone sample of 898 nationally representative adults</a:t>
            </a:r>
          </a:p>
          <a:p>
            <a:pPr marL="342900" lvl="1" indent="0">
              <a:spcBef>
                <a:spcPts val="0"/>
              </a:spcBef>
              <a:buClr>
                <a:schemeClr val="accent1"/>
              </a:buClr>
              <a:buNone/>
            </a:pPr>
            <a:endParaRPr lang="en-GB" sz="2400" b="1" i="0" u="none" strike="noStrike" cap="none" dirty="0" smtClean="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lvl="2" indent="-342900">
              <a:spcBef>
                <a:spcPts val="0"/>
              </a:spcBef>
            </a:pPr>
            <a:r>
              <a:rPr lang="en-GB" sz="2400" b="1" i="0" u="none" strike="noStrike" cap="none" dirty="0" smtClean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Three experimental conditions</a:t>
            </a:r>
          </a:p>
          <a:p>
            <a:pPr lvl="3" indent="-342900">
              <a:spcBef>
                <a:spcPts val="0"/>
              </a:spcBef>
            </a:pPr>
            <a:r>
              <a:rPr lang="en-GB" sz="1800" dirty="0" smtClean="0"/>
              <a:t>One third asked whether they turned out in previous presidential election</a:t>
            </a:r>
          </a:p>
          <a:p>
            <a:pPr lvl="3" indent="-342900">
              <a:spcBef>
                <a:spcPts val="0"/>
              </a:spcBef>
            </a:pPr>
            <a:r>
              <a:rPr lang="en-GB" b="1" i="0" u="none" strike="noStrike" cap="none" dirty="0" smtClean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One third asked how many of four political activities they did </a:t>
            </a:r>
          </a:p>
          <a:p>
            <a:pPr lvl="3" indent="-342900">
              <a:spcBef>
                <a:spcPts val="0"/>
              </a:spcBef>
            </a:pPr>
            <a:r>
              <a:rPr lang="en-GB" sz="1800" dirty="0" smtClean="0"/>
              <a:t>One third asked how many of same four plus voting in last election</a:t>
            </a:r>
          </a:p>
          <a:p>
            <a:pPr marL="1028700" lvl="3" indent="0">
              <a:spcBef>
                <a:spcPts val="0"/>
              </a:spcBef>
              <a:buNone/>
            </a:pPr>
            <a:endParaRPr lang="en-GB" sz="1800" dirty="0" smtClean="0"/>
          </a:p>
          <a:p>
            <a:pPr lvl="1" indent="-342900">
              <a:spcBef>
                <a:spcPts val="0"/>
              </a:spcBef>
            </a:pPr>
            <a:r>
              <a:rPr lang="en-GB" sz="2400" dirty="0" smtClean="0"/>
              <a:t>2) Same design but with an internet sample of 1175 adults</a:t>
            </a:r>
          </a:p>
          <a:p>
            <a:pPr marL="342900" lvl="1" indent="0">
              <a:spcBef>
                <a:spcPts val="0"/>
              </a:spcBef>
              <a:buNone/>
            </a:pPr>
            <a:endParaRPr sz="2800" b="1" i="0" u="none" strike="noStrike" cap="none" dirty="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2453097" y="1231464"/>
            <a:ext cx="4581173" cy="5733580"/>
          </a:xfrm>
          <a:prstGeom prst="rect">
            <a:avLst/>
          </a:prstGeom>
        </p:spPr>
      </p:pic>
      <p:sp>
        <p:nvSpPr>
          <p:cNvPr id="5" name="Shape 34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Corbel"/>
              <a:buNone/>
            </a:pPr>
            <a:r>
              <a:rPr lang="en-GB" sz="3600" b="1" i="0" u="none" strike="noStrike" cap="none" dirty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List </a:t>
            </a:r>
            <a:r>
              <a:rPr lang="en-GB" sz="3600" b="1" i="0" u="none" strike="noStrike" cap="none" dirty="0" smtClean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Experiment: Voter Turnout</a:t>
            </a:r>
            <a:endParaRPr lang="en-GB" sz="3600" b="1" i="0" u="none" strike="noStrike" cap="none" dirty="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6" name="Shape 320"/>
          <p:cNvSpPr txBox="1"/>
          <p:nvPr/>
        </p:nvSpPr>
        <p:spPr>
          <a:xfrm>
            <a:off x="76200" y="6457950"/>
            <a:ext cx="2981325" cy="381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i="1" dirty="0" smtClean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Holbrook and </a:t>
            </a:r>
            <a:r>
              <a:rPr lang="en-GB" i="1" dirty="0" err="1" smtClean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Krosnick</a:t>
            </a:r>
            <a:r>
              <a:rPr lang="en-GB" i="1" dirty="0" smtClean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 (2010) </a:t>
            </a:r>
            <a:endParaRPr lang="en-GB" i="1" dirty="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Results: Large Mode Effects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1925" y="1876426"/>
            <a:ext cx="8829675" cy="4848224"/>
          </a:xfrm>
        </p:spPr>
        <p:txBody>
          <a:bodyPr/>
          <a:lstStyle/>
          <a:p>
            <a:r>
              <a:rPr lang="en-US" sz="2800" dirty="0" smtClean="0"/>
              <a:t>Directly reported turnout in the </a:t>
            </a:r>
            <a:r>
              <a:rPr lang="en-US" sz="2800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telephone survey </a:t>
            </a:r>
            <a:r>
              <a:rPr lang="en-US" sz="2800" dirty="0" smtClean="0"/>
              <a:t>was significantly higher than the turnout rate that was inferred from the list comparison.</a:t>
            </a:r>
          </a:p>
          <a:p>
            <a:r>
              <a:rPr lang="en-US" sz="2800" dirty="0" smtClean="0"/>
              <a:t>Directly reported turnout in the </a:t>
            </a:r>
            <a:r>
              <a:rPr lang="en-US" sz="2800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internet survey </a:t>
            </a:r>
            <a:r>
              <a:rPr lang="en-US" sz="2800" dirty="0" smtClean="0"/>
              <a:t>was not statistically different from the turnout rate inferred from the list comparison.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15808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Shape 357"/>
          <p:cNvSpPr txBox="1">
            <a:spLocks noGrp="1"/>
          </p:cNvSpPr>
          <p:nvPr>
            <p:ph type="body" idx="1"/>
          </p:nvPr>
        </p:nvSpPr>
        <p:spPr>
          <a:xfrm>
            <a:off x="228600" y="1895476"/>
            <a:ext cx="8724900" cy="47815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</a:pPr>
            <a:r>
              <a:rPr lang="en-GB" sz="2800" b="1" i="0" u="none" strike="noStrike" cap="none" dirty="0" smtClean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Implications: many applications in which respondents are more likely to truthfully reveal sensitive information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</a:pPr>
            <a:endParaRPr lang="en-GB" sz="2800" b="1" i="0" u="none" strike="noStrike" cap="none" dirty="0" smtClean="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</a:pPr>
            <a:r>
              <a:rPr lang="en-GB" sz="2800" dirty="0" smtClean="0"/>
              <a:t>Limitations</a:t>
            </a:r>
          </a:p>
          <a:p>
            <a:pPr lvl="1"/>
            <a:r>
              <a:rPr lang="en-GB" sz="2400" dirty="0"/>
              <a:t>Inferential limitations (method does not allow individual-level inferences)</a:t>
            </a:r>
          </a:p>
          <a:p>
            <a:pPr lvl="1"/>
            <a:r>
              <a:rPr lang="en-GB" sz="2400" dirty="0"/>
              <a:t>Comparisons (two studies use different </a:t>
            </a:r>
            <a:r>
              <a:rPr lang="en-GB" sz="2400" dirty="0" smtClean="0"/>
              <a:t>samples)</a:t>
            </a:r>
          </a:p>
          <a:p>
            <a:pPr lvl="1"/>
            <a:r>
              <a:rPr lang="en-GB" sz="2400" dirty="0" smtClean="0"/>
              <a:t>Other?</a:t>
            </a:r>
            <a:endParaRPr lang="en-GB" sz="2400"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</a:pPr>
            <a:endParaRPr lang="en-GB" sz="2400" b="1" i="0" u="none" strike="noStrike" cap="none" dirty="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5" name="Shape 34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Corbel"/>
              <a:buNone/>
            </a:pPr>
            <a:r>
              <a:rPr lang="en-GB" sz="3600" b="1" i="0" u="none" strike="noStrike" cap="none" dirty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List </a:t>
            </a:r>
            <a:r>
              <a:rPr lang="en-GB" sz="3600" b="1" i="0" u="none" strike="noStrike" cap="none" dirty="0" smtClean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Experiment: Voter Turnout</a:t>
            </a:r>
            <a:endParaRPr lang="en-GB" sz="3600" b="1" i="0" u="none" strike="noStrike" cap="none" dirty="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Clicker Question 12</a:t>
            </a:r>
            <a:endParaRPr lang="en-US" sz="3600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81213" y="1852863"/>
            <a:ext cx="8981574" cy="4896853"/>
          </a:xfrm>
        </p:spPr>
        <p:txBody>
          <a:bodyPr/>
          <a:lstStyle/>
          <a:p>
            <a:pPr marL="137160" indent="0">
              <a:buNone/>
            </a:pPr>
            <a:r>
              <a:rPr lang="en-US" sz="2800" dirty="0" smtClean="0"/>
              <a:t>Indicate which you believe is the most important limitation of the </a:t>
            </a:r>
            <a:r>
              <a:rPr lang="en-US" sz="2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Holbrook &amp; </a:t>
            </a:r>
            <a:r>
              <a:rPr lang="en-US" sz="28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Krosnick</a:t>
            </a:r>
            <a:r>
              <a:rPr lang="en-US" sz="2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dirty="0" smtClean="0"/>
              <a:t>study:</a:t>
            </a:r>
          </a:p>
          <a:p>
            <a:pPr marL="342900" lvl="1" indent="0">
              <a:spcBef>
                <a:spcPts val="0"/>
              </a:spcBef>
              <a:buClr>
                <a:schemeClr val="accent1"/>
              </a:buClr>
              <a:buNone/>
            </a:pPr>
            <a:endParaRPr lang="en-GB" sz="2400" dirty="0" smtClean="0"/>
          </a:p>
          <a:p>
            <a:pPr marL="800100" lvl="1" indent="-457200">
              <a:spcBef>
                <a:spcPts val="0"/>
              </a:spcBef>
              <a:buClr>
                <a:schemeClr val="accent1"/>
              </a:buClr>
              <a:buFont typeface="Noto Sans Symbols"/>
              <a:buAutoNum type="alphaLcParenR"/>
            </a:pPr>
            <a:r>
              <a:rPr lang="en-GB" sz="2800" dirty="0" smtClean="0"/>
              <a:t>Inferential limitations </a:t>
            </a:r>
            <a:r>
              <a:rPr lang="en-GB" sz="2800" dirty="0"/>
              <a:t>(method does not allow individual-level inferences)</a:t>
            </a:r>
          </a:p>
          <a:p>
            <a:pPr marL="800100" lvl="1" indent="-457200">
              <a:spcBef>
                <a:spcPts val="0"/>
              </a:spcBef>
              <a:buClr>
                <a:schemeClr val="accent1"/>
              </a:buClr>
              <a:buAutoNum type="alphaLcParenR"/>
            </a:pPr>
            <a:r>
              <a:rPr lang="en-GB" sz="2800" dirty="0" smtClean="0"/>
              <a:t>Comparisons (two studies use different samples)</a:t>
            </a:r>
          </a:p>
          <a:p>
            <a:pPr marL="800100" lvl="1" indent="-457200">
              <a:spcBef>
                <a:spcPts val="0"/>
              </a:spcBef>
              <a:buClr>
                <a:schemeClr val="accent1"/>
              </a:buClr>
              <a:buAutoNum type="alphaLcParenR"/>
            </a:pPr>
            <a:r>
              <a:rPr lang="en-GB" sz="2800" dirty="0" smtClean="0"/>
              <a:t>Other</a:t>
            </a:r>
          </a:p>
          <a:p>
            <a:pPr marL="13716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1518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Corbel"/>
              <a:buNone/>
            </a:pPr>
            <a:r>
              <a:rPr lang="en-GB" sz="3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Vignette Experiments</a:t>
            </a:r>
          </a:p>
        </p:txBody>
      </p:sp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190500" y="1686635"/>
            <a:ext cx="8763000" cy="4800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94153"/>
              <a:buFont typeface="Noto Sans Symbols"/>
              <a:buChar char="●"/>
            </a:pPr>
            <a:r>
              <a:rPr lang="en-GB" sz="2600" b="1" i="0" u="none" strike="noStrike" cap="none" dirty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Vignettes are descriptions of people, situations, or scenarios that have multiple factors or dimensions</a:t>
            </a:r>
            <a:r>
              <a:rPr lang="en-GB" sz="2600" b="1" i="0" u="none" strike="noStrike" cap="none" dirty="0" smtClean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. Similar to framing experiments, but often they contain many factors.</a:t>
            </a:r>
            <a:endParaRPr lang="en-GB" sz="2600" b="1" i="0" u="none" strike="noStrike" cap="none" dirty="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349250" marR="0" lvl="1" indent="-6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Noto Sans Symbols"/>
              <a:buNone/>
            </a:pPr>
            <a:endParaRPr sz="2600" b="1" i="0" u="none" strike="noStrike" cap="none" dirty="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94153"/>
              <a:buFont typeface="Noto Sans Symbols"/>
              <a:buChar char="●"/>
            </a:pPr>
            <a:r>
              <a:rPr lang="en-GB" sz="2600" b="1" i="0" u="none" strike="noStrike" cap="none" dirty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In vignette experiments, the researcher varies the factors in the vignettes provided to experimental subjects.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8269"/>
              <a:buFont typeface="Noto Sans Symbols"/>
              <a:buNone/>
            </a:pPr>
            <a:endParaRPr sz="2600" b="1" i="0" u="none" strike="noStrike" cap="none" dirty="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94153"/>
              <a:buFont typeface="Noto Sans Symbols"/>
              <a:buChar char="●"/>
            </a:pPr>
            <a:r>
              <a:rPr lang="en-GB" sz="2600" b="1" i="0" u="none" strike="noStrike" cap="none" dirty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Advantage: allows the researcher to observe how </a:t>
            </a:r>
            <a:r>
              <a:rPr lang="en-GB" sz="2600" b="1" i="0" u="none" strike="noStrike" cap="none" dirty="0" smtClean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multiple factors interact</a:t>
            </a:r>
            <a:endParaRPr lang="en-GB" sz="2600" b="1" i="0" u="none" strike="noStrike" cap="none" dirty="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8269"/>
              <a:buFont typeface="Noto Sans Symbols"/>
              <a:buNone/>
            </a:pPr>
            <a:endParaRPr sz="2600" b="1" i="0" u="none" strike="noStrike" cap="none" dirty="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94153"/>
              <a:buFont typeface="Noto Sans Symbols"/>
              <a:buChar char="●"/>
            </a:pPr>
            <a:r>
              <a:rPr lang="en-GB" sz="2600" b="1" i="0" u="none" strike="noStrike" cap="none" dirty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Disadvantage: number of interactions/treatments can increase quickly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2040" b="1" i="0" u="none" strike="noStrike" cap="none" dirty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  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91800"/>
              <a:buFont typeface="Noto Sans Symbols"/>
              <a:buNone/>
            </a:pPr>
            <a:endParaRPr sz="2040" b="1" i="0" u="none" strike="noStrike" cap="none" dirty="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Corbel"/>
              <a:buNone/>
            </a:pPr>
            <a:r>
              <a:rPr lang="en-GB" sz="3600" b="1" i="0" u="none" strike="noStrike" cap="none" dirty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Vignette Example: </a:t>
            </a:r>
            <a:br>
              <a:rPr lang="en-GB" sz="3600" b="1" i="0" u="none" strike="noStrike" cap="none" dirty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</a:br>
            <a:r>
              <a:rPr lang="en-GB" sz="3600" b="1" i="0" u="none" strike="noStrike" cap="none" dirty="0" smtClean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Internet Privacy</a:t>
            </a:r>
            <a:endParaRPr lang="en-GB" sz="3600" b="1" i="0" u="none" strike="noStrike" cap="none" dirty="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266700" y="1839035"/>
            <a:ext cx="8610599" cy="4419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9653"/>
              <a:buFont typeface="Noto Sans Symbols"/>
              <a:buChar char="●"/>
            </a:pPr>
            <a:r>
              <a:rPr lang="en-GB" b="1" i="0" u="none" strike="noStrike" cap="none" dirty="0">
                <a:solidFill>
                  <a:schemeClr val="lt1"/>
                </a:solidFill>
                <a:sym typeface="Corbel"/>
              </a:rPr>
              <a:t>Study: </a:t>
            </a:r>
            <a:r>
              <a:rPr lang="en-GB" b="1" i="0" u="none" strike="noStrike" cap="none" dirty="0" smtClean="0">
                <a:solidFill>
                  <a:schemeClr val="lt1"/>
                </a:solidFill>
                <a:sym typeface="Corbel"/>
              </a:rPr>
              <a:t>Martin and </a:t>
            </a:r>
            <a:r>
              <a:rPr lang="en-GB" b="1" i="0" u="none" strike="noStrike" cap="none" dirty="0" err="1" smtClean="0">
                <a:solidFill>
                  <a:schemeClr val="lt1"/>
                </a:solidFill>
                <a:sym typeface="Corbel"/>
              </a:rPr>
              <a:t>Shilton</a:t>
            </a:r>
            <a:r>
              <a:rPr lang="en-GB" b="1" i="0" u="none" strike="noStrike" cap="none" dirty="0" smtClean="0">
                <a:solidFill>
                  <a:schemeClr val="lt1"/>
                </a:solidFill>
                <a:sym typeface="Corbel"/>
              </a:rPr>
              <a:t>, 2016. “Why Experience Matters to Privacy,” </a:t>
            </a:r>
            <a:r>
              <a:rPr lang="en-GB" b="1" i="1" u="none" strike="noStrike" cap="none" dirty="0" smtClean="0">
                <a:solidFill>
                  <a:schemeClr val="lt1"/>
                </a:solidFill>
                <a:sym typeface="Corbel"/>
              </a:rPr>
              <a:t>Journal for the Association of Information Science and Technology</a:t>
            </a:r>
            <a:r>
              <a:rPr lang="en-GB" b="1" i="0" u="none" strike="noStrike" cap="none" dirty="0" smtClean="0">
                <a:solidFill>
                  <a:schemeClr val="lt1"/>
                </a:solidFill>
                <a:sym typeface="Corbel"/>
              </a:rPr>
              <a:t>.</a:t>
            </a:r>
            <a:endParaRPr lang="en-GB" b="1" i="0" u="none" strike="noStrike" cap="none" dirty="0">
              <a:solidFill>
                <a:schemeClr val="lt1"/>
              </a:solidFill>
              <a:sym typeface="Corbel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b="1" i="0" u="none" strike="noStrike" cap="none" dirty="0">
              <a:solidFill>
                <a:schemeClr val="lt1"/>
              </a:solidFill>
              <a:sym typeface="Corbel"/>
            </a:endParaRPr>
          </a:p>
          <a:p>
            <a:pPr lvl="0" indent="-342900">
              <a:lnSpc>
                <a:spcPct val="80000"/>
              </a:lnSpc>
              <a:spcBef>
                <a:spcPts val="0"/>
              </a:spcBef>
              <a:buSzPct val="89653"/>
            </a:pPr>
            <a:r>
              <a:rPr lang="en-GB" b="1" i="0" u="none" strike="noStrike" cap="none" dirty="0">
                <a:solidFill>
                  <a:schemeClr val="lt1"/>
                </a:solidFill>
                <a:sym typeface="Corbel"/>
              </a:rPr>
              <a:t>Question: </a:t>
            </a:r>
            <a:r>
              <a:rPr lang="en-GB" b="1" i="0" u="none" strike="noStrike" cap="none" dirty="0" smtClean="0">
                <a:solidFill>
                  <a:schemeClr val="lt1"/>
                </a:solidFill>
                <a:sym typeface="Corbel"/>
              </a:rPr>
              <a:t>how does </a:t>
            </a:r>
            <a:r>
              <a:rPr lang="en-GB" dirty="0" smtClean="0"/>
              <a:t>consumers’ experience impact </a:t>
            </a:r>
            <a:r>
              <a:rPr lang="en-GB" dirty="0"/>
              <a:t>context-dependent privacy </a:t>
            </a:r>
            <a:r>
              <a:rPr lang="en-GB" dirty="0" smtClean="0"/>
              <a:t>expectations for mobile applications? </a:t>
            </a:r>
            <a:endParaRPr lang="en-GB" b="1" i="0" u="none" strike="noStrike" cap="none" dirty="0">
              <a:solidFill>
                <a:schemeClr val="lt1"/>
              </a:solidFill>
              <a:sym typeface="Corbel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b="1" i="0" u="none" strike="noStrike" cap="none" dirty="0">
              <a:solidFill>
                <a:schemeClr val="lt1"/>
              </a:solidFill>
              <a:sym typeface="Corbel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9653"/>
              <a:buFont typeface="Noto Sans Symbols"/>
              <a:buChar char="●"/>
            </a:pPr>
            <a:r>
              <a:rPr lang="en-GB" b="1" i="0" u="none" strike="noStrike" cap="none" dirty="0">
                <a:solidFill>
                  <a:schemeClr val="lt1"/>
                </a:solidFill>
                <a:sym typeface="Corbel"/>
              </a:rPr>
              <a:t>Approach: </a:t>
            </a:r>
            <a:r>
              <a:rPr lang="en-GB" b="1" i="0" u="none" strike="noStrike" cap="none" dirty="0" smtClean="0">
                <a:solidFill>
                  <a:schemeClr val="lt1"/>
                </a:solidFill>
                <a:sym typeface="Corbel"/>
              </a:rPr>
              <a:t>generated ~77,000 vignettes based on random combinations of five factors</a:t>
            </a:r>
            <a:endParaRPr lang="en-GB" b="1" i="0" u="none" strike="noStrike" cap="none" dirty="0">
              <a:solidFill>
                <a:schemeClr val="lt1"/>
              </a:solidFill>
              <a:sym typeface="Corbel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b="1" i="0" u="none" strike="noStrike" cap="none" dirty="0">
              <a:solidFill>
                <a:schemeClr val="lt1"/>
              </a:solidFill>
              <a:sym typeface="Corbel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9653"/>
              <a:buFont typeface="Noto Sans Symbols"/>
              <a:buChar char="●"/>
            </a:pPr>
            <a:r>
              <a:rPr lang="en-GB" b="1" i="0" u="none" strike="noStrike" cap="none" dirty="0" smtClean="0">
                <a:solidFill>
                  <a:schemeClr val="lt1"/>
                </a:solidFill>
                <a:sym typeface="Corbel"/>
              </a:rPr>
              <a:t>Sample: 1,925 Mechanical Turk respondents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9653"/>
              <a:buFont typeface="Noto Sans Symbols"/>
              <a:buChar char="●"/>
            </a:pPr>
            <a:endParaRPr lang="en-GB" b="1" i="0" u="none" strike="noStrike" cap="none" dirty="0" smtClean="0">
              <a:solidFill>
                <a:schemeClr val="lt1"/>
              </a:solidFill>
              <a:sym typeface="Corbel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9653"/>
              <a:buFont typeface="Noto Sans Symbols"/>
              <a:buChar char="●"/>
            </a:pPr>
            <a:r>
              <a:rPr lang="en-GB" b="1" i="0" u="none" strike="noStrike" cap="none" dirty="0" smtClean="0">
                <a:solidFill>
                  <a:schemeClr val="lt1"/>
                </a:solidFill>
                <a:sym typeface="Corbel"/>
              </a:rPr>
              <a:t>Hypothesis: more frequent app users will rely less on general privacy expectations and more on contextual factors in judging whether privacy policies meet their expectations </a:t>
            </a:r>
            <a:endParaRPr sz="2590" b="1" i="0" u="none" strike="noStrike" cap="none" dirty="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2590" b="1" i="0" u="none" strike="noStrike" cap="none" dirty="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2000"/>
              </a:spcBef>
              <a:buClr>
                <a:schemeClr val="accent1"/>
              </a:buClr>
              <a:buSzPct val="90818"/>
              <a:buFont typeface="Noto Sans Symbols"/>
              <a:buNone/>
            </a:pPr>
            <a:endParaRPr sz="2220" b="1" i="0" u="none" strike="noStrike" cap="none" dirty="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Corbel"/>
              <a:buNone/>
            </a:pPr>
            <a:r>
              <a:rPr lang="en-GB" sz="3600" b="1" i="0" u="none" strike="noStrike" cap="none" dirty="0" smtClean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Vignette Example:</a:t>
            </a:r>
            <a:br>
              <a:rPr lang="en-GB" sz="3600" b="1" i="0" u="none" strike="noStrike" cap="none" dirty="0" smtClean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</a:br>
            <a:r>
              <a:rPr lang="en-GB" sz="3600" b="1" i="0" u="none" strike="noStrike" cap="none" dirty="0" smtClean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Internet Privacy</a:t>
            </a:r>
            <a:endParaRPr lang="en-GB" sz="3600" b="1" i="0" u="none" strike="noStrike" cap="none" dirty="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228600" y="1905000"/>
            <a:ext cx="8610599" cy="4571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9653"/>
              <a:buFont typeface="Noto Sans Symbols"/>
              <a:buChar char="●"/>
            </a:pPr>
            <a:r>
              <a:rPr lang="en-GB" sz="2800" b="1" i="0" u="none" strike="noStrike" cap="none" dirty="0" smtClean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Five factors</a:t>
            </a:r>
            <a:endParaRPr lang="en-GB" sz="2800" b="1" i="0" u="none" strike="noStrike" cap="none" dirty="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685800" marR="0" lvl="1" indent="-342899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90187"/>
              <a:buFont typeface="Noto Sans Symbols"/>
              <a:buChar char="●"/>
            </a:pPr>
            <a:r>
              <a:rPr lang="en-GB" sz="2400" b="1" i="0" u="none" strike="noStrike" cap="none" dirty="0" smtClean="0">
                <a:solidFill>
                  <a:schemeClr val="lt1"/>
                </a:solidFill>
                <a:sym typeface="Corbel"/>
              </a:rPr>
              <a:t>Frequency of use </a:t>
            </a:r>
          </a:p>
          <a:p>
            <a:pPr marL="685800" marR="0" lvl="1" indent="-342899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90187"/>
              <a:buFont typeface="Noto Sans Symbols"/>
              <a:buChar char="●"/>
            </a:pPr>
            <a:r>
              <a:rPr lang="en-GB" sz="2400" b="1" i="0" u="none" strike="noStrike" cap="none" dirty="0" smtClean="0">
                <a:solidFill>
                  <a:schemeClr val="lt1"/>
                </a:solidFill>
                <a:sym typeface="Corbel"/>
              </a:rPr>
              <a:t>Context (games, weather, social networking, navigation, music, banking/finance, shopping/retail, productivity)</a:t>
            </a:r>
          </a:p>
          <a:p>
            <a:pPr lvl="1" indent="-342899">
              <a:lnSpc>
                <a:spcPct val="90000"/>
              </a:lnSpc>
              <a:spcBef>
                <a:spcPts val="0"/>
              </a:spcBef>
              <a:buSzPct val="90187"/>
            </a:pPr>
            <a:r>
              <a:rPr lang="en-GB" sz="2400" dirty="0" smtClean="0"/>
              <a:t>Data collector (app </a:t>
            </a:r>
            <a:r>
              <a:rPr lang="en-GB" sz="2400" dirty="0"/>
              <a:t>developer, mobile phone provider, </a:t>
            </a:r>
            <a:r>
              <a:rPr lang="en-GB" sz="2400" dirty="0" smtClean="0"/>
              <a:t>third party)</a:t>
            </a:r>
          </a:p>
          <a:p>
            <a:pPr lvl="1" indent="-342899">
              <a:lnSpc>
                <a:spcPct val="90000"/>
              </a:lnSpc>
              <a:spcBef>
                <a:spcPts val="0"/>
              </a:spcBef>
              <a:buSzPct val="90187"/>
            </a:pPr>
            <a:r>
              <a:rPr lang="en-GB" sz="2400" b="1" i="0" u="none" strike="noStrike" cap="none" dirty="0" smtClean="0">
                <a:solidFill>
                  <a:schemeClr val="lt1"/>
                </a:solidFill>
                <a:sym typeface="Corbel"/>
              </a:rPr>
              <a:t>Info type (</a:t>
            </a:r>
            <a:r>
              <a:rPr lang="en-GB" sz="2400" dirty="0" smtClean="0"/>
              <a:t>location</a:t>
            </a:r>
            <a:r>
              <a:rPr lang="en-GB" sz="2400" dirty="0"/>
              <a:t>, accelerometer, demographic, images, keywords, name, friends, </a:t>
            </a:r>
            <a:r>
              <a:rPr lang="en-GB" sz="2400" dirty="0" smtClean="0"/>
              <a:t>contact lists)</a:t>
            </a:r>
          </a:p>
          <a:p>
            <a:pPr lvl="1" indent="-342899">
              <a:lnSpc>
                <a:spcPct val="90000"/>
              </a:lnSpc>
              <a:spcBef>
                <a:spcPts val="0"/>
              </a:spcBef>
              <a:buSzPct val="90187"/>
            </a:pPr>
            <a:r>
              <a:rPr lang="en-GB" sz="2400" dirty="0"/>
              <a:t>Transmission </a:t>
            </a:r>
            <a:r>
              <a:rPr lang="en-GB" sz="2400" dirty="0" smtClean="0"/>
              <a:t>principles (how </a:t>
            </a:r>
            <a:r>
              <a:rPr lang="en-GB" sz="2400" dirty="0"/>
              <a:t>the data are reused or stored, </a:t>
            </a:r>
            <a:r>
              <a:rPr lang="en-GB" sz="2400" dirty="0" smtClean="0"/>
              <a:t>whether used </a:t>
            </a:r>
            <a:r>
              <a:rPr lang="en-GB" sz="2400" dirty="0"/>
              <a:t>to target ads or track </a:t>
            </a:r>
            <a:r>
              <a:rPr lang="en-GB" sz="2400" dirty="0" smtClean="0"/>
              <a:t>users)</a:t>
            </a:r>
          </a:p>
          <a:p>
            <a:pPr marL="342901" lvl="1" indent="0">
              <a:lnSpc>
                <a:spcPct val="90000"/>
              </a:lnSpc>
              <a:spcBef>
                <a:spcPts val="0"/>
              </a:spcBef>
              <a:buSzPct val="90187"/>
              <a:buNone/>
            </a:pPr>
            <a:endParaRPr lang="en-GB" sz="2400" b="1" i="0" u="none" strike="noStrike" cap="none" dirty="0">
              <a:solidFill>
                <a:schemeClr val="lt1"/>
              </a:solidFill>
              <a:sym typeface="Corbel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9653"/>
              <a:buFont typeface="Noto Sans Symbols"/>
              <a:buChar char="●"/>
            </a:pPr>
            <a:r>
              <a:rPr lang="en-GB" sz="2590" b="1" i="0" u="none" strike="noStrike" cap="none" dirty="0" smtClean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Produced ~77,000 random combinations of factors</a:t>
            </a:r>
            <a:endParaRPr lang="en-GB" sz="2590" b="1" i="0" u="none" strike="noStrike" cap="none" dirty="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9653"/>
              <a:buFont typeface="Noto Sans Symbols"/>
              <a:buNone/>
            </a:pPr>
            <a:endParaRPr sz="2590" b="1" i="0" u="none" strike="noStrike" cap="none" dirty="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2590" b="1" i="0" u="none" strike="noStrike" cap="none" dirty="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2590" b="1" i="0" u="none" strike="noStrike" cap="none" dirty="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2000"/>
              </a:spcBef>
              <a:buClr>
                <a:schemeClr val="accent1"/>
              </a:buClr>
              <a:buSzPct val="90818"/>
              <a:buFont typeface="Noto Sans Symbols"/>
              <a:buNone/>
            </a:pPr>
            <a:endParaRPr sz="2220" b="1" i="0" u="none" strike="noStrike" cap="none" dirty="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Sample Vignettes</a:t>
            </a:r>
            <a:endParaRPr lang="en-US" sz="3600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836" y="1951555"/>
            <a:ext cx="8440328" cy="395342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6200" y="6438900"/>
            <a:ext cx="36099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  <a:latin typeface="Corbel" panose="020B0503020204020204" pitchFamily="34" charset="0"/>
              </a:rPr>
              <a:t>Martin and Shilton (2016)</a:t>
            </a:r>
            <a:endParaRPr lang="en-US" i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13328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Vignette Screenshot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305" y="1890628"/>
            <a:ext cx="8835390" cy="431729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" y="6438900"/>
            <a:ext cx="36099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  <a:latin typeface="Corbel" panose="020B0503020204020204" pitchFamily="34" charset="0"/>
              </a:rPr>
              <a:t>Martin and Shilton (2016)</a:t>
            </a:r>
            <a:endParaRPr lang="en-US" i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35430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Vignette Example:</a:t>
            </a:r>
            <a:br>
              <a:rPr lang="en-US" sz="3600" dirty="0" smtClean="0"/>
            </a:br>
            <a:r>
              <a:rPr lang="en-US" sz="3600" dirty="0" smtClean="0"/>
              <a:t>Internet Privacy 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0025" y="1895475"/>
            <a:ext cx="8772525" cy="4800599"/>
          </a:xfrm>
        </p:spPr>
        <p:txBody>
          <a:bodyPr/>
          <a:lstStyle/>
          <a:p>
            <a:r>
              <a:rPr lang="en-US" sz="2800" dirty="0" smtClean="0"/>
              <a:t>Dependent variables</a:t>
            </a:r>
          </a:p>
          <a:p>
            <a:pPr lvl="1"/>
            <a:r>
              <a:rPr lang="en-US" sz="2400" dirty="0" smtClean="0"/>
              <a:t>General privacy preferences: “In general, I trust mobile applications” (7 points, strongly disagree to strongly agree)</a:t>
            </a:r>
          </a:p>
          <a:p>
            <a:pPr marL="468631" lvl="1" indent="0">
              <a:buNone/>
            </a:pPr>
            <a:endParaRPr lang="en-US" sz="2400" dirty="0" smtClean="0"/>
          </a:p>
          <a:p>
            <a:pPr lvl="1"/>
            <a:r>
              <a:rPr lang="en-US" sz="2400" dirty="0" smtClean="0"/>
              <a:t>Vignette ratings: “This website meets my privacy expectations” (7 points, strongly disagree to strongly agree)</a:t>
            </a:r>
          </a:p>
          <a:p>
            <a:r>
              <a:rPr lang="en-US" sz="2800" dirty="0" smtClean="0"/>
              <a:t>Mediating variable: frequency of usage</a:t>
            </a:r>
          </a:p>
          <a:p>
            <a:r>
              <a:rPr lang="en-US" sz="2800" dirty="0" smtClean="0"/>
              <a:t>Control variables: respondent characteristics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031781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Corbel"/>
              <a:buNone/>
            </a:pPr>
            <a:r>
              <a:rPr lang="en-GB" sz="3600" b="1" i="0" u="none" strike="noStrike" cap="none" dirty="0" smtClean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Result: low-frequency users rely more on general privacy beliefs than context-specific factors</a:t>
            </a:r>
            <a:endParaRPr lang="en-GB" sz="3600" b="1" i="0" u="none" strike="noStrike" cap="none" dirty="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" y="6479280"/>
            <a:ext cx="36099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  <a:latin typeface="Corbel" panose="020B0503020204020204" pitchFamily="34" charset="0"/>
              </a:rPr>
              <a:t>Martin and Shilton (2016)</a:t>
            </a:r>
            <a:endParaRPr lang="en-US" i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937" y="1784844"/>
            <a:ext cx="6608760" cy="465405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Focus">
  <a:themeElements>
    <a:clrScheme name="Focus">
      <a:dk1>
        <a:srgbClr val="000000"/>
      </a:dk1>
      <a:lt1>
        <a:srgbClr val="FFFFFF"/>
      </a:lt1>
      <a:dk2>
        <a:srgbClr val="0064E2"/>
      </a:dk2>
      <a:lt2>
        <a:srgbClr val="B5D2F5"/>
      </a:lt2>
      <a:accent1>
        <a:srgbClr val="FFB91D"/>
      </a:accent1>
      <a:accent2>
        <a:srgbClr val="F97817"/>
      </a:accent2>
      <a:accent3>
        <a:srgbClr val="6DE304"/>
      </a:accent3>
      <a:accent4>
        <a:srgbClr val="FF0000"/>
      </a:accent4>
      <a:accent5>
        <a:srgbClr val="732BEA"/>
      </a:accent5>
      <a:accent6>
        <a:srgbClr val="C913AD"/>
      </a:accent6>
      <a:hlink>
        <a:srgbClr val="FFE400"/>
      </a:hlink>
      <a:folHlink>
        <a:srgbClr val="A3EC6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1B8B0ECDBA3C64CA17A0EDA1F583A22" ma:contentTypeVersion="12" ma:contentTypeDescription="Create a new document." ma:contentTypeScope="" ma:versionID="46fa937b96980ddf7af84dde819730ed">
  <xsd:schema xmlns:xsd="http://www.w3.org/2001/XMLSchema" xmlns:xs="http://www.w3.org/2001/XMLSchema" xmlns:p="http://schemas.microsoft.com/office/2006/metadata/properties" xmlns:ns2="4595ca7b-3a15-4971-af5f-cadc29c03e04" targetNamespace="http://schemas.microsoft.com/office/2006/metadata/properties" ma:root="true" ma:fieldsID="7161056cb75780dae671cf09d7cd8017" ns2:_="">
    <xsd:import namespace="4595ca7b-3a15-4971-af5f-cadc29c03e04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95ca7b-3a15-4971-af5f-cadc29c03e04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595ca7b-3a15-4971-af5f-cadc29c03e04">QPT3VHF6MKWP-83287781-41478</_dlc_DocId>
    <_dlc_DocIdUrl xmlns="4595ca7b-3a15-4971-af5f-cadc29c03e04">
      <Url>https://qataruniversity-prd.qu.edu.qa/_layouts/15/DocIdRedir.aspx?ID=QPT3VHF6MKWP-83287781-41478</Url>
      <Description>QPT3VHF6MKWP-83287781-41478</Description>
    </_dlc_DocIdUrl>
  </documentManagement>
</p:properties>
</file>

<file path=customXml/itemProps1.xml><?xml version="1.0" encoding="utf-8"?>
<ds:datastoreItem xmlns:ds="http://schemas.openxmlformats.org/officeDocument/2006/customXml" ds:itemID="{4EEB17C2-8509-4687-8701-27EE9421B351}"/>
</file>

<file path=customXml/itemProps2.xml><?xml version="1.0" encoding="utf-8"?>
<ds:datastoreItem xmlns:ds="http://schemas.openxmlformats.org/officeDocument/2006/customXml" ds:itemID="{772E6301-6A15-4E20-BD7F-F9E164FBA74B}"/>
</file>

<file path=customXml/itemProps3.xml><?xml version="1.0" encoding="utf-8"?>
<ds:datastoreItem xmlns:ds="http://schemas.openxmlformats.org/officeDocument/2006/customXml" ds:itemID="{A7D79B2B-D618-4BB1-8A81-B21CC77D5F5A}"/>
</file>

<file path=customXml/itemProps4.xml><?xml version="1.0" encoding="utf-8"?>
<ds:datastoreItem xmlns:ds="http://schemas.openxmlformats.org/officeDocument/2006/customXml" ds:itemID="{98D2B46B-FE6E-421F-AB03-C97B2BCC9B48}"/>
</file>

<file path=docProps/app.xml><?xml version="1.0" encoding="utf-8"?>
<Properties xmlns="http://schemas.openxmlformats.org/officeDocument/2006/extended-properties" xmlns:vt="http://schemas.openxmlformats.org/officeDocument/2006/docPropsVTypes">
  <TotalTime>448</TotalTime>
  <Words>1242</Words>
  <Application>Microsoft Office PowerPoint</Application>
  <PresentationFormat>On-screen Show (4:3)</PresentationFormat>
  <Paragraphs>183</Paragraphs>
  <Slides>28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Focus</vt:lpstr>
      <vt:lpstr>SESRI   Workshop on Survey-based Experiments</vt:lpstr>
      <vt:lpstr>Outline: Session 7</vt:lpstr>
      <vt:lpstr>Vignette Experiments</vt:lpstr>
      <vt:lpstr>Vignette Example:  Internet Privacy</vt:lpstr>
      <vt:lpstr>Vignette Example: Internet Privacy</vt:lpstr>
      <vt:lpstr>Sample Vignettes</vt:lpstr>
      <vt:lpstr>Vignette Screenshot</vt:lpstr>
      <vt:lpstr>Vignette Example: Internet Privacy </vt:lpstr>
      <vt:lpstr>Result: low-frequency users rely more on general privacy beliefs than context-specific factors</vt:lpstr>
      <vt:lpstr>Vignette Example: Internet Privacy</vt:lpstr>
      <vt:lpstr>Clicker Question 10</vt:lpstr>
      <vt:lpstr>Conjoint Analysis</vt:lpstr>
      <vt:lpstr>Conjoint Example: EU Bailouts</vt:lpstr>
      <vt:lpstr>Conjoint Example: EU Bailouts</vt:lpstr>
      <vt:lpstr>Conjoint Example: EU Bailouts</vt:lpstr>
      <vt:lpstr>Policy Dimensions &amp; Values for the Bailout Conjoint Experiment</vt:lpstr>
      <vt:lpstr>Results: most respondents hold conditional preferences </vt:lpstr>
      <vt:lpstr> Results: financial considerations have the largest marginal effects </vt:lpstr>
      <vt:lpstr>PowerPoint Presentation</vt:lpstr>
      <vt:lpstr>Conjoint Example: EU Bailouts</vt:lpstr>
      <vt:lpstr>Clicker Question 11</vt:lpstr>
      <vt:lpstr>List Experiments</vt:lpstr>
      <vt:lpstr>List Experiment: Voter Turnout</vt:lpstr>
      <vt:lpstr>List Experiment: Voter Turnout</vt:lpstr>
      <vt:lpstr>List Experiment: Voter Turnout</vt:lpstr>
      <vt:lpstr>Results: Large Mode Effects</vt:lpstr>
      <vt:lpstr>List Experiment: Voter Turnout</vt:lpstr>
      <vt:lpstr>Clicker Question 12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SESRI   Workshop on Survey-based Experiments</dc:title>
  <dc:creator>Gerber, Elisabeth</dc:creator>
  <cp:lastModifiedBy>Noora Mohammed O J AlNaimi</cp:lastModifiedBy>
  <cp:revision>53</cp:revision>
  <dcterms:modified xsi:type="dcterms:W3CDTF">2017-11-14T05:44:51Z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0x01010071B8B0ECDBA3C64CA17A0EDA1F583A22</vt:lpwstr>
  </property>
  <property fmtid="{D5CDD505-2E9C-101B-9397-08002B2CF9AE}" pid="3" name="_dlc_DocIdItemGuid">
    <vt:lpwstr>73c3e5ee-35f2-4324-81e9-734bd927974f</vt:lpwstr>
  </property>
</Properties>
</file>