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orbel" panose="020B05030202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4071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9020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67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4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37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5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573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35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073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361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69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72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GB" sz="1200" b="0" i="0" u="none" strike="noStrike" cap="none">
                <a:solidFill>
                  <a:schemeClr val="dk1"/>
                </a:solidFill>
                <a:latin typeface="Calibri"/>
                <a:ea typeface="Calibri"/>
                <a:cs typeface="Calibri"/>
                <a:sym typeface="Calibri"/>
              </a:rPr>
              <a:t>What kinds of resources and assistance to seek and where; we will give you vocabulary to be able to discuss issues around program evaluation.  </a:t>
            </a: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5234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529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590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39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877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739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2" name="Shape 3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40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1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126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82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309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3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85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268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20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0" y="1461245"/>
            <a:ext cx="9144000" cy="45291"/>
            <a:chOff x="0" y="1613645"/>
            <a:chExt cx="9144000" cy="45291"/>
          </a:xfrm>
        </p:grpSpPr>
        <p:cxnSp>
          <p:nvCxnSpPr>
            <p:cNvPr id="17" name="Shape 1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8" name="Shape 1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9" name="Shape 19"/>
          <p:cNvGrpSpPr/>
          <p:nvPr/>
        </p:nvGrpSpPr>
        <p:grpSpPr>
          <a:xfrm>
            <a:off x="0" y="4952999"/>
            <a:ext cx="9144000" cy="45291"/>
            <a:chOff x="0" y="1613645"/>
            <a:chExt cx="9144000" cy="45291"/>
          </a:xfrm>
        </p:grpSpPr>
        <p:cxnSp>
          <p:nvCxnSpPr>
            <p:cNvPr id="20" name="Shape 20"/>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21" name="Shape 21"/>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22" name="Shape 22"/>
          <p:cNvSpPr txBox="1">
            <a:spLocks noGrp="1"/>
          </p:cNvSpPr>
          <p:nvPr>
            <p:ph type="ctrTitle"/>
          </p:nvPr>
        </p:nvSpPr>
        <p:spPr>
          <a:xfrm>
            <a:off x="4114800" y="1572766"/>
            <a:ext cx="4910326" cy="2130551"/>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subTitle" idx="1"/>
          </p:nvPr>
        </p:nvSpPr>
        <p:spPr>
          <a:xfrm>
            <a:off x="4114800" y="3711387"/>
            <a:ext cx="4910326" cy="886967"/>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27" name="Shape 27"/>
          <p:cNvSpPr/>
          <p:nvPr/>
        </p:nvSpPr>
        <p:spPr>
          <a:xfrm>
            <a:off x="121022" y="85165"/>
            <a:ext cx="4433047" cy="4433047"/>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8" name="Shape 28"/>
          <p:cNvSpPr/>
          <p:nvPr/>
        </p:nvSpPr>
        <p:spPr>
          <a:xfrm>
            <a:off x="179293" y="112056"/>
            <a:ext cx="4201254" cy="4201254"/>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29" name="Shape 29"/>
          <p:cNvSpPr/>
          <p:nvPr/>
        </p:nvSpPr>
        <p:spPr>
          <a:xfrm>
            <a:off x="264460" y="138952"/>
            <a:ext cx="3988777" cy="4056383"/>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30" name="Shape 30"/>
          <p:cNvSpPr/>
          <p:nvPr/>
        </p:nvSpPr>
        <p:spPr>
          <a:xfrm>
            <a:off x="264460" y="138953"/>
            <a:ext cx="3897025" cy="3897025"/>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107"/>
        <p:cNvGrpSpPr/>
        <p:nvPr/>
      </p:nvGrpSpPr>
      <p:grpSpPr>
        <a:xfrm>
          <a:off x="0" y="0"/>
          <a:ext cx="0" cy="0"/>
          <a:chOff x="0" y="0"/>
          <a:chExt cx="0" cy="0"/>
        </a:xfrm>
      </p:grpSpPr>
      <p:grpSp>
        <p:nvGrpSpPr>
          <p:cNvPr id="108" name="Shape 108"/>
          <p:cNvGrpSpPr/>
          <p:nvPr/>
        </p:nvGrpSpPr>
        <p:grpSpPr>
          <a:xfrm>
            <a:off x="0" y="1178858"/>
            <a:ext cx="9144000" cy="45291"/>
            <a:chOff x="0" y="1613645"/>
            <a:chExt cx="9144000" cy="45291"/>
          </a:xfrm>
        </p:grpSpPr>
        <p:cxnSp>
          <p:nvCxnSpPr>
            <p:cNvPr id="109" name="Shape 10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0" name="Shape 110"/>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11" name="Shape 111"/>
          <p:cNvGrpSpPr/>
          <p:nvPr/>
        </p:nvGrpSpPr>
        <p:grpSpPr>
          <a:xfrm>
            <a:off x="0" y="5714999"/>
            <a:ext cx="9144000" cy="45291"/>
            <a:chOff x="0" y="1613645"/>
            <a:chExt cx="9144000" cy="45291"/>
          </a:xfrm>
        </p:grpSpPr>
        <p:cxnSp>
          <p:nvCxnSpPr>
            <p:cNvPr id="112" name="Shape 11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3" name="Shape 11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14" name="Shape 114"/>
          <p:cNvSpPr txBox="1">
            <a:spLocks noGrp="1"/>
          </p:cNvSpPr>
          <p:nvPr>
            <p:ph type="title"/>
          </p:nvPr>
        </p:nvSpPr>
        <p:spPr>
          <a:xfrm>
            <a:off x="457200" y="1524000"/>
            <a:ext cx="3581398" cy="12525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5" name="Shape 115"/>
          <p:cNvSpPr txBox="1">
            <a:spLocks noGrp="1"/>
          </p:cNvSpPr>
          <p:nvPr>
            <p:ph type="body" idx="1"/>
          </p:nvPr>
        </p:nvSpPr>
        <p:spPr>
          <a:xfrm>
            <a:off x="457200" y="2895600"/>
            <a:ext cx="3581398" cy="243839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6" name="Shape 116"/>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7" name="Shape 117"/>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8" name="Shape 118"/>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119" name="Shape 119"/>
          <p:cNvSpPr/>
          <p:nvPr/>
        </p:nvSpPr>
        <p:spPr>
          <a:xfrm>
            <a:off x="4285130" y="1116104"/>
            <a:ext cx="4724400" cy="4724400"/>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120" name="Shape 120"/>
          <p:cNvSpPr>
            <a:spLocks noGrp="1"/>
          </p:cNvSpPr>
          <p:nvPr>
            <p:ph type="pic" idx="2"/>
          </p:nvPr>
        </p:nvSpPr>
        <p:spPr>
          <a:xfrm>
            <a:off x="4473385" y="1148000"/>
            <a:ext cx="4434839" cy="4434986"/>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3" name="Shape 123"/>
          <p:cNvSpPr txBox="1">
            <a:spLocks noGrp="1"/>
          </p:cNvSpPr>
          <p:nvPr>
            <p:ph type="body" idx="1"/>
          </p:nvPr>
        </p:nvSpPr>
        <p:spPr>
          <a:xfrm rot="5400000">
            <a:off x="2590798" y="-76198"/>
            <a:ext cx="3962399" cy="82296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4" name="Shape 12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5" name="Shape 1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6" name="Shape 1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27" name="Shape 127"/>
          <p:cNvGrpSpPr/>
          <p:nvPr/>
        </p:nvGrpSpPr>
        <p:grpSpPr>
          <a:xfrm>
            <a:off x="0" y="1584167"/>
            <a:ext cx="9144000" cy="45291"/>
            <a:chOff x="0" y="1613645"/>
            <a:chExt cx="9144000" cy="45291"/>
          </a:xfrm>
        </p:grpSpPr>
        <p:cxnSp>
          <p:nvCxnSpPr>
            <p:cNvPr id="128" name="Shape 12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29" name="Shape 12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5591967" y="2574130"/>
            <a:ext cx="5516561" cy="15874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2" name="Shape 132"/>
          <p:cNvSpPr txBox="1">
            <a:spLocks noGrp="1"/>
          </p:cNvSpPr>
          <p:nvPr>
            <p:ph type="body" idx="1"/>
          </p:nvPr>
        </p:nvSpPr>
        <p:spPr>
          <a:xfrm rot="5400000">
            <a:off x="1013618" y="53180"/>
            <a:ext cx="5516561" cy="66294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33" name="Shape 133"/>
          <p:cNvSpPr txBox="1">
            <a:spLocks noGrp="1"/>
          </p:cNvSpPr>
          <p:nvPr>
            <p:ph type="dt" idx="10"/>
          </p:nvPr>
        </p:nvSpPr>
        <p:spPr>
          <a:xfrm>
            <a:off x="7556499" y="6356350"/>
            <a:ext cx="114822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4" name="Shape 13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5" name="Shape 13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136" name="Shape 136"/>
          <p:cNvGrpSpPr/>
          <p:nvPr/>
        </p:nvGrpSpPr>
        <p:grpSpPr>
          <a:xfrm rot="5400000">
            <a:off x="4065259" y="3406355"/>
            <a:ext cx="6858000" cy="45291"/>
            <a:chOff x="0" y="1613645"/>
            <a:chExt cx="9144000" cy="45291"/>
          </a:xfrm>
        </p:grpSpPr>
        <p:cxnSp>
          <p:nvCxnSpPr>
            <p:cNvPr id="137" name="Shape 13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38" name="Shape 138"/>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5400" y="381000"/>
            <a:ext cx="77724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a:off x="1295400" y="1905000"/>
            <a:ext cx="3809998"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2" name="Shape 142"/>
          <p:cNvSpPr txBox="1">
            <a:spLocks noGrp="1"/>
          </p:cNvSpPr>
          <p:nvPr>
            <p:ph type="body" idx="2"/>
          </p:nvPr>
        </p:nvSpPr>
        <p:spPr>
          <a:xfrm>
            <a:off x="5257800" y="1905000"/>
            <a:ext cx="3809998"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3" name="Shape 143"/>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4" name="Shape 14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5" name="Shape 14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200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60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6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60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60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4" name="Shape 3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5" name="Shape 3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6" name="Shape 3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37" name="Shape 37"/>
          <p:cNvGrpSpPr/>
          <p:nvPr/>
        </p:nvGrpSpPr>
        <p:grpSpPr>
          <a:xfrm>
            <a:off x="0" y="1584167"/>
            <a:ext cx="9144000" cy="45291"/>
            <a:chOff x="0" y="1613645"/>
            <a:chExt cx="9144000" cy="45291"/>
          </a:xfrm>
        </p:grpSpPr>
        <p:cxnSp>
          <p:nvCxnSpPr>
            <p:cNvPr id="38" name="Shape 3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9" name="Shape 3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Shape 41"/>
          <p:cNvGrpSpPr/>
          <p:nvPr/>
        </p:nvGrpSpPr>
        <p:grpSpPr>
          <a:xfrm>
            <a:off x="0" y="1461245"/>
            <a:ext cx="9144000" cy="45291"/>
            <a:chOff x="0" y="1613645"/>
            <a:chExt cx="9144000" cy="45291"/>
          </a:xfrm>
        </p:grpSpPr>
        <p:cxnSp>
          <p:nvCxnSpPr>
            <p:cNvPr id="42" name="Shape 4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3" name="Shape 43"/>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44" name="Shape 44"/>
          <p:cNvGrpSpPr/>
          <p:nvPr/>
        </p:nvGrpSpPr>
        <p:grpSpPr>
          <a:xfrm>
            <a:off x="0" y="4952999"/>
            <a:ext cx="9144000" cy="45291"/>
            <a:chOff x="0" y="1613645"/>
            <a:chExt cx="9144000" cy="45291"/>
          </a:xfrm>
        </p:grpSpPr>
        <p:cxnSp>
          <p:nvCxnSpPr>
            <p:cNvPr id="45" name="Shape 45"/>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6" name="Shape 46"/>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47" name="Shape 47"/>
          <p:cNvSpPr txBox="1">
            <a:spLocks noGrp="1"/>
          </p:cNvSpPr>
          <p:nvPr>
            <p:ph type="ctrTitle"/>
          </p:nvPr>
        </p:nvSpPr>
        <p:spPr>
          <a:xfrm>
            <a:off x="5365376" y="1573304"/>
            <a:ext cx="3653116" cy="21335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subTitle" idx="1"/>
          </p:nvPr>
        </p:nvSpPr>
        <p:spPr>
          <a:xfrm>
            <a:off x="5365376" y="3998257"/>
            <a:ext cx="3653116" cy="883022"/>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49" name="Shape 49"/>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1" name="Shape 51"/>
          <p:cNvSpPr/>
          <p:nvPr/>
        </p:nvSpPr>
        <p:spPr>
          <a:xfrm>
            <a:off x="134469" y="685800"/>
            <a:ext cx="5268049" cy="5268049"/>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2" name="Shape 52"/>
          <p:cNvSpPr/>
          <p:nvPr/>
        </p:nvSpPr>
        <p:spPr>
          <a:xfrm>
            <a:off x="229676" y="712693"/>
            <a:ext cx="4983478" cy="4983478"/>
          </a:xfrm>
          <a:prstGeom prst="ellipse">
            <a:avLst/>
          </a:prstGeom>
          <a:gradFill>
            <a:gsLst>
              <a:gs pos="0">
                <a:srgbClr val="F97817">
                  <a:alpha val="29411"/>
                </a:srgbClr>
              </a:gs>
              <a:gs pos="100000">
                <a:srgbClr val="C65805">
                  <a:alpha val="29411"/>
                </a:srgbClr>
              </a:gs>
            </a:gsLst>
            <a:lin ang="270000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orbel"/>
              <a:ea typeface="Corbel"/>
              <a:cs typeface="Corbel"/>
              <a:sym typeface="Corbel"/>
            </a:endParaRPr>
          </a:p>
        </p:txBody>
      </p:sp>
      <p:sp>
        <p:nvSpPr>
          <p:cNvPr id="53" name="Shape 53"/>
          <p:cNvSpPr>
            <a:spLocks noGrp="1"/>
          </p:cNvSpPr>
          <p:nvPr>
            <p:ph type="pic" idx="2"/>
          </p:nvPr>
        </p:nvSpPr>
        <p:spPr>
          <a:xfrm>
            <a:off x="241232" y="716991"/>
            <a:ext cx="4906459" cy="4852935"/>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133600"/>
            <a:ext cx="8228013" cy="1362075"/>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6" name="Shape 56"/>
          <p:cNvSpPr txBox="1">
            <a:spLocks noGrp="1"/>
          </p:cNvSpPr>
          <p:nvPr>
            <p:ph type="body" idx="1"/>
          </p:nvPr>
        </p:nvSpPr>
        <p:spPr>
          <a:xfrm>
            <a:off x="457200" y="3529012"/>
            <a:ext cx="8228013" cy="1347785"/>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lnSpc>
                <a:spcPct val="100000"/>
              </a:lnSpc>
              <a:spcBef>
                <a:spcPts val="280"/>
              </a:spcBef>
              <a:spcAft>
                <a:spcPts val="0"/>
              </a:spcAft>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lnSpc>
                <a:spcPct val="100000"/>
              </a:lnSpc>
              <a:spcBef>
                <a:spcPts val="280"/>
              </a:spcBef>
              <a:spcAft>
                <a:spcPts val="0"/>
              </a:spcAft>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8" name="Shape 5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9" name="Shape 5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60" name="Shape 60"/>
          <p:cNvGrpSpPr/>
          <p:nvPr/>
        </p:nvGrpSpPr>
        <p:grpSpPr>
          <a:xfrm>
            <a:off x="0" y="1447798"/>
            <a:ext cx="9144000" cy="45291"/>
            <a:chOff x="0" y="1613645"/>
            <a:chExt cx="9144000" cy="45291"/>
          </a:xfrm>
        </p:grpSpPr>
        <p:cxnSp>
          <p:nvCxnSpPr>
            <p:cNvPr id="61" name="Shape 61"/>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2" name="Shape 62"/>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63" name="Shape 63"/>
          <p:cNvGrpSpPr/>
          <p:nvPr/>
        </p:nvGrpSpPr>
        <p:grpSpPr>
          <a:xfrm>
            <a:off x="0" y="4939551"/>
            <a:ext cx="9144000" cy="45291"/>
            <a:chOff x="0" y="1613645"/>
            <a:chExt cx="9144000" cy="45291"/>
          </a:xfrm>
        </p:grpSpPr>
        <p:cxnSp>
          <p:nvCxnSpPr>
            <p:cNvPr id="64" name="Shape 6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5" name="Shape 6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8" name="Shape 68"/>
          <p:cNvSpPr txBox="1">
            <a:spLocks noGrp="1"/>
          </p:cNvSpPr>
          <p:nvPr>
            <p:ph type="body" idx="1"/>
          </p:nvPr>
        </p:nvSpPr>
        <p:spPr>
          <a:xfrm>
            <a:off x="45720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69" name="Shape 69"/>
          <p:cNvSpPr txBox="1">
            <a:spLocks noGrp="1"/>
          </p:cNvSpPr>
          <p:nvPr>
            <p:ph type="body" idx="2"/>
          </p:nvPr>
        </p:nvSpPr>
        <p:spPr>
          <a:xfrm>
            <a:off x="4754880" y="2057400"/>
            <a:ext cx="3931918" cy="3980328"/>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70" name="Shape 7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1" name="Shape 7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73" name="Shape 73"/>
          <p:cNvGrpSpPr/>
          <p:nvPr/>
        </p:nvGrpSpPr>
        <p:grpSpPr>
          <a:xfrm>
            <a:off x="0" y="1584167"/>
            <a:ext cx="9144000" cy="45291"/>
            <a:chOff x="0" y="1613645"/>
            <a:chExt cx="9144000" cy="45291"/>
          </a:xfrm>
        </p:grpSpPr>
        <p:cxnSp>
          <p:nvCxnSpPr>
            <p:cNvPr id="74" name="Shape 7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5" name="Shape 7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grpSp>
        <p:nvGrpSpPr>
          <p:cNvPr id="77" name="Shape 77"/>
          <p:cNvGrpSpPr/>
          <p:nvPr/>
        </p:nvGrpSpPr>
        <p:grpSpPr>
          <a:xfrm>
            <a:off x="0" y="1584167"/>
            <a:ext cx="9144000" cy="45291"/>
            <a:chOff x="0" y="1613645"/>
            <a:chExt cx="9144000" cy="45291"/>
          </a:xfrm>
        </p:grpSpPr>
        <p:cxnSp>
          <p:nvCxnSpPr>
            <p:cNvPr id="78" name="Shape 7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9" name="Shape 79"/>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1" name="Shape 81"/>
          <p:cNvSpPr txBox="1">
            <a:spLocks noGrp="1"/>
          </p:cNvSpPr>
          <p:nvPr>
            <p:ph type="body" idx="1"/>
          </p:nvPr>
        </p:nvSpPr>
        <p:spPr>
          <a:xfrm>
            <a:off x="457200" y="1734668"/>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body" idx="2"/>
          </p:nvPr>
        </p:nvSpPr>
        <p:spPr>
          <a:xfrm>
            <a:off x="45720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3" name="Shape 83"/>
          <p:cNvSpPr txBox="1">
            <a:spLocks noGrp="1"/>
          </p:cNvSpPr>
          <p:nvPr>
            <p:ph type="body" idx="3"/>
          </p:nvPr>
        </p:nvSpPr>
        <p:spPr>
          <a:xfrm>
            <a:off x="4754880" y="1734668"/>
            <a:ext cx="3931918" cy="744071"/>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4" name="Shape 84"/>
          <p:cNvSpPr txBox="1">
            <a:spLocks noGrp="1"/>
          </p:cNvSpPr>
          <p:nvPr>
            <p:ph type="body" idx="4"/>
          </p:nvPr>
        </p:nvSpPr>
        <p:spPr>
          <a:xfrm>
            <a:off x="4754880" y="2514600"/>
            <a:ext cx="3931918" cy="352312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5" name="Shape 85"/>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7" name="Shape 87"/>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1" name="Shape 9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2" name="Shape 9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93" name="Shape 93"/>
          <p:cNvGrpSpPr/>
          <p:nvPr/>
        </p:nvGrpSpPr>
        <p:grpSpPr>
          <a:xfrm>
            <a:off x="0" y="1584167"/>
            <a:ext cx="9144000" cy="45291"/>
            <a:chOff x="0" y="1613645"/>
            <a:chExt cx="9144000" cy="45291"/>
          </a:xfrm>
        </p:grpSpPr>
        <p:cxnSp>
          <p:nvCxnSpPr>
            <p:cNvPr id="94" name="Shape 9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95" name="Shape 95"/>
            <p:cNvCxnSpPr/>
            <p:nvPr/>
          </p:nvCxnSpPr>
          <p:spPr>
            <a:xfrm>
              <a:off x="0" y="1613645"/>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8" name="Shape 9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199" y="658906"/>
            <a:ext cx="3602037" cy="116204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a:off x="4473387" y="273051"/>
            <a:ext cx="4206240" cy="5778498"/>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3" name="Shape 103"/>
          <p:cNvSpPr txBox="1">
            <a:spLocks noGrp="1"/>
          </p:cNvSpPr>
          <p:nvPr>
            <p:ph type="body" idx="2"/>
          </p:nvPr>
        </p:nvSpPr>
        <p:spPr>
          <a:xfrm>
            <a:off x="457199" y="1905000"/>
            <a:ext cx="3602037" cy="3733800"/>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04" name="Shape 104"/>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5" name="Shape 10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6" name="Shape 10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rbel"/>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6571128" y="635635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orbel"/>
              <a:buNone/>
              <a:defRPr sz="12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4067944" y="1772816"/>
            <a:ext cx="4910326" cy="213055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orbel"/>
              <a:buNone/>
            </a:pPr>
            <a:r>
              <a:rPr lang="en-GB" sz="4320" b="1" i="0" u="none" strike="noStrike" cap="none">
                <a:solidFill>
                  <a:schemeClr val="lt1"/>
                </a:solidFill>
                <a:latin typeface="Corbel"/>
                <a:ea typeface="Corbel"/>
                <a:cs typeface="Corbel"/>
                <a:sym typeface="Corbel"/>
              </a:rPr>
              <a:t>SESRI</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 </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Workshop on</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Survey-based</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Experiments</a:t>
            </a:r>
          </a:p>
        </p:txBody>
      </p:sp>
      <p:sp>
        <p:nvSpPr>
          <p:cNvPr id="152" name="Shape 152"/>
          <p:cNvSpPr txBox="1">
            <a:spLocks noGrp="1"/>
          </p:cNvSpPr>
          <p:nvPr>
            <p:ph type="subTitle" idx="1"/>
          </p:nvPr>
        </p:nvSpPr>
        <p:spPr>
          <a:xfrm>
            <a:off x="1295400" y="5181600"/>
            <a:ext cx="7678680" cy="1219199"/>
          </a:xfrm>
          <a:prstGeom prst="rect">
            <a:avLst/>
          </a:prstGeom>
          <a:noFill/>
          <a:ln>
            <a:noFill/>
          </a:ln>
        </p:spPr>
        <p:txBody>
          <a:bodyPr lIns="91425" tIns="45700" rIns="91425" bIns="45700" anchor="t" anchorCtr="0">
            <a:noAutofit/>
          </a:bodyPr>
          <a:lstStyle/>
          <a:p>
            <a:pPr marL="0" marR="0" lvl="0" indent="0" algn="r" rtl="0">
              <a:lnSpc>
                <a:spcPct val="80000"/>
              </a:lnSpc>
              <a:spcBef>
                <a:spcPts val="0"/>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Session 6: Substantive Experiments</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April 18, 2017</a:t>
            </a:r>
          </a:p>
          <a:p>
            <a:pPr marL="0" marR="0" lvl="0" indent="0" algn="r" rtl="0">
              <a:lnSpc>
                <a:spcPct val="80000"/>
              </a:lnSpc>
              <a:spcBef>
                <a:spcPts val="475"/>
              </a:spcBef>
              <a:spcAft>
                <a:spcPts val="0"/>
              </a:spcAft>
              <a:buClr>
                <a:schemeClr val="accent1"/>
              </a:buClr>
              <a:buSzPct val="25000"/>
              <a:buFont typeface="Noto Sans Symbols"/>
              <a:buNone/>
            </a:pPr>
            <a:r>
              <a:rPr lang="en-GB" sz="2375" b="1" i="0" u="none" strike="noStrike" cap="none">
                <a:solidFill>
                  <a:schemeClr val="lt1"/>
                </a:solidFill>
                <a:latin typeface="Corbel"/>
                <a:ea typeface="Corbel"/>
                <a:cs typeface="Corbel"/>
                <a:sym typeface="Corbel"/>
              </a:rPr>
              <a:t>Doha, Qatar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11" name="Shape 211"/>
          <p:cNvSpPr txBox="1">
            <a:spLocks noGrp="1"/>
          </p:cNvSpPr>
          <p:nvPr>
            <p:ph type="body" idx="1"/>
          </p:nvPr>
        </p:nvSpPr>
        <p:spPr>
          <a:xfrm>
            <a:off x="276726" y="1925052"/>
            <a:ext cx="8626642" cy="4547935"/>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Hypothesis: salience of immigrant groups will affect the impact of information about immigration on respondents’ favorability towards immigration.</a:t>
            </a:r>
          </a:p>
          <a:p>
            <a:pPr marL="342900" marR="0" lvl="0" indent="-215900" algn="l" rtl="0">
              <a:lnSpc>
                <a:spcPct val="100000"/>
              </a:lnSpc>
              <a:spcBef>
                <a:spcPts val="200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685800" marR="0" lvl="1" indent="-228600" algn="l" rtl="0">
              <a:lnSpc>
                <a:spcPct val="100000"/>
              </a:lnSpc>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Images of Latino immigrants will trigger greater opposition to lenient immigration policy than images of European immigrants.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17" name="Shape 217"/>
          <p:cNvSpPr txBox="1">
            <a:spLocks noGrp="1"/>
          </p:cNvSpPr>
          <p:nvPr>
            <p:ph type="body" idx="1"/>
          </p:nvPr>
        </p:nvSpPr>
        <p:spPr>
          <a:xfrm>
            <a:off x="144379" y="1852864"/>
            <a:ext cx="8819146" cy="4668252"/>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Treatment: exposure to news stories and ethnic cues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2x2 design that produced four experimental conditions</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Manipulate mock New York Times news story to emphasize positive/negative consequences of increasing immigration</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Manipulate group cue by altering the picture and name of an immigrant (white European vs. Latino)</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Pos/Lat, Pos/Euro, Neg/Lat, Neg/Euro</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Control group read a mock NYT story about cell phone use and car crashes.</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Sample: web-based nationally representative sample of 354 white, non-Latino adults.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23" name="Shape 223"/>
          <p:cNvSpPr txBox="1">
            <a:spLocks noGrp="1"/>
          </p:cNvSpPr>
          <p:nvPr>
            <p:ph type="body" idx="1"/>
          </p:nvPr>
        </p:nvSpPr>
        <p:spPr>
          <a:xfrm>
            <a:off x="84221" y="1828800"/>
            <a:ext cx="8951494" cy="4788568"/>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Dependent Variables:</a:t>
            </a:r>
          </a:p>
          <a:p>
            <a:pPr marL="685800" marR="0" lvl="1" indent="-228600" algn="l" rtl="0">
              <a:lnSpc>
                <a:spcPct val="100000"/>
              </a:lnSpc>
              <a:spcBef>
                <a:spcPts val="600"/>
              </a:spcBef>
              <a:spcAft>
                <a:spcPts val="0"/>
              </a:spcAft>
              <a:buClr>
                <a:schemeClr val="accent2"/>
              </a:buClr>
              <a:buSzPct val="106363"/>
              <a:buFont typeface="Noto Sans Symbols"/>
              <a:buChar char="●"/>
            </a:pPr>
            <a:r>
              <a:rPr lang="en-GB" sz="2200" b="1" i="0" u="none" strike="noStrike" cap="none">
                <a:solidFill>
                  <a:schemeClr val="lt1"/>
                </a:solidFill>
                <a:latin typeface="Corbel"/>
                <a:ea typeface="Corbel"/>
                <a:cs typeface="Corbel"/>
                <a:sym typeface="Corbel"/>
              </a:rPr>
              <a:t>Do you think the number of immigrants from foreign countries who are permitted to come to the</a:t>
            </a:r>
            <a:r>
              <a:rPr lang="en-GB" sz="2600" b="1" i="0" u="none" strike="noStrike" cap="none">
                <a:solidFill>
                  <a:schemeClr val="lt1"/>
                </a:solidFill>
                <a:latin typeface="Corbel"/>
                <a:ea typeface="Corbel"/>
                <a:cs typeface="Corbel"/>
                <a:sym typeface="Corbel"/>
              </a:rPr>
              <a:t> </a:t>
            </a:r>
            <a:r>
              <a:rPr lang="en-GB" sz="2200" b="1" i="0" u="none" strike="noStrike" cap="none">
                <a:solidFill>
                  <a:schemeClr val="lt1"/>
                </a:solidFill>
                <a:latin typeface="Corbel"/>
                <a:ea typeface="Corbel"/>
                <a:cs typeface="Corbel"/>
                <a:sym typeface="Corbel"/>
              </a:rPr>
              <a:t>United States to live should be increased a lot, increased a little, left the same as it is now, decreased a little, or decreased a lot?  </a:t>
            </a:r>
          </a:p>
          <a:p>
            <a:pPr marL="468631" marR="0" lvl="1" indent="-11430" algn="l" rtl="0">
              <a:lnSpc>
                <a:spcPct val="100000"/>
              </a:lnSpc>
              <a:spcBef>
                <a:spcPts val="60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Do you favor a law making English the official language of the United States, meaning government business would be conducted in English only, or do you oppose such a law?  (Strongly Favor, Favor, Oppose, Strongly Oppose)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29" name="Shape 229"/>
          <p:cNvSpPr txBox="1"/>
          <p:nvPr/>
        </p:nvSpPr>
        <p:spPr>
          <a:xfrm>
            <a:off x="84221" y="6431219"/>
            <a:ext cx="29357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Brader, Valentino, Suhay (2008)</a:t>
            </a:r>
          </a:p>
        </p:txBody>
      </p:sp>
      <p:pic>
        <p:nvPicPr>
          <p:cNvPr id="230" name="Shape 230" descr="Screen Clipping"/>
          <p:cNvPicPr preferRelativeResize="0"/>
          <p:nvPr/>
        </p:nvPicPr>
        <p:blipFill rotWithShape="1">
          <a:blip r:embed="rId3">
            <a:alphaModFix/>
          </a:blip>
          <a:srcRect/>
          <a:stretch/>
        </p:blipFill>
        <p:spPr>
          <a:xfrm>
            <a:off x="2586790" y="1770158"/>
            <a:ext cx="4211052" cy="4275441"/>
          </a:xfrm>
          <a:prstGeom prst="rect">
            <a:avLst/>
          </a:prstGeom>
          <a:noFill/>
          <a:ln>
            <a:noFill/>
          </a:ln>
        </p:spPr>
      </p:pic>
      <p:pic>
        <p:nvPicPr>
          <p:cNvPr id="231" name="Shape 231" descr="Screen Clipping"/>
          <p:cNvPicPr preferRelativeResize="0"/>
          <p:nvPr/>
        </p:nvPicPr>
        <p:blipFill rotWithShape="1">
          <a:blip r:embed="rId4">
            <a:alphaModFix/>
          </a:blip>
          <a:srcRect/>
          <a:stretch/>
        </p:blipFill>
        <p:spPr>
          <a:xfrm>
            <a:off x="2964709" y="6187660"/>
            <a:ext cx="3551462" cy="409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38" name="Shape 238"/>
          <p:cNvSpPr txBox="1"/>
          <p:nvPr/>
        </p:nvSpPr>
        <p:spPr>
          <a:xfrm>
            <a:off x="0" y="6431219"/>
            <a:ext cx="29357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Brader, Valentino, Suhay (2008)</a:t>
            </a:r>
          </a:p>
        </p:txBody>
      </p:sp>
      <p:pic>
        <p:nvPicPr>
          <p:cNvPr id="239" name="Shape 239" descr="Screen Clipping"/>
          <p:cNvPicPr preferRelativeResize="0"/>
          <p:nvPr/>
        </p:nvPicPr>
        <p:blipFill rotWithShape="1">
          <a:blip r:embed="rId3">
            <a:alphaModFix/>
          </a:blip>
          <a:srcRect/>
          <a:stretch/>
        </p:blipFill>
        <p:spPr>
          <a:xfrm>
            <a:off x="2519540" y="1799563"/>
            <a:ext cx="4338127" cy="837423"/>
          </a:xfrm>
          <a:prstGeom prst="rect">
            <a:avLst/>
          </a:prstGeom>
          <a:noFill/>
          <a:ln>
            <a:noFill/>
          </a:ln>
        </p:spPr>
      </p:pic>
      <p:pic>
        <p:nvPicPr>
          <p:cNvPr id="240" name="Shape 240" descr="Screen Clipping"/>
          <p:cNvPicPr preferRelativeResize="0"/>
          <p:nvPr/>
        </p:nvPicPr>
        <p:blipFill rotWithShape="1">
          <a:blip r:embed="rId4">
            <a:alphaModFix/>
          </a:blip>
          <a:srcRect/>
          <a:stretch/>
        </p:blipFill>
        <p:spPr>
          <a:xfrm>
            <a:off x="2519540" y="2544692"/>
            <a:ext cx="4338127" cy="3886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Opposition to Immigration</a:t>
            </a:r>
          </a:p>
        </p:txBody>
      </p:sp>
      <p:sp>
        <p:nvSpPr>
          <p:cNvPr id="246" name="Shape 246"/>
          <p:cNvSpPr txBox="1">
            <a:spLocks noGrp="1"/>
          </p:cNvSpPr>
          <p:nvPr>
            <p:ph type="body" idx="1"/>
          </p:nvPr>
        </p:nvSpPr>
        <p:spPr>
          <a:xfrm>
            <a:off x="144379" y="1794509"/>
            <a:ext cx="8828171" cy="487098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Implications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Follow-up questions indicate that specific group cues (in this case, Latinos), trigger emotions of anxiety that lead to less support for immigration overall.</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Limitations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External validity (i.e., artificiality of the experimental setting)</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Internal validity (i.e., temporary vs. lasting effects)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Mediating factors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Statistical power (i.e., small cell sizes)</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Generalizability (i.e., culturally context specific)</a:t>
            </a:r>
          </a:p>
          <a:p>
            <a:pPr marL="685800" marR="0" lvl="1" indent="-342899" algn="l" rtl="0">
              <a:lnSpc>
                <a:spcPct val="100000"/>
              </a:lnSpc>
              <a:spcBef>
                <a:spcPts val="0"/>
              </a:spcBef>
              <a:spcAft>
                <a:spcPts val="0"/>
              </a:spcAft>
              <a:buClr>
                <a:schemeClr val="accent1"/>
              </a:buClr>
              <a:buSzPct val="90000"/>
              <a:buFont typeface="Noto Sans Symbols"/>
              <a:buChar char="●"/>
            </a:pPr>
            <a:r>
              <a:rPr lang="en-GB" sz="2200" b="1" i="0" u="none" strike="noStrike" cap="none">
                <a:solidFill>
                  <a:schemeClr val="lt1"/>
                </a:solidFill>
                <a:latin typeface="Corbel"/>
                <a:ea typeface="Corbel"/>
                <a:cs typeface="Corbel"/>
                <a:sym typeface="Corbel"/>
              </a:rPr>
              <a:t>Other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7</a:t>
            </a:r>
          </a:p>
        </p:txBody>
      </p:sp>
      <p:sp>
        <p:nvSpPr>
          <p:cNvPr id="253" name="Shape 253"/>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dirty="0">
                <a:solidFill>
                  <a:schemeClr val="lt1"/>
                </a:solidFill>
                <a:latin typeface="Corbel"/>
                <a:ea typeface="Corbel"/>
                <a:cs typeface="Corbel"/>
                <a:sym typeface="Corbel"/>
              </a:rPr>
              <a:t>Indicate which you believe is the most important limitation of the </a:t>
            </a:r>
            <a:r>
              <a:rPr lang="en-GB" sz="2800" b="1" i="0" u="none" strike="noStrike" cap="none" dirty="0" err="1">
                <a:solidFill>
                  <a:srgbClr val="FFD477"/>
                </a:solidFill>
                <a:latin typeface="Corbel"/>
                <a:ea typeface="Corbel"/>
                <a:cs typeface="Corbel"/>
                <a:sym typeface="Corbel"/>
              </a:rPr>
              <a:t>Brader</a:t>
            </a:r>
            <a:r>
              <a:rPr lang="en-GB" sz="2800" b="1" i="0" u="none" strike="noStrike" cap="none" dirty="0">
                <a:solidFill>
                  <a:srgbClr val="FFD477"/>
                </a:solidFill>
                <a:latin typeface="Corbel"/>
                <a:ea typeface="Corbel"/>
                <a:cs typeface="Corbel"/>
                <a:sym typeface="Corbel"/>
              </a:rPr>
              <a:t> et al. </a:t>
            </a:r>
            <a:r>
              <a:rPr lang="en-GB" sz="2800" b="1" i="0" u="none" strike="noStrike" cap="none" dirty="0">
                <a:solidFill>
                  <a:schemeClr val="lt1"/>
                </a:solidFill>
                <a:latin typeface="Corbel"/>
                <a:ea typeface="Corbel"/>
                <a:cs typeface="Corbel"/>
                <a:sym typeface="Corbel"/>
              </a:rPr>
              <a:t>study:</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dirty="0">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a:solidFill>
                  <a:schemeClr val="lt1"/>
                </a:solidFill>
                <a:latin typeface="Corbel"/>
                <a:ea typeface="Corbel"/>
                <a:cs typeface="Corbel"/>
                <a:sym typeface="Corbel"/>
              </a:rPr>
              <a:t>External validity (i.e., artificiality of the experimental setting)</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a:solidFill>
                  <a:schemeClr val="lt1"/>
                </a:solidFill>
                <a:latin typeface="Corbel"/>
                <a:ea typeface="Corbel"/>
                <a:cs typeface="Corbel"/>
                <a:sym typeface="Corbel"/>
              </a:rPr>
              <a:t>Internal validity (i.e., temporary vs. lasting effects)</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smtClean="0">
                <a:solidFill>
                  <a:schemeClr val="lt1"/>
                </a:solidFill>
                <a:latin typeface="Corbel"/>
                <a:ea typeface="Corbel"/>
                <a:cs typeface="Corbel"/>
                <a:sym typeface="Corbel"/>
              </a:rPr>
              <a:t>Statistical power (i.e., small cell sizes)</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dirty="0" smtClean="0">
                <a:solidFill>
                  <a:schemeClr val="lt1"/>
                </a:solidFill>
                <a:latin typeface="Corbel"/>
                <a:ea typeface="Corbel"/>
                <a:cs typeface="Corbel"/>
                <a:sym typeface="Corbel"/>
              </a:rPr>
              <a:t>Generalizability </a:t>
            </a:r>
            <a:r>
              <a:rPr lang="en-GB" sz="2800" b="1" i="0" u="none" strike="noStrike" cap="none" dirty="0">
                <a:solidFill>
                  <a:schemeClr val="lt1"/>
                </a:solidFill>
                <a:latin typeface="Corbel"/>
                <a:ea typeface="Corbel"/>
                <a:cs typeface="Corbel"/>
                <a:sym typeface="Corbel"/>
              </a:rPr>
              <a:t>(i.e., culturally context specific</a:t>
            </a:r>
            <a:r>
              <a:rPr lang="en-GB" sz="2800" b="1" i="0" u="none" strike="noStrike" cap="none" dirty="0" smtClean="0">
                <a:solidFill>
                  <a:schemeClr val="lt1"/>
                </a:solidFill>
                <a:latin typeface="Corbel"/>
                <a:ea typeface="Corbel"/>
                <a:cs typeface="Corbel"/>
                <a:sym typeface="Corbel"/>
              </a:rPr>
              <a:t>)</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dirty="0" smtClean="0"/>
              <a:t>Other</a:t>
            </a:r>
            <a:endParaRPr lang="en-GB" sz="2800" b="1" i="0" u="none" strike="noStrike" cap="none" dirty="0">
              <a:solidFill>
                <a:schemeClr val="lt1"/>
              </a:solidFill>
              <a:latin typeface="Corbel"/>
              <a:ea typeface="Corbel"/>
              <a:cs typeface="Corbel"/>
              <a:sym typeface="Corbel"/>
            </a:endParaRPr>
          </a:p>
          <a:p>
            <a:pPr marL="0" marR="0" lvl="0" indent="0" algn="l" rtl="0">
              <a:lnSpc>
                <a:spcPct val="100000"/>
              </a:lnSpc>
              <a:spcBef>
                <a:spcPts val="0"/>
              </a:spcBef>
              <a:spcAft>
                <a:spcPts val="0"/>
              </a:spcAft>
              <a:buNone/>
            </a:pPr>
            <a:endParaRPr dirty="0"/>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dirty="0">
              <a:solidFill>
                <a:schemeClr val="lt1"/>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228600" y="2057400"/>
            <a:ext cx="8839199" cy="4571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Priming refers to increasing the salience of a category or criterion in people’s evaluations.</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 priming experiments, researcher provides information before the experiment to trigger concepts that the respondent then uses to make judgements or evaluations.</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Related to framing, more indirect.  </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
        <p:nvSpPr>
          <p:cNvPr id="260" name="Shape 2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Priming Experiments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8</a:t>
            </a:r>
          </a:p>
        </p:txBody>
      </p:sp>
      <p:sp>
        <p:nvSpPr>
          <p:cNvPr id="267" name="Shape 267"/>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Which of the following are examples of priming effects?</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People prefer a female municipal council candidate (</a:t>
            </a:r>
            <a:r>
              <a:rPr lang="en-GB" sz="2800"/>
              <a:t>F</a:t>
            </a:r>
            <a:r>
              <a:rPr lang="en-GB" sz="2800" b="1" i="0" u="none" strike="noStrike" cap="none">
                <a:solidFill>
                  <a:schemeClr val="lt1"/>
                </a:solidFill>
                <a:latin typeface="Corbel"/>
                <a:ea typeface="Corbel"/>
                <a:cs typeface="Corbel"/>
                <a:sym typeface="Corbel"/>
              </a:rPr>
              <a:t>) over a male candidate (</a:t>
            </a:r>
            <a:r>
              <a:rPr lang="en-GB" sz="2800"/>
              <a:t>M</a:t>
            </a:r>
            <a:r>
              <a:rPr lang="en-GB" sz="2800" b="1" i="0" u="none" strike="noStrike" cap="none">
                <a:solidFill>
                  <a:schemeClr val="lt1"/>
                </a:solidFill>
                <a:latin typeface="Corbel"/>
                <a:ea typeface="Corbel"/>
                <a:cs typeface="Corbel"/>
                <a:sym typeface="Corbel"/>
              </a:rPr>
              <a:t>).</a:t>
            </a:r>
          </a:p>
          <a:p>
            <a:pPr marL="800100" marR="0" lvl="1" indent="-474980" algn="l" rtl="0">
              <a:lnSpc>
                <a:spcPct val="100000"/>
              </a:lnSpc>
              <a:spcBef>
                <a:spcPts val="0"/>
              </a:spcBef>
              <a:spcAft>
                <a:spcPts val="0"/>
              </a:spcAft>
              <a:buClr>
                <a:schemeClr val="accent1"/>
              </a:buClr>
              <a:buSzPct val="100000"/>
              <a:buFont typeface="Noto Sans Symbols"/>
              <a:buAutoNum type="alphaLcParenR"/>
            </a:pPr>
            <a:r>
              <a:rPr lang="en-GB" sz="2800"/>
              <a:t>People interviewed by female interviewers are more likely to prefer female municipal council candidates than those interviewed by men.</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More people prefer the female candidate after reading a news story about family issues.</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People believe women candidates are better able to make policies dealing with family issues.</a:t>
            </a:r>
          </a:p>
          <a:p>
            <a:pPr marL="342900" marR="0" lvl="1"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Priming Example:</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Emotions and Medical Information</a:t>
            </a:r>
          </a:p>
        </p:txBody>
      </p:sp>
      <p:sp>
        <p:nvSpPr>
          <p:cNvPr id="274" name="Shape 274"/>
          <p:cNvSpPr txBox="1">
            <a:spLocks noGrp="1"/>
          </p:cNvSpPr>
          <p:nvPr>
            <p:ph type="body" idx="1"/>
          </p:nvPr>
        </p:nvSpPr>
        <p:spPr>
          <a:xfrm>
            <a:off x="152400" y="2057400"/>
            <a:ext cx="8839199" cy="44195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Study: Persky et al, “Genomic Information may Inhibit Weight-Related Behavior Change Inclinations Among Individuals in a Fear State,” </a:t>
            </a:r>
            <a:r>
              <a:rPr lang="en-GB" sz="2400" b="1" i="1" u="none" strike="noStrike" cap="none">
                <a:solidFill>
                  <a:schemeClr val="lt1"/>
                </a:solidFill>
                <a:latin typeface="Corbel"/>
                <a:ea typeface="Corbel"/>
                <a:cs typeface="Corbel"/>
                <a:sym typeface="Corbel"/>
              </a:rPr>
              <a:t>Annals of Behavioral Medicine</a:t>
            </a:r>
            <a:r>
              <a:rPr lang="en-GB" sz="2400" b="1" i="0" u="none" strike="noStrike" cap="none">
                <a:solidFill>
                  <a:schemeClr val="lt1"/>
                </a:solidFill>
                <a:latin typeface="Corbel"/>
                <a:ea typeface="Corbel"/>
                <a:cs typeface="Corbel"/>
                <a:sym typeface="Corbel"/>
              </a:rPr>
              <a:t>.</a:t>
            </a:r>
          </a:p>
          <a:p>
            <a:pPr marL="342900" marR="0" lvl="0" indent="-342900" algn="l" rtl="0">
              <a:lnSpc>
                <a:spcPct val="90000"/>
              </a:lnSpc>
              <a:spcBef>
                <a:spcPts val="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Question: Does emotional state condition how people interpret and apply medical information about the causes of disease?</a:t>
            </a:r>
          </a:p>
          <a:p>
            <a:pPr marL="0" marR="0" lvl="0" indent="0" algn="l" rtl="0">
              <a:lnSpc>
                <a:spcPct val="9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Hypothesis: Activating fear will make subjects more receptive to messages about behavioral underpinnings of obesity. </a:t>
            </a:r>
          </a:p>
          <a:p>
            <a:pPr marL="342900" marR="0" lvl="0" indent="-342900" algn="l" rtl="0">
              <a:lnSpc>
                <a:spcPct val="90000"/>
              </a:lnSpc>
              <a:spcBef>
                <a:spcPts val="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a:p>
            <a:pPr marL="342900" marR="0" lvl="0" indent="-342900" algn="l" rtl="0">
              <a:lnSpc>
                <a:spcPct val="9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Approach: priming emotion through mild emotion generation tasks.</a:t>
            </a:r>
          </a:p>
          <a:p>
            <a:pPr marL="342900" marR="0" lvl="0" indent="-342900" algn="l" rtl="0">
              <a:lnSpc>
                <a:spcPct val="9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6</a:t>
            </a:r>
          </a:p>
        </p:txBody>
      </p:sp>
      <p:sp>
        <p:nvSpPr>
          <p:cNvPr id="159" name="Shape 159"/>
          <p:cNvSpPr txBox="1">
            <a:spLocks noGrp="1"/>
          </p:cNvSpPr>
          <p:nvPr>
            <p:ph type="body" idx="1"/>
          </p:nvPr>
        </p:nvSpPr>
        <p:spPr>
          <a:xfrm>
            <a:off x="457200" y="2057400"/>
            <a:ext cx="8291263" cy="446794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Compare and contrast methods-focused and substantive survey experiments</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Explore several common approaches with examples from various social science fields</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0" marR="0" lvl="0" indent="0" algn="l" rtl="0">
              <a:lnSpc>
                <a:spcPct val="10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sp>
        <p:nvSpPr>
          <p:cNvPr id="281" name="Shape 281"/>
          <p:cNvSpPr txBox="1">
            <a:spLocks noGrp="1"/>
          </p:cNvSpPr>
          <p:nvPr>
            <p:ph type="body" idx="1"/>
          </p:nvPr>
        </p:nvSpPr>
        <p:spPr>
          <a:xfrm>
            <a:off x="144379" y="1785936"/>
            <a:ext cx="8891336" cy="3962399"/>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Treatment: activation of emotions and exposure to physician-provided medical information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3x2 design that produced six experimental conditions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Elicitation of anger, fear or neutral emptions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Manipulation of messages from a simulated doctor emphasizing genetic/behavioral causes of obesity</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Anger/Gen, Anger/Beh, Fear/Gen, Fear/Beh, Neutral/Gen, Neutral/Beh</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Sample: 555 overweight/obese women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Respondents told they were participating in two separate studies (life events, patient-doctor interactions)</a:t>
            </a:r>
          </a:p>
          <a:p>
            <a:pPr marL="685800" marR="0" lvl="1" indent="-228600" algn="l" rtl="0">
              <a:lnSpc>
                <a:spcPct val="100000"/>
              </a:lnSpc>
              <a:spcBef>
                <a:spcPts val="600"/>
              </a:spcBef>
              <a:spcAft>
                <a:spcPts val="0"/>
              </a:spcAft>
              <a:buClr>
                <a:schemeClr val="accent2"/>
              </a:buClr>
              <a:buSzPct val="90000"/>
              <a:buFont typeface="Noto Sans Symbols"/>
              <a:buNone/>
            </a:pPr>
            <a:endParaRPr sz="2200" b="1" i="0" u="none" strike="noStrike" cap="none">
              <a:solidFill>
                <a:schemeClr val="lt1"/>
              </a:solidFill>
              <a:latin typeface="Corbel"/>
              <a:ea typeface="Corbel"/>
              <a:cs typeface="Corbel"/>
              <a:sym typeface="Corbel"/>
            </a:endParaRPr>
          </a:p>
          <a:p>
            <a:pPr marL="685800" marR="0" lvl="1" indent="-228600" algn="l" rtl="0">
              <a:lnSpc>
                <a:spcPct val="100000"/>
              </a:lnSpc>
              <a:spcBef>
                <a:spcPts val="600"/>
              </a:spcBef>
              <a:spcAft>
                <a:spcPts val="0"/>
              </a:spcAft>
              <a:buClr>
                <a:schemeClr val="accent2"/>
              </a:buClr>
              <a:buSzPct val="90000"/>
              <a:buFont typeface="Noto Sans Symbols"/>
              <a:buNone/>
            </a:pPr>
            <a:endParaRPr sz="2200" b="1" i="0" u="none" strike="noStrike" cap="none">
              <a:solidFill>
                <a:schemeClr val="lt1"/>
              </a:solidFill>
              <a:latin typeface="Corbel"/>
              <a:ea typeface="Corbel"/>
              <a:cs typeface="Corbel"/>
              <a:sym typeface="Corbel"/>
            </a:endParaRPr>
          </a:p>
          <a:p>
            <a:pPr marL="342900" marR="0" lvl="0" indent="-215900" algn="l" rtl="0">
              <a:lnSpc>
                <a:spcPct val="100000"/>
              </a:lnSpc>
              <a:spcBef>
                <a:spcPts val="200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Priming Task</a:t>
            </a:r>
          </a:p>
        </p:txBody>
      </p:sp>
      <p:sp>
        <p:nvSpPr>
          <p:cNvPr id="287" name="Shape 287"/>
          <p:cNvSpPr txBox="1">
            <a:spLocks noGrp="1"/>
          </p:cNvSpPr>
          <p:nvPr>
            <p:ph type="body" idx="1"/>
          </p:nvPr>
        </p:nvSpPr>
        <p:spPr>
          <a:xfrm>
            <a:off x="132346" y="1937083"/>
            <a:ext cx="8843210" cy="483669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Anger prompt: write for five minutes about a situation that had made them feel very angry such that someone reading the story would also feel that emotion.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Fear prompt: write for five minutes about a situation that had made them feel very fearful such that someone reading the story would also feel that emotion.</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Neutral prompt: write for five minutes describing a room in their house.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Information Manipulation</a:t>
            </a:r>
          </a:p>
        </p:txBody>
      </p:sp>
      <p:sp>
        <p:nvSpPr>
          <p:cNvPr id="293" name="Shape 293"/>
          <p:cNvSpPr txBox="1">
            <a:spLocks noGrp="1"/>
          </p:cNvSpPr>
          <p:nvPr>
            <p:ph type="body" idx="1"/>
          </p:nvPr>
        </p:nvSpPr>
        <p:spPr>
          <a:xfrm>
            <a:off x="156410" y="1852864"/>
            <a:ext cx="8867272" cy="4596062"/>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Simulated doctor talking to a patient</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After noting that the “patient” is overweight, doctor talks about the relationship between excess weight and the increased risk of breast cancer</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Then in the “genetic information version,” he explains that genetics can have a big impact on body weight.</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In the “behavioral information version,” he explains that one’s own behavior and the environment around them can have a big impact on body weight.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sp>
        <p:nvSpPr>
          <p:cNvPr id="299" name="Shape 299"/>
          <p:cNvSpPr txBox="1">
            <a:spLocks noGrp="1"/>
          </p:cNvSpPr>
          <p:nvPr>
            <p:ph type="body" idx="1"/>
          </p:nvPr>
        </p:nvSpPr>
        <p:spPr>
          <a:xfrm>
            <a:off x="156410" y="1828800"/>
            <a:ext cx="8831178" cy="483669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Dependent Variables: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Combined two questions into a “diet index”</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I intend to make changes to my diet in the next six months (7 points, strongly disagree to strongly agree)</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How likely is it you will try to change your diet in the next six months (7 points, very unlikely to very likely)</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Combined two questions into an “exercise index”</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I intend to get more exercise in the next six months (SD-SA)</a:t>
            </a:r>
          </a:p>
          <a:p>
            <a:pPr marL="1035050" marR="0" lvl="2" indent="-234950" algn="l" rtl="0">
              <a:lnSpc>
                <a:spcPct val="100000"/>
              </a:lnSpc>
              <a:spcBef>
                <a:spcPts val="600"/>
              </a:spcBef>
              <a:spcAft>
                <a:spcPts val="0"/>
              </a:spcAft>
              <a:buClr>
                <a:schemeClr val="accent1"/>
              </a:buClr>
              <a:buSzPct val="90000"/>
              <a:buFont typeface="Noto Sans Symbols"/>
              <a:buChar char="●"/>
            </a:pPr>
            <a:r>
              <a:rPr lang="en-GB" sz="2000" b="1" i="0" u="none" strike="noStrike" cap="none">
                <a:solidFill>
                  <a:schemeClr val="lt1"/>
                </a:solidFill>
                <a:latin typeface="Corbel"/>
                <a:ea typeface="Corbel"/>
                <a:cs typeface="Corbel"/>
                <a:sym typeface="Corbel"/>
              </a:rPr>
              <a:t>How likely is it you will try to get more exercise in the next six months (VU-VL)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pic>
        <p:nvPicPr>
          <p:cNvPr id="306" name="Shape 306"/>
          <p:cNvPicPr preferRelativeResize="0"/>
          <p:nvPr/>
        </p:nvPicPr>
        <p:blipFill rotWithShape="1">
          <a:blip r:embed="rId3">
            <a:alphaModFix/>
          </a:blip>
          <a:srcRect/>
          <a:stretch/>
        </p:blipFill>
        <p:spPr>
          <a:xfrm>
            <a:off x="128836" y="1758072"/>
            <a:ext cx="6199642" cy="4570538"/>
          </a:xfrm>
          <a:prstGeom prst="rect">
            <a:avLst/>
          </a:prstGeom>
          <a:noFill/>
          <a:ln>
            <a:noFill/>
          </a:ln>
        </p:spPr>
      </p:pic>
      <p:pic>
        <p:nvPicPr>
          <p:cNvPr id="307" name="Shape 307"/>
          <p:cNvPicPr preferRelativeResize="0"/>
          <p:nvPr/>
        </p:nvPicPr>
        <p:blipFill rotWithShape="1">
          <a:blip r:embed="rId4">
            <a:alphaModFix/>
          </a:blip>
          <a:srcRect/>
          <a:stretch/>
        </p:blipFill>
        <p:spPr>
          <a:xfrm>
            <a:off x="6538076" y="3397082"/>
            <a:ext cx="2307602" cy="1162886"/>
          </a:xfrm>
          <a:prstGeom prst="rect">
            <a:avLst/>
          </a:prstGeom>
          <a:noFill/>
          <a:ln>
            <a:noFill/>
          </a:ln>
        </p:spPr>
      </p:pic>
      <p:sp>
        <p:nvSpPr>
          <p:cNvPr id="308" name="Shape 308"/>
          <p:cNvSpPr txBox="1"/>
          <p:nvPr/>
        </p:nvSpPr>
        <p:spPr>
          <a:xfrm>
            <a:off x="128836" y="6521116"/>
            <a:ext cx="361298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Persky et al (2016)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pic>
        <p:nvPicPr>
          <p:cNvPr id="315" name="Shape 315"/>
          <p:cNvPicPr preferRelativeResize="0"/>
          <p:nvPr/>
        </p:nvPicPr>
        <p:blipFill rotWithShape="1">
          <a:blip r:embed="rId3">
            <a:alphaModFix/>
          </a:blip>
          <a:srcRect/>
          <a:stretch/>
        </p:blipFill>
        <p:spPr>
          <a:xfrm>
            <a:off x="96253" y="1777483"/>
            <a:ext cx="6424863" cy="4648759"/>
          </a:xfrm>
          <a:prstGeom prst="rect">
            <a:avLst/>
          </a:prstGeom>
          <a:noFill/>
          <a:ln>
            <a:noFill/>
          </a:ln>
        </p:spPr>
      </p:pic>
      <p:pic>
        <p:nvPicPr>
          <p:cNvPr id="316" name="Shape 316"/>
          <p:cNvPicPr preferRelativeResize="0"/>
          <p:nvPr/>
        </p:nvPicPr>
        <p:blipFill rotWithShape="1">
          <a:blip r:embed="rId4">
            <a:alphaModFix/>
          </a:blip>
          <a:srcRect/>
          <a:stretch/>
        </p:blipFill>
        <p:spPr>
          <a:xfrm>
            <a:off x="6654632" y="3534694"/>
            <a:ext cx="2130028" cy="1073400"/>
          </a:xfrm>
          <a:prstGeom prst="rect">
            <a:avLst/>
          </a:prstGeom>
          <a:noFill/>
          <a:ln>
            <a:noFill/>
          </a:ln>
        </p:spPr>
      </p:pic>
      <p:sp>
        <p:nvSpPr>
          <p:cNvPr id="317" name="Shape 317"/>
          <p:cNvSpPr txBox="1"/>
          <p:nvPr/>
        </p:nvSpPr>
        <p:spPr>
          <a:xfrm>
            <a:off x="128836" y="6521116"/>
            <a:ext cx="361298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rbel"/>
              <a:buNone/>
            </a:pPr>
            <a:r>
              <a:rPr lang="en-GB" sz="1400" b="0" i="1" u="none" strike="noStrike" cap="none">
                <a:solidFill>
                  <a:schemeClr val="lt1"/>
                </a:solidFill>
                <a:latin typeface="Corbel"/>
                <a:ea typeface="Corbel"/>
                <a:cs typeface="Corbel"/>
                <a:sym typeface="Corbel"/>
              </a:rPr>
              <a:t>Persky et al (2016)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Emotions and Medical Information</a:t>
            </a:r>
          </a:p>
        </p:txBody>
      </p:sp>
      <p:sp>
        <p:nvSpPr>
          <p:cNvPr id="323" name="Shape 323"/>
          <p:cNvSpPr txBox="1">
            <a:spLocks noGrp="1"/>
          </p:cNvSpPr>
          <p:nvPr>
            <p:ph type="body" idx="1"/>
          </p:nvPr>
        </p:nvSpPr>
        <p:spPr>
          <a:xfrm>
            <a:off x="96253" y="1863090"/>
            <a:ext cx="8927430" cy="4718184"/>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Implications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Some emotions shape how people process and respond to information differently than other emotions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Fear may be an especially important factor in health/ medical situations</a:t>
            </a:r>
          </a:p>
          <a:p>
            <a:pPr marL="342900" marR="0" lvl="0" indent="-215900" algn="l" rtl="0">
              <a:lnSpc>
                <a:spcPct val="100000"/>
              </a:lnSpc>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Limitations</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Generalizability (non-representative sample)</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Internal Validity (messages delivered by a simulated doctor)</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Internal Validity (messages directed to a third person, not the respondent herself)</a:t>
            </a:r>
          </a:p>
          <a:p>
            <a:pPr marL="685800" marR="0" lvl="1" indent="-228600" algn="l" rtl="0">
              <a:lnSpc>
                <a:spcPct val="100000"/>
              </a:lnSpc>
              <a:spcBef>
                <a:spcPts val="600"/>
              </a:spcBef>
              <a:spcAft>
                <a:spcPts val="0"/>
              </a:spcAft>
              <a:buClr>
                <a:schemeClr val="accent2"/>
              </a:buClr>
              <a:buSzPct val="90000"/>
              <a:buFont typeface="Noto Sans Symbols"/>
              <a:buChar char="●"/>
            </a:pPr>
            <a:r>
              <a:rPr lang="en-GB" sz="2200" b="1" i="0" u="none" strike="noStrike" cap="none">
                <a:solidFill>
                  <a:schemeClr val="lt1"/>
                </a:solidFill>
                <a:latin typeface="Corbel"/>
                <a:ea typeface="Corbel"/>
                <a:cs typeface="Corbel"/>
                <a:sym typeface="Corbel"/>
              </a:rPr>
              <a:t>Other</a:t>
            </a:r>
          </a:p>
          <a:p>
            <a:pPr marL="685800" marR="0" lvl="1" indent="-228600" algn="l" rtl="0">
              <a:lnSpc>
                <a:spcPct val="100000"/>
              </a:lnSpc>
              <a:spcBef>
                <a:spcPts val="600"/>
              </a:spcBef>
              <a:spcAft>
                <a:spcPts val="0"/>
              </a:spcAft>
              <a:buClr>
                <a:schemeClr val="accent2"/>
              </a:buClr>
              <a:buSzPct val="90000"/>
              <a:buFont typeface="Noto Sans Symbols"/>
              <a:buNone/>
            </a:pPr>
            <a:endParaRPr sz="2200" b="1" i="0" u="none" strike="noStrike" cap="none">
              <a:solidFill>
                <a:schemeClr val="lt1"/>
              </a:solidFill>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9</a:t>
            </a:r>
          </a:p>
        </p:txBody>
      </p:sp>
      <p:sp>
        <p:nvSpPr>
          <p:cNvPr id="330" name="Shape 330"/>
          <p:cNvSpPr txBox="1">
            <a:spLocks noGrp="1"/>
          </p:cNvSpPr>
          <p:nvPr>
            <p:ph type="body" idx="1"/>
          </p:nvPr>
        </p:nvSpPr>
        <p:spPr>
          <a:xfrm>
            <a:off x="81213" y="1852863"/>
            <a:ext cx="8981574" cy="4896852"/>
          </a:xfrm>
          <a:prstGeom prst="rect">
            <a:avLst/>
          </a:prstGeom>
          <a:noFill/>
          <a:ln>
            <a:noFill/>
          </a:ln>
        </p:spPr>
        <p:txBody>
          <a:bodyPr lIns="91425" tIns="91425" rIns="91425" bIns="91425" anchor="t" anchorCtr="0">
            <a:noAutofit/>
          </a:bodyPr>
          <a:lstStyle/>
          <a:p>
            <a:pPr marL="137160" marR="0" lvl="0" indent="-1016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Indicate which you believe is the most important limitation of the </a:t>
            </a:r>
            <a:r>
              <a:rPr lang="en-GB" sz="2800" b="1" i="0" u="none" strike="noStrike" cap="none">
                <a:solidFill>
                  <a:srgbClr val="FFD477"/>
                </a:solidFill>
                <a:latin typeface="Corbel"/>
                <a:ea typeface="Corbel"/>
                <a:cs typeface="Corbel"/>
                <a:sym typeface="Corbel"/>
              </a:rPr>
              <a:t>Persky</a:t>
            </a:r>
            <a:r>
              <a:rPr lang="en-GB" sz="2800" b="1" i="0" u="none" strike="noStrike" cap="none">
                <a:solidFill>
                  <a:schemeClr val="lt1"/>
                </a:solidFill>
                <a:latin typeface="Corbel"/>
                <a:ea typeface="Corbel"/>
                <a:cs typeface="Corbel"/>
                <a:sym typeface="Corbel"/>
              </a:rPr>
              <a:t> study:</a:t>
            </a:r>
          </a:p>
          <a:p>
            <a:pPr marL="342900" marR="0" lvl="1" indent="0" algn="l" rtl="0">
              <a:lnSpc>
                <a:spcPct val="100000"/>
              </a:lnSpc>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Generalizability (non-representative sample)</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Internal validity (messages delivered by a simulated doctor)</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Internal validity (messages directed to a third person, not the respondent herself)</a:t>
            </a:r>
          </a:p>
          <a:p>
            <a:pPr marL="800100" marR="0" lvl="1" indent="-457200" algn="l" rtl="0">
              <a:lnSpc>
                <a:spcPct val="100000"/>
              </a:lnSpc>
              <a:spcBef>
                <a:spcPts val="0"/>
              </a:spcBef>
              <a:spcAft>
                <a:spcPts val="0"/>
              </a:spcAft>
              <a:buClr>
                <a:schemeClr val="accent1"/>
              </a:buClr>
              <a:buSzPct val="90000"/>
              <a:buFont typeface="Noto Sans Symbols"/>
              <a:buAutoNum type="alphaLcParenR"/>
            </a:pPr>
            <a:r>
              <a:rPr lang="en-GB" sz="2800" b="1" i="0" u="none" strike="noStrike" cap="none">
                <a:solidFill>
                  <a:schemeClr val="lt1"/>
                </a:solidFill>
                <a:latin typeface="Corbel"/>
                <a:ea typeface="Corbel"/>
                <a:cs typeface="Corbel"/>
                <a:sym typeface="Corbel"/>
              </a:rPr>
              <a:t>Other</a:t>
            </a:r>
          </a:p>
          <a:p>
            <a:pPr marL="137160" marR="0" lvl="0" indent="-1016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Methods vs. Substantive Experiments</a:t>
            </a:r>
          </a:p>
        </p:txBody>
      </p:sp>
      <p:sp>
        <p:nvSpPr>
          <p:cNvPr id="166" name="Shape 166"/>
          <p:cNvSpPr txBox="1">
            <a:spLocks noGrp="1"/>
          </p:cNvSpPr>
          <p:nvPr>
            <p:ph type="body" idx="1"/>
          </p:nvPr>
        </p:nvSpPr>
        <p:spPr>
          <a:xfrm>
            <a:off x="228600" y="1905000"/>
            <a:ext cx="8763000"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3000" b="1" i="0" u="none" strike="noStrike" cap="none">
                <a:solidFill>
                  <a:schemeClr val="lt1"/>
                </a:solidFill>
                <a:latin typeface="Corbel"/>
                <a:ea typeface="Corbel"/>
                <a:cs typeface="Corbel"/>
                <a:sym typeface="Corbel"/>
              </a:rPr>
              <a:t>Methods: goal is to improve the survey process</a:t>
            </a:r>
          </a:p>
          <a:p>
            <a:pPr marL="685800" marR="0" lvl="1" indent="-342900" algn="l" rtl="0">
              <a:lnSpc>
                <a:spcPct val="100000"/>
              </a:lnSpc>
              <a:spcBef>
                <a:spcPts val="0"/>
              </a:spcBef>
              <a:spcAft>
                <a:spcPts val="0"/>
              </a:spcAft>
              <a:buClr>
                <a:schemeClr val="accent2"/>
              </a:buClr>
              <a:buSzPct val="90000"/>
              <a:buFont typeface="Noto Sans Symbols"/>
              <a:buChar char="●"/>
            </a:pPr>
            <a:r>
              <a:rPr lang="en-GB" sz="2600" b="1" i="0" u="none" strike="noStrike" cap="none">
                <a:solidFill>
                  <a:schemeClr val="lt1"/>
                </a:solidFill>
                <a:latin typeface="Corbel"/>
                <a:ea typeface="Corbel"/>
                <a:cs typeface="Corbel"/>
                <a:sym typeface="Corbel"/>
              </a:rPr>
              <a:t>Identify sources of survey error, explore ways to reduce that error</a:t>
            </a:r>
          </a:p>
          <a:p>
            <a:pPr marL="685800" marR="0" lvl="1" indent="-342900" algn="l" rtl="0">
              <a:lnSpc>
                <a:spcPct val="100000"/>
              </a:lnSpc>
              <a:spcBef>
                <a:spcPts val="0"/>
              </a:spcBef>
              <a:spcAft>
                <a:spcPts val="0"/>
              </a:spcAft>
              <a:buClr>
                <a:schemeClr val="accent2"/>
              </a:buClr>
              <a:buSzPct val="25000"/>
              <a:buFont typeface="Noto Sans Symbols"/>
              <a:buNone/>
            </a:pPr>
            <a:endParaRPr sz="26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3000" b="1" i="0" u="none" strike="noStrike" cap="none">
                <a:solidFill>
                  <a:schemeClr val="lt1"/>
                </a:solidFill>
                <a:latin typeface="Corbel"/>
                <a:ea typeface="Corbel"/>
                <a:cs typeface="Corbel"/>
                <a:sym typeface="Corbel"/>
              </a:rPr>
              <a:t>Substantive: goal is to test causal hypotheses about social science phenomena using population-based surveys</a:t>
            </a:r>
          </a:p>
          <a:p>
            <a:pPr marL="0" marR="0" lvl="0" indent="0" algn="l" rtl="0">
              <a:lnSpc>
                <a:spcPct val="100000"/>
              </a:lnSpc>
              <a:spcBef>
                <a:spcPts val="0"/>
              </a:spcBef>
              <a:spcAft>
                <a:spcPts val="0"/>
              </a:spcAft>
              <a:buClr>
                <a:schemeClr val="accent1"/>
              </a:buClr>
              <a:buSzPct val="25000"/>
              <a:buFont typeface="Noto Sans Symbols"/>
              <a:buNone/>
            </a:pPr>
            <a:endParaRPr sz="30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3000" b="1" i="0" u="none" strike="noStrike" cap="none">
                <a:solidFill>
                  <a:schemeClr val="lt1"/>
                </a:solidFill>
                <a:latin typeface="Corbel"/>
                <a:ea typeface="Corbel"/>
                <a:cs typeface="Corbel"/>
                <a:sym typeface="Corbel"/>
              </a:rPr>
              <a:t>Often the lines are blurry, many studies combine elements of each</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Common Approaches to Conducting Substantive Survey Experiments </a:t>
            </a:r>
          </a:p>
        </p:txBody>
      </p:sp>
      <p:sp>
        <p:nvSpPr>
          <p:cNvPr id="173" name="Shape 173"/>
          <p:cNvSpPr txBox="1">
            <a:spLocks noGrp="1"/>
          </p:cNvSpPr>
          <p:nvPr>
            <p:ph type="body" idx="1"/>
          </p:nvPr>
        </p:nvSpPr>
        <p:spPr>
          <a:xfrm>
            <a:off x="252662" y="2057400"/>
            <a:ext cx="8434136" cy="439152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Framing/information treatments</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Priming/activating</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Vignettes/conjoint/factorial designs</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List experiments</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Experiments</a:t>
            </a:r>
          </a:p>
        </p:txBody>
      </p:sp>
      <p:sp>
        <p:nvSpPr>
          <p:cNvPr id="179" name="Shape 179"/>
          <p:cNvSpPr txBox="1">
            <a:spLocks noGrp="1"/>
          </p:cNvSpPr>
          <p:nvPr>
            <p:ph type="body" idx="1"/>
          </p:nvPr>
        </p:nvSpPr>
        <p:spPr>
          <a:xfrm>
            <a:off x="192505" y="1864894"/>
            <a:ext cx="8758988" cy="476450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Researcher manipulates the information provided to respondents to test hypotheses about framing</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Researcher’s motivations may be primarily substantive (i.e., how do people respond to certain types of news or information?). </a:t>
            </a:r>
          </a:p>
          <a:p>
            <a:pPr marL="342900" marR="0" lvl="0" indent="-342900" algn="l" rtl="0">
              <a:lnSpc>
                <a:spcPct val="100000"/>
              </a:lnSpc>
              <a:spcBef>
                <a:spcPts val="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Or they may be methodological (i.e., do we get different survey responses when we frame questions different ways?).</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Theory</a:t>
            </a:r>
          </a:p>
        </p:txBody>
      </p:sp>
      <p:sp>
        <p:nvSpPr>
          <p:cNvPr id="186" name="Shape 186"/>
          <p:cNvSpPr txBox="1">
            <a:spLocks noGrp="1"/>
          </p:cNvSpPr>
          <p:nvPr>
            <p:ph type="body" idx="1"/>
          </p:nvPr>
        </p:nvSpPr>
        <p:spPr>
          <a:xfrm>
            <a:off x="216567" y="1840832"/>
            <a:ext cx="8783052" cy="481263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“Framing refers to the process by which people develop a particular conceptualization of an issue or reorient their thinking about an issue.” Chong and Druckman 2007, p. 104.</a:t>
            </a:r>
          </a:p>
          <a:p>
            <a:pPr marL="342900" marR="0" lvl="0" indent="-34290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“...framing effects... occur when (often small) changes in the presentation of an issue or an event produce (sometimes large) changes of opinion.” C&amp;D 2007, p. 104.</a:t>
            </a:r>
          </a:p>
          <a:p>
            <a:pPr marL="342900" marR="0" lvl="0" indent="-34290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304800" y="1840832"/>
            <a:ext cx="8610599" cy="471236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GB" sz="2775" b="1" i="0" u="none" strike="noStrike" cap="none">
                <a:solidFill>
                  <a:schemeClr val="lt1"/>
                </a:solidFill>
                <a:latin typeface="Corbel"/>
                <a:ea typeface="Corbel"/>
                <a:cs typeface="Corbel"/>
                <a:sym typeface="Corbel"/>
              </a:rPr>
              <a:t>40% of survey respondents support increasing “welfare” while 80% support increasing “assistance to the poor.”</a:t>
            </a:r>
          </a:p>
          <a:p>
            <a:pPr marL="0" marR="0" lvl="0" indent="0" algn="l" rtl="0">
              <a:lnSpc>
                <a:spcPct val="80000"/>
              </a:lnSpc>
              <a:spcBef>
                <a:spcPts val="0"/>
              </a:spcBef>
              <a:spcAft>
                <a:spcPts val="0"/>
              </a:spcAft>
              <a:buClr>
                <a:schemeClr val="accent1"/>
              </a:buClr>
              <a:buSzPct val="25000"/>
              <a:buFont typeface="Noto Sans Symbols"/>
              <a:buNone/>
            </a:pPr>
            <a:endParaRPr sz="2775" b="1" i="0" u="none" strike="noStrike" cap="none">
              <a:solidFill>
                <a:schemeClr val="lt1"/>
              </a:solidFill>
              <a:latin typeface="Corbel"/>
              <a:ea typeface="Corbel"/>
              <a:cs typeface="Corbel"/>
              <a:sym typeface="Corbel"/>
            </a:endParaRPr>
          </a:p>
          <a:p>
            <a:pPr marL="0" marR="0" lvl="0" indent="0" algn="l" rtl="0">
              <a:lnSpc>
                <a:spcPct val="80000"/>
              </a:lnSpc>
              <a:spcBef>
                <a:spcPts val="0"/>
              </a:spcBef>
              <a:spcAft>
                <a:spcPts val="0"/>
              </a:spcAft>
              <a:buClr>
                <a:schemeClr val="accent1"/>
              </a:buClr>
              <a:buSzPct val="25000"/>
              <a:buFont typeface="Noto Sans Symbols"/>
              <a:buNone/>
            </a:pPr>
            <a:r>
              <a:rPr lang="en-GB" sz="2775" b="1" i="0" u="none" strike="noStrike" cap="none">
                <a:solidFill>
                  <a:schemeClr val="lt1"/>
                </a:solidFill>
                <a:latin typeface="Corbel"/>
                <a:ea typeface="Corbel"/>
                <a:cs typeface="Corbel"/>
                <a:sym typeface="Corbel"/>
              </a:rPr>
              <a:t>Support for reconfiguring Doha’s traffic patterns increases when respondents are provided information about likely reductions in traffic accidents relative to when they are provided with information about likely reductions in congestions or no additional information at all.</a:t>
            </a:r>
          </a:p>
          <a:p>
            <a:pPr marL="0" marR="0" lvl="0" indent="0" algn="l" rtl="0">
              <a:lnSpc>
                <a:spcPct val="80000"/>
              </a:lnSpc>
              <a:spcBef>
                <a:spcPts val="0"/>
              </a:spcBef>
              <a:spcAft>
                <a:spcPts val="0"/>
              </a:spcAft>
              <a:buClr>
                <a:schemeClr val="accent1"/>
              </a:buClr>
              <a:buSzPct val="25000"/>
              <a:buFont typeface="Noto Sans Symbols"/>
              <a:buNone/>
            </a:pPr>
            <a:endParaRPr sz="2775" b="1" i="0" u="none" strike="noStrike" cap="none">
              <a:solidFill>
                <a:schemeClr val="lt1"/>
              </a:solidFill>
              <a:latin typeface="Corbel"/>
              <a:ea typeface="Corbel"/>
              <a:cs typeface="Corbel"/>
              <a:sym typeface="Corbel"/>
            </a:endParaRPr>
          </a:p>
          <a:p>
            <a:pPr marL="0" marR="0" lvl="0" indent="0" algn="l" rtl="0">
              <a:lnSpc>
                <a:spcPct val="80000"/>
              </a:lnSpc>
              <a:spcBef>
                <a:spcPts val="0"/>
              </a:spcBef>
              <a:spcAft>
                <a:spcPts val="0"/>
              </a:spcAft>
              <a:buClr>
                <a:schemeClr val="accent1"/>
              </a:buClr>
              <a:buSzPct val="25000"/>
              <a:buFont typeface="Noto Sans Symbols"/>
              <a:buNone/>
            </a:pPr>
            <a:r>
              <a:rPr lang="en-GB" sz="2775" b="1" i="0" u="none" strike="noStrike" cap="none">
                <a:solidFill>
                  <a:schemeClr val="lt1"/>
                </a:solidFill>
                <a:latin typeface="Corbel"/>
                <a:ea typeface="Corbel"/>
                <a:cs typeface="Corbel"/>
                <a:sym typeface="Corbel"/>
              </a:rPr>
              <a:t>Other examples?</a:t>
            </a:r>
          </a:p>
          <a:p>
            <a:pPr marL="0" marR="0" lvl="0" indent="0" algn="l" rtl="0">
              <a:lnSpc>
                <a:spcPct val="80000"/>
              </a:lnSpc>
              <a:spcBef>
                <a:spcPts val="2000"/>
              </a:spcBef>
              <a:spcAft>
                <a:spcPts val="0"/>
              </a:spcAft>
              <a:buClr>
                <a:schemeClr val="accent1"/>
              </a:buClr>
              <a:buSzPct val="25000"/>
              <a:buFont typeface="Noto Sans Symbols"/>
              <a:buNone/>
            </a:pPr>
            <a:endParaRPr sz="2220" b="1" i="0" u="none" strike="noStrike" cap="none">
              <a:solidFill>
                <a:schemeClr val="lt1"/>
              </a:solidFill>
              <a:latin typeface="Corbel"/>
              <a:ea typeface="Corbel"/>
              <a:cs typeface="Corbel"/>
              <a:sym typeface="Corbel"/>
            </a:endParaRPr>
          </a:p>
        </p:txBody>
      </p:sp>
      <p:sp>
        <p:nvSpPr>
          <p:cNvPr id="192" name="Shape 1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Examples of Framing Effects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228600" y="2057400"/>
            <a:ext cx="8763000" cy="4343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Framing experiments typically involve randomly assigning different frames to survey respondents and comparing their responses to public opinion questions.</a:t>
            </a:r>
          </a:p>
          <a:p>
            <a:pPr marL="0" marR="0" lvl="0" indent="0" algn="l" rtl="0">
              <a:lnSpc>
                <a:spcPct val="100000"/>
              </a:lnSpc>
              <a:spcBef>
                <a:spcPts val="200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p:txBody>
      </p:sp>
      <p:sp>
        <p:nvSpPr>
          <p:cNvPr id="199" name="Shape 1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Experiments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Framing Example:</a:t>
            </a:r>
            <a:br>
              <a:rPr lang="en-GB" sz="3600" b="1" i="0" u="none" strike="noStrike" cap="none">
                <a:solidFill>
                  <a:schemeClr val="lt1"/>
                </a:solidFill>
                <a:latin typeface="Corbel"/>
                <a:ea typeface="Corbel"/>
                <a:cs typeface="Corbel"/>
                <a:sym typeface="Corbel"/>
              </a:rPr>
            </a:br>
            <a:r>
              <a:rPr lang="en-GB" sz="3600" b="1" i="0" u="none" strike="noStrike" cap="none">
                <a:solidFill>
                  <a:schemeClr val="lt1"/>
                </a:solidFill>
                <a:latin typeface="Corbel"/>
                <a:ea typeface="Corbel"/>
                <a:cs typeface="Corbel"/>
                <a:sym typeface="Corbel"/>
              </a:rPr>
              <a:t>Opposition to Immigration</a:t>
            </a:r>
          </a:p>
        </p:txBody>
      </p:sp>
      <p:sp>
        <p:nvSpPr>
          <p:cNvPr id="205" name="Shape 205"/>
          <p:cNvSpPr txBox="1">
            <a:spLocks noGrp="1"/>
          </p:cNvSpPr>
          <p:nvPr>
            <p:ph type="body" idx="1"/>
          </p:nvPr>
        </p:nvSpPr>
        <p:spPr>
          <a:xfrm>
            <a:off x="156410" y="1937083"/>
            <a:ext cx="8831178" cy="4644189"/>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Study: Brader et al. 2008, “What Triggers Public Opposition to Immigration?” </a:t>
            </a:r>
            <a:r>
              <a:rPr lang="en-GB" sz="2800" b="1" i="1" u="none" strike="noStrike" cap="none">
                <a:solidFill>
                  <a:schemeClr val="lt1"/>
                </a:solidFill>
                <a:latin typeface="Corbel"/>
                <a:ea typeface="Corbel"/>
                <a:cs typeface="Corbel"/>
                <a:sym typeface="Corbel"/>
              </a:rPr>
              <a:t>AJPS</a:t>
            </a:r>
          </a:p>
          <a:p>
            <a:pPr marL="342900" marR="0" lvl="0" indent="-342900" algn="l" rtl="0">
              <a:lnSpc>
                <a:spcPct val="100000"/>
              </a:lnSpc>
              <a:spcBef>
                <a:spcPts val="0"/>
              </a:spcBef>
              <a:spcAft>
                <a:spcPts val="0"/>
              </a:spcAft>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Question: do group cues shape how the public weighs information about the costs of immigration?</a:t>
            </a:r>
          </a:p>
          <a:p>
            <a:pPr marL="0" marR="0" lvl="0" indent="0" algn="l" rtl="0">
              <a:lnSpc>
                <a:spcPct val="100000"/>
              </a:lnSpc>
              <a:spcBef>
                <a:spcPts val="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Approach: random assignment of news excerpts combined with visual cues.</a:t>
            </a:r>
          </a:p>
          <a:p>
            <a:pPr marL="342900" marR="0" lvl="0" indent="-215900" algn="l" rtl="0">
              <a:lnSpc>
                <a:spcPct val="100000"/>
              </a:lnSpc>
              <a:spcBef>
                <a:spcPts val="2000"/>
              </a:spcBef>
              <a:spcAft>
                <a:spcPts val="0"/>
              </a:spcAft>
              <a:buClr>
                <a:schemeClr val="accent1"/>
              </a:buClr>
              <a:buSzPct val="90000"/>
              <a:buFont typeface="Noto Sans Symbols"/>
              <a:buNone/>
            </a:pPr>
            <a:endParaRPr sz="2400" b="1" i="0" u="none" strike="noStrike" cap="none">
              <a:solidFill>
                <a:schemeClr val="lt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QPT3VHF6MKWP-83287781-41477</_dlc_DocId>
    <_dlc_DocIdUrl xmlns="4595ca7b-3a15-4971-af5f-cadc29c03e04">
      <Url>https://qataruniversity-prd.qu.edu.qa/_layouts/15/DocIdRedir.aspx?ID=QPT3VHF6MKWP-83287781-41477</Url>
      <Description>QPT3VHF6MKWP-83287781-41477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FBE70-6B5C-4772-8648-EF3B8E29D3D8}"/>
</file>

<file path=customXml/itemProps2.xml><?xml version="1.0" encoding="utf-8"?>
<ds:datastoreItem xmlns:ds="http://schemas.openxmlformats.org/officeDocument/2006/customXml" ds:itemID="{878C610F-7516-4D10-9385-C1196E0DDBE0}"/>
</file>

<file path=customXml/itemProps3.xml><?xml version="1.0" encoding="utf-8"?>
<ds:datastoreItem xmlns:ds="http://schemas.openxmlformats.org/officeDocument/2006/customXml" ds:itemID="{F385E3BC-14AF-41E4-939E-E0699E4F1EFF}"/>
</file>

<file path=customXml/itemProps4.xml><?xml version="1.0" encoding="utf-8"?>
<ds:datastoreItem xmlns:ds="http://schemas.openxmlformats.org/officeDocument/2006/customXml" ds:itemID="{8CBA048A-551B-4393-A75A-25597FF9C6F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On-screen Show (4:3)</PresentationFormat>
  <Paragraphs>172</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Noto Sans Symbols</vt:lpstr>
      <vt:lpstr>Focus</vt:lpstr>
      <vt:lpstr>SESRI   Workshop on Survey-based Experiments</vt:lpstr>
      <vt:lpstr>Outline: Session 6</vt:lpstr>
      <vt:lpstr>Methods vs. Substantive Experiments</vt:lpstr>
      <vt:lpstr>Common Approaches to Conducting Substantive Survey Experiments </vt:lpstr>
      <vt:lpstr>Framing Experiments</vt:lpstr>
      <vt:lpstr>Framing Theory</vt:lpstr>
      <vt:lpstr>Examples of Framing Effects</vt:lpstr>
      <vt:lpstr>Framing Experiments</vt:lpstr>
      <vt:lpstr>Framing Example: Opposition to Immigration</vt:lpstr>
      <vt:lpstr>Opposition to Immigration</vt:lpstr>
      <vt:lpstr>Opposition to Immigration</vt:lpstr>
      <vt:lpstr>Opposition to Immigration</vt:lpstr>
      <vt:lpstr>Opposition to Immigration</vt:lpstr>
      <vt:lpstr>Opposition to Immigration</vt:lpstr>
      <vt:lpstr>Opposition to Immigration</vt:lpstr>
      <vt:lpstr>Clicker Question 7</vt:lpstr>
      <vt:lpstr>Priming Experiments</vt:lpstr>
      <vt:lpstr>Clicker Question 8</vt:lpstr>
      <vt:lpstr>Priming Example: Emotions and Medical Information</vt:lpstr>
      <vt:lpstr>Emotions and Medical Information</vt:lpstr>
      <vt:lpstr>Priming Task</vt:lpstr>
      <vt:lpstr>Information Manipulation</vt:lpstr>
      <vt:lpstr>Emotions and Medical Information</vt:lpstr>
      <vt:lpstr>Emotions and Medical Information</vt:lpstr>
      <vt:lpstr>Emotions and Medical Information</vt:lpstr>
      <vt:lpstr>Emotions and Medical Information</vt:lpstr>
      <vt:lpstr>Clicker Question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SESRI   Workshop on Survey-based Experiments</dc:title>
  <dc:creator>Noora Mohammed O J AlNaimi</dc:creator>
  <cp:lastModifiedBy>Noora Mohammed O J AlNaimi</cp:lastModifiedBy>
  <cp:revision>2</cp:revision>
  <dcterms:modified xsi:type="dcterms:W3CDTF">2017-11-14T05:44:13Z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54986986-96fa-4ebb-9c6b-1fb261a4fb01</vt:lpwstr>
  </property>
</Properties>
</file>