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rbel" panose="020B05030202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A4B379C-3A6D-4BCB-8FE5-25B63A7D510C}">
  <a:tblStyle styleId="{7A4B379C-3A6D-4BCB-8FE5-25B63A7D510C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3E7"/>
          </a:solidFill>
        </a:fill>
      </a:tcStyle>
    </a:wholeTbl>
    <a:band1H>
      <a:tcStyle>
        <a:tcBdr/>
        <a:fill>
          <a:solidFill>
            <a:srgbClr val="FFE6CB"/>
          </a:solidFill>
        </a:fill>
      </a:tcStyle>
    </a:band1H>
    <a:band1V>
      <a:tcStyle>
        <a:tcBdr/>
        <a:fill>
          <a:solidFill>
            <a:srgbClr val="FFE6CB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3E7"/>
          </a:solidFill>
        </a:fill>
      </a:tcStyle>
    </a:lastRow>
    <a:firstRow>
      <a:tcTxStyle b="on" i="off"/>
      <a:tcStyle>
        <a:tcBdr/>
        <a:fill>
          <a:solidFill>
            <a:srgbClr val="FFF3E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0573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the number of variables describing the study differences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$$ amounts were converted to 2012 values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the Y axis values are the same (Improvement in the response rate) but the X axis values change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Prepaid works better than promised for In-person and Mail, but no difference on telephone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Shape 5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2999"/>
            <a:ext cx="9144000" cy="45291"/>
            <a:chOff x="0" y="1613645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6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2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6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5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4999"/>
            <a:ext cx="9144000" cy="45291"/>
            <a:chOff x="0" y="1613645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8" y="-76198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7" y="2574130"/>
            <a:ext cx="5516561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8" y="53180"/>
            <a:ext cx="5516561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9" y="3406355"/>
            <a:ext cx="6858000" cy="45291"/>
            <a:chOff x="0" y="1613645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58" name="Shape 158"/>
          <p:cNvGrpSpPr/>
          <p:nvPr/>
        </p:nvGrpSpPr>
        <p:grpSpPr>
          <a:xfrm>
            <a:off x="0" y="1584167"/>
            <a:ext cx="9144000" cy="45204"/>
            <a:chOff x="0" y="1613645"/>
            <a:chExt cx="9144000" cy="45204"/>
          </a:xfrm>
        </p:grpSpPr>
        <p:cxnSp>
          <p:nvCxnSpPr>
            <p:cNvPr id="159" name="Shape 159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Shape 160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hape 162"/>
          <p:cNvGrpSpPr/>
          <p:nvPr/>
        </p:nvGrpSpPr>
        <p:grpSpPr>
          <a:xfrm>
            <a:off x="0" y="1461245"/>
            <a:ext cx="9144000" cy="45204"/>
            <a:chOff x="0" y="1613645"/>
            <a:chExt cx="9144000" cy="45204"/>
          </a:xfrm>
        </p:grpSpPr>
        <p:cxnSp>
          <p:nvCxnSpPr>
            <p:cNvPr id="163" name="Shape 163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5" name="Shape 165"/>
          <p:cNvGrpSpPr/>
          <p:nvPr/>
        </p:nvGrpSpPr>
        <p:grpSpPr>
          <a:xfrm>
            <a:off x="0" y="4952998"/>
            <a:ext cx="9144000" cy="45204"/>
            <a:chOff x="0" y="1613645"/>
            <a:chExt cx="9144000" cy="45204"/>
          </a:xfrm>
        </p:grpSpPr>
        <p:cxnSp>
          <p:nvCxnSpPr>
            <p:cNvPr id="166" name="Shape 166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Shape 167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400" cy="2130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400" cy="8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121020" y="85165"/>
            <a:ext cx="4433099" cy="443309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134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179293" y="112056"/>
            <a:ext cx="4201200" cy="4201200"/>
          </a:xfrm>
          <a:prstGeom prst="ellipse">
            <a:avLst/>
          </a:prstGeom>
          <a:gradFill>
            <a:gsLst>
              <a:gs pos="0">
                <a:srgbClr val="F97817">
                  <a:alpha val="28627"/>
                </a:srgbClr>
              </a:gs>
              <a:gs pos="100000">
                <a:srgbClr val="C65805">
                  <a:alpha val="28627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4460" y="138952"/>
            <a:ext cx="3988799" cy="4056300"/>
          </a:xfrm>
          <a:prstGeom prst="ellipse">
            <a:avLst/>
          </a:prstGeom>
          <a:gradFill>
            <a:gsLst>
              <a:gs pos="0">
                <a:srgbClr val="F97817">
                  <a:alpha val="28627"/>
                </a:srgbClr>
              </a:gs>
              <a:gs pos="100000">
                <a:srgbClr val="C65805">
                  <a:alpha val="28627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64460" y="138953"/>
            <a:ext cx="3897000" cy="3897000"/>
          </a:xfrm>
          <a:prstGeom prst="ellipse">
            <a:avLst/>
          </a:prstGeom>
          <a:gradFill>
            <a:gsLst>
              <a:gs pos="0">
                <a:srgbClr val="F97817">
                  <a:alpha val="28627"/>
                </a:srgbClr>
              </a:gs>
              <a:gs pos="100000">
                <a:srgbClr val="C65805">
                  <a:alpha val="28627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Shape 178"/>
          <p:cNvGrpSpPr/>
          <p:nvPr/>
        </p:nvGrpSpPr>
        <p:grpSpPr>
          <a:xfrm>
            <a:off x="0" y="1461245"/>
            <a:ext cx="9144000" cy="45204"/>
            <a:chOff x="0" y="1613645"/>
            <a:chExt cx="9144000" cy="45204"/>
          </a:xfrm>
        </p:grpSpPr>
        <p:cxnSp>
          <p:nvCxnSpPr>
            <p:cNvPr id="179" name="Shape 179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Shape 180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1" name="Shape 181"/>
          <p:cNvGrpSpPr/>
          <p:nvPr/>
        </p:nvGrpSpPr>
        <p:grpSpPr>
          <a:xfrm>
            <a:off x="0" y="4952998"/>
            <a:ext cx="9144000" cy="45204"/>
            <a:chOff x="0" y="1613645"/>
            <a:chExt cx="9144000" cy="45204"/>
          </a:xfrm>
        </p:grpSpPr>
        <p:cxnSp>
          <p:nvCxnSpPr>
            <p:cNvPr id="182" name="Shape 182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Shape 183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098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098" cy="88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34468" y="685800"/>
            <a:ext cx="5268000" cy="5268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134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229676" y="712693"/>
            <a:ext cx="4983600" cy="4983600"/>
          </a:xfrm>
          <a:prstGeom prst="ellipse">
            <a:avLst/>
          </a:prstGeom>
          <a:gradFill>
            <a:gsLst>
              <a:gs pos="0">
                <a:srgbClr val="F97817">
                  <a:alpha val="28627"/>
                </a:srgbClr>
              </a:gs>
              <a:gs pos="100000">
                <a:srgbClr val="C65805">
                  <a:alpha val="28627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0" name="Shape 190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99" cy="485279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1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100" cy="134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97" name="Shape 197"/>
          <p:cNvGrpSpPr/>
          <p:nvPr/>
        </p:nvGrpSpPr>
        <p:grpSpPr>
          <a:xfrm>
            <a:off x="0" y="1447798"/>
            <a:ext cx="9144000" cy="45204"/>
            <a:chOff x="0" y="1613645"/>
            <a:chExt cx="9144000" cy="45204"/>
          </a:xfrm>
        </p:grpSpPr>
        <p:cxnSp>
          <p:nvCxnSpPr>
            <p:cNvPr id="198" name="Shape 198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Shape 199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0" name="Shape 200"/>
          <p:cNvGrpSpPr/>
          <p:nvPr/>
        </p:nvGrpSpPr>
        <p:grpSpPr>
          <a:xfrm>
            <a:off x="0" y="4939550"/>
            <a:ext cx="9144000" cy="45204"/>
            <a:chOff x="0" y="1613645"/>
            <a:chExt cx="9144000" cy="45204"/>
          </a:xfrm>
        </p:grpSpPr>
        <p:cxnSp>
          <p:nvCxnSpPr>
            <p:cNvPr id="201" name="Shape 201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Shape 202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800" cy="398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584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800" cy="398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584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10" name="Shape 210"/>
          <p:cNvGrpSpPr/>
          <p:nvPr/>
        </p:nvGrpSpPr>
        <p:grpSpPr>
          <a:xfrm>
            <a:off x="0" y="1584167"/>
            <a:ext cx="9144000" cy="45204"/>
            <a:chOff x="0" y="1613645"/>
            <a:chExt cx="9144000" cy="45204"/>
          </a:xfrm>
        </p:grpSpPr>
        <p:cxnSp>
          <p:nvCxnSpPr>
            <p:cNvPr id="211" name="Shape 211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Shape 212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Shape 214"/>
          <p:cNvGrpSpPr/>
          <p:nvPr/>
        </p:nvGrpSpPr>
        <p:grpSpPr>
          <a:xfrm>
            <a:off x="0" y="1584167"/>
            <a:ext cx="9144000" cy="45204"/>
            <a:chOff x="0" y="1613645"/>
            <a:chExt cx="9144000" cy="45204"/>
          </a:xfrm>
        </p:grpSpPr>
        <p:cxnSp>
          <p:nvCxnSpPr>
            <p:cNvPr id="215" name="Shape 215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Shape 216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734666"/>
            <a:ext cx="3931800" cy="74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800" cy="352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584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3"/>
          </p:nvPr>
        </p:nvSpPr>
        <p:spPr>
          <a:xfrm>
            <a:off x="4754880" y="1734666"/>
            <a:ext cx="3931800" cy="74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800" cy="352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584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38" name="Shape 3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30" name="Shape 230"/>
          <p:cNvGrpSpPr/>
          <p:nvPr/>
        </p:nvGrpSpPr>
        <p:grpSpPr>
          <a:xfrm>
            <a:off x="0" y="1584167"/>
            <a:ext cx="9144000" cy="45204"/>
            <a:chOff x="0" y="1613645"/>
            <a:chExt cx="9144000" cy="45204"/>
          </a:xfrm>
        </p:grpSpPr>
        <p:cxnSp>
          <p:nvCxnSpPr>
            <p:cNvPr id="231" name="Shape 231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Shape 232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1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98" cy="57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1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Shape 245"/>
          <p:cNvGrpSpPr/>
          <p:nvPr/>
        </p:nvGrpSpPr>
        <p:grpSpPr>
          <a:xfrm>
            <a:off x="0" y="1178858"/>
            <a:ext cx="9144000" cy="45204"/>
            <a:chOff x="0" y="1613645"/>
            <a:chExt cx="9144000" cy="45204"/>
          </a:xfrm>
        </p:grpSpPr>
        <p:cxnSp>
          <p:nvCxnSpPr>
            <p:cNvPr id="246" name="Shape 246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Shape 247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8" name="Shape 248"/>
          <p:cNvGrpSpPr/>
          <p:nvPr/>
        </p:nvGrpSpPr>
        <p:grpSpPr>
          <a:xfrm>
            <a:off x="0" y="5714998"/>
            <a:ext cx="9144000" cy="45204"/>
            <a:chOff x="0" y="1613645"/>
            <a:chExt cx="9144000" cy="45204"/>
          </a:xfrm>
        </p:grpSpPr>
        <p:cxnSp>
          <p:nvCxnSpPr>
            <p:cNvPr id="249" name="Shape 249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Shape 250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9" cy="12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9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134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7" name="Shape 257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99" cy="443489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 rot="5400000">
            <a:off x="2590796" y="-76197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64" name="Shape 264"/>
          <p:cNvGrpSpPr/>
          <p:nvPr/>
        </p:nvGrpSpPr>
        <p:grpSpPr>
          <a:xfrm>
            <a:off x="0" y="1584167"/>
            <a:ext cx="9144000" cy="45204"/>
            <a:chOff x="0" y="1613645"/>
            <a:chExt cx="9144000" cy="45204"/>
          </a:xfrm>
        </p:grpSpPr>
        <p:cxnSp>
          <p:nvCxnSpPr>
            <p:cNvPr id="265" name="Shape 265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Shape 266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 rot="5400000">
            <a:off x="5591846" y="2574148"/>
            <a:ext cx="5516699" cy="15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 rot="5400000">
            <a:off x="1013547" y="53248"/>
            <a:ext cx="5516699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73" name="Shape 273"/>
          <p:cNvGrpSpPr/>
          <p:nvPr/>
        </p:nvGrpSpPr>
        <p:grpSpPr>
          <a:xfrm rot="5400000">
            <a:off x="4065300" y="3406397"/>
            <a:ext cx="6858000" cy="45204"/>
            <a:chOff x="0" y="1613645"/>
            <a:chExt cx="9144000" cy="45204"/>
          </a:xfrm>
        </p:grpSpPr>
        <p:cxnSp>
          <p:nvCxnSpPr>
            <p:cNvPr id="274" name="Shape 274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Shape 275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2999"/>
            <a:ext cx="9144000" cy="45291"/>
            <a:chOff x="0" y="1613645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116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116" cy="883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69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8" cy="4983478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8"/>
            <a:ext cx="9144000" cy="45291"/>
            <a:chOff x="0" y="1613645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1"/>
            <a:ext cx="9144000" cy="45291"/>
            <a:chOff x="0" y="1613645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8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8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7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7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5: Methods Experiments (Continued)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18, 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52400" y="1828800"/>
            <a:ext cx="87630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National Adult Literacy Survey (NALS) Field-Test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Randomly assigned incentives of $0, $20, &amp; $35 to segments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1" indent="-6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GB"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     Summary of response rates by incentive levels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357" name="Shape 357"/>
          <p:cNvGraphicFramePr/>
          <p:nvPr/>
        </p:nvGraphicFramePr>
        <p:xfrm>
          <a:off x="1295400" y="36576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{7A4B379C-3A6D-4BCB-8FE5-25B63A7D510C}</a:tableStyleId>
              </a:tblPr>
              <a:tblGrid>
                <a:gridCol w="1954050"/>
                <a:gridCol w="1139875"/>
                <a:gridCol w="1363775"/>
                <a:gridCol w="1485900"/>
              </a:tblGrid>
              <a:tr h="59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Incentive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$0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$20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$35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8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Screener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87.4%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87.7%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90.0%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8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Background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78.6%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82.7%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84.4%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8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Exercise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92.8%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97.9%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98.0%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8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Overall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63.75%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71.0%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74.4%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58" name="Shape 358"/>
          <p:cNvSpPr txBox="1"/>
          <p:nvPr/>
        </p:nvSpPr>
        <p:spPr>
          <a:xfrm>
            <a:off x="152400" y="6430962"/>
            <a:ext cx="8534399" cy="307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Berlin et al (1992)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2292641"/>
            <a:ext cx="3809999" cy="4456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/>
        </p:nvSpPr>
        <p:spPr>
          <a:xfrm>
            <a:off x="0" y="6505691"/>
            <a:ext cx="85343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Singer, Van Hoewyk &amp; Maher (2000)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228600" y="1769423"/>
            <a:ext cx="86868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How complicated can incentive experiments get?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9300" y="2292641"/>
            <a:ext cx="5105399" cy="42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/>
        </p:nvSpPr>
        <p:spPr>
          <a:xfrm>
            <a:off x="0" y="6505691"/>
            <a:ext cx="85343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Singer, Van Hoewyk &amp; Maher (2000)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228600" y="1769423"/>
            <a:ext cx="86868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Ultimate results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 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76200" y="2148840"/>
            <a:ext cx="90677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Mercer et al (2015)</a:t>
            </a:r>
            <a:r>
              <a:rPr lang="en-GB" sz="1387" b="1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                                         	</a:t>
            </a:r>
            <a:r>
              <a:rPr lang="en-GB" sz="1757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      N = 178 Studies</a:t>
            </a: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383" y="1752600"/>
            <a:ext cx="4419299" cy="49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 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114300" y="2159000"/>
            <a:ext cx="89154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Mercer et al (2015)</a:t>
            </a:r>
            <a:r>
              <a:rPr lang="en-GB" sz="1900" b="1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                        </a:t>
            </a:r>
            <a:r>
              <a:rPr lang="en-GB" sz="1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            N = 178 Studies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752600"/>
            <a:ext cx="4671599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Adjustment Error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5343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Weighting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	Imputation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	Propensity scores</a:t>
            </a: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132856"/>
            <a:ext cx="4594199" cy="224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Nonresponse Adjustments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76200" y="2057400"/>
            <a:ext cx="89154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Extensive German panel study “Labor Market and Social Security” (PASS) with N = 14,457 households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Two variables of interest: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Does anyone in the household receive unemployment benefits (UB)?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is the household income, by category?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Nonresponse Adjustments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73659" y="2159000"/>
            <a:ext cx="8915400" cy="33172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Two pieces of information from interviewers: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62" y="3040549"/>
            <a:ext cx="8359200" cy="15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71120" y="6502400"/>
            <a:ext cx="415543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Sinibaldi, Trappmann &amp; Kreuter (2014)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Nonresponse Adjustments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114300" y="1654000"/>
            <a:ext cx="8915400" cy="536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Commercially available data:</a:t>
            </a:r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7200" y="2015808"/>
            <a:ext cx="3978880" cy="46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/>
        </p:nvSpPr>
        <p:spPr>
          <a:xfrm>
            <a:off x="71120" y="6502400"/>
            <a:ext cx="415543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Sinibaldi, Trappmann &amp; Kreuter (2014)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91675" y="274650"/>
            <a:ext cx="88898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Nonresponse Adjustments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0" y="1636432"/>
            <a:ext cx="9232900" cy="444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Experimental design for nonresponse adjustment for unemployment benefits (UB)</a:t>
            </a:r>
          </a:p>
        </p:txBody>
      </p:sp>
      <p:pic>
        <p:nvPicPr>
          <p:cNvPr id="432" name="Shape 4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575" y="2546614"/>
            <a:ext cx="7343524" cy="390419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 txBox="1"/>
          <p:nvPr/>
        </p:nvSpPr>
        <p:spPr>
          <a:xfrm>
            <a:off x="71120" y="6502400"/>
            <a:ext cx="415543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Sinibaldi, Trappmann &amp; Kreuter (2014)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Outline: Session 5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91399" cy="446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Continuation of the discussion of methodological experiments within the TSE model of the survey process, including adjustments to collected data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By the end of this session, you should have an understanding of how methodological experiments can improve measurement in your surveys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91675" y="274650"/>
            <a:ext cx="88898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Nonresponse Adjustments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111759" y="1660381"/>
            <a:ext cx="8229600" cy="444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Ability to predict income values</a:t>
            </a:r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8947" y="2210888"/>
            <a:ext cx="4901700" cy="444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/>
        </p:nvSpPr>
        <p:spPr>
          <a:xfrm>
            <a:off x="71120" y="6502400"/>
            <a:ext cx="415543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Sinibaldi, Trappmann &amp; Kreuter (2014)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91675" y="274650"/>
            <a:ext cx="88898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Nonresponse Adjustments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37775" y="1660381"/>
            <a:ext cx="8229600" cy="444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Ability to predict unemployment benefits (UB)</a:t>
            </a: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4458" y="2210888"/>
            <a:ext cx="4805999" cy="444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x="71120" y="6502400"/>
            <a:ext cx="415543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Sinibaldi, Trappmann &amp; Kreuter (2014)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159025" y="274650"/>
            <a:ext cx="8806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Adaptive/Responsive Designs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 area in which there has been virtually no experimentation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Emphasis is on tradeoffs between survey costs and error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For a fixed amount of money, how can response rates be maximized?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With one week left in the field period, who should be called to maximize the increase in interviews?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159025" y="274650"/>
            <a:ext cx="8806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Adaptive/Responsive Designs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One interesting question involving panel studies is how to maximize response rates for the next wave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Can a targeted letter, based upon known attributes of sample members, do better than a general letter, i.e. among low propensity to respond interviewees?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 conducted in Wave 6 of the Understanding Society Innovation Panel (UK) in 2013 (Lynn 2016)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159025" y="274650"/>
            <a:ext cx="8806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Adaptive/Responsive Designs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7315" y="2206575"/>
            <a:ext cx="6009374" cy="4540424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536725" y="1593412"/>
            <a:ext cx="6122400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Basic study design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159025" y="6420650"/>
            <a:ext cx="1212599" cy="18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Lynn (2016)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159025" y="274650"/>
            <a:ext cx="8806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Adaptive/Responsive Designs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536725" y="1593412"/>
            <a:ext cx="6122400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Sample treatments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159025" y="6420650"/>
            <a:ext cx="1212599" cy="18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Lynn (2016)</a:t>
            </a: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989" y="2206600"/>
            <a:ext cx="5192273" cy="440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159025" y="274650"/>
            <a:ext cx="8806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Adaptive/Responsive Designs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536725" y="1593425"/>
            <a:ext cx="8428499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Generally weak results with some significant interactions</a:t>
            </a:r>
          </a:p>
        </p:txBody>
      </p:sp>
      <p:pic>
        <p:nvPicPr>
          <p:cNvPr id="489" name="Shape 4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9180" y="2206599"/>
            <a:ext cx="6583580" cy="4489048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Shape 490"/>
          <p:cNvSpPr txBox="1"/>
          <p:nvPr/>
        </p:nvSpPr>
        <p:spPr>
          <a:xfrm>
            <a:off x="159025" y="6420650"/>
            <a:ext cx="1212599" cy="18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Lynn (2016)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Other Important Issues with Panels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304800" y="2153919"/>
            <a:ext cx="8381999" cy="4201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could be conducted to test for: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Measurement reliability for individual items</a:t>
            </a:r>
          </a:p>
          <a:p>
            <a:pPr marL="137160" marR="0" lvl="0" indent="-10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Inter-item and item-total reliability</a:t>
            </a:r>
          </a:p>
          <a:p>
            <a:pPr marL="137160" marR="0" lvl="0" indent="-10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Dimensionality of multi-item scales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Clicker Question 6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81213" y="1852863"/>
            <a:ext cx="8981574" cy="4896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37160" marR="0" lvl="0" indent="-10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Which of the following is the main tradeoff in adaptive/responsive designs?</a:t>
            </a:r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8001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Incentives-nonresponse </a:t>
            </a:r>
          </a:p>
          <a:p>
            <a:pPr marL="8001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 costs-error </a:t>
            </a:r>
          </a:p>
          <a:p>
            <a:pPr marL="8001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Oversample-weighting</a:t>
            </a:r>
          </a:p>
          <a:p>
            <a:pPr marL="8001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Panel survey-attrition</a:t>
            </a:r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37160" marR="0" lvl="0" indent="-101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Outline: Session 5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233680" y="1838959"/>
            <a:ext cx="8676640" cy="4686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Continuation of experimental methods examples: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858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Interviewer effects</a:t>
            </a:r>
          </a:p>
          <a:p>
            <a:pPr marL="6858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Incentive experiments</a:t>
            </a:r>
          </a:p>
          <a:p>
            <a:pPr marL="685800" marR="0" lvl="1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Adjustment error</a:t>
            </a:r>
          </a:p>
          <a:p>
            <a:pPr marL="6858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Nonresponse error</a:t>
            </a:r>
          </a:p>
          <a:p>
            <a:pPr marL="6858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Adaptive/responsive designs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Interviewer Effects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04800" y="2057400"/>
            <a:ext cx="83819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literature has many examples of observed differences in responses related to interviewer characteristics (gender, race, training, seniority, etc.)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But there are fewer examples of experiments with assignment of interviewer characteristics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Interviewer Effects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304800" y="2057400"/>
            <a:ext cx="83819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Dykema et al. (2012) studied 776 youth with out-of-home care in four Midwestern states who were between 17 and 17 ½ years of age.  All female interviewers.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Topics: fights, stealing, drug use, arrests etc. (28 total)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845" y="3581400"/>
            <a:ext cx="7161900" cy="21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Interviewer Effects</a:t>
            </a:r>
          </a:p>
        </p:txBody>
      </p:sp>
      <p:pic>
        <p:nvPicPr>
          <p:cNvPr id="324" name="Shape 3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0174" y="2514600"/>
            <a:ext cx="6823800" cy="39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152400" y="6553200"/>
            <a:ext cx="33527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Dykema et al (2012</a:t>
            </a:r>
            <a:r>
              <a:rPr lang="en-GB"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304795" y="1730514"/>
            <a:ext cx="85343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Male respondents answered more questions about behaviors to the female voice, with no difference for female respondents.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Interviewer Effects</a:t>
            </a:r>
          </a:p>
        </p:txBody>
      </p:sp>
      <p:pic>
        <p:nvPicPr>
          <p:cNvPr id="332" name="Shape 3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3623" y="2443623"/>
            <a:ext cx="6716699" cy="41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304795" y="1730514"/>
            <a:ext cx="85343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For four items, male respondents were more likely to report behaviors to the female voice, with no difference for female respondents.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152400" y="6553200"/>
            <a:ext cx="33527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Dykema et al (2012</a:t>
            </a:r>
            <a:r>
              <a:rPr lang="en-GB"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 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152400" y="1981200"/>
            <a:ext cx="86105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750"/>
              <a:buFont typeface="Noto Sans Symbols"/>
              <a:buChar char="●"/>
            </a:pPr>
            <a:r>
              <a:rPr lang="en-GB" sz="240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Incentives are inducements provided to respondents to encourage them to participate in a survey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750"/>
              <a:buFont typeface="Noto Sans Symbols"/>
              <a:buChar char="●"/>
            </a:pPr>
            <a:r>
              <a:rPr lang="en-GB" sz="240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Can be provided before or after participation or along the way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3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858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750"/>
              <a:buFont typeface="Noto Sans Symbols"/>
              <a:buChar char="●"/>
            </a:pPr>
            <a:r>
              <a:rPr lang="en-GB" sz="240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Cash</a:t>
            </a:r>
          </a:p>
          <a:p>
            <a:pPr marL="349250" marR="0" lvl="1" indent="-6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22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858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750"/>
              <a:buFont typeface="Noto Sans Symbols"/>
              <a:buChar char="●"/>
            </a:pPr>
            <a:r>
              <a:rPr lang="en-GB" sz="240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Gifts</a:t>
            </a:r>
          </a:p>
          <a:p>
            <a:pPr marL="349250" marR="0" lvl="1" indent="-6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858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750"/>
              <a:buFont typeface="Noto Sans Symbols"/>
              <a:buChar char="●"/>
            </a:pPr>
            <a:r>
              <a:rPr lang="en-GB" sz="240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Lottery chances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 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6105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Intended effects of incentives: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Increase contact and cooperation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Increase response rates (cross-section and panels)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Improve sample representativeness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152400" y="6553200"/>
            <a:ext cx="33527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Singer &amp; Ye (2013)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QPT3VHF6MKWP-83287781-41476</_dlc_DocId>
    <_dlc_DocIdUrl xmlns="4595ca7b-3a15-4971-af5f-cadc29c03e04">
      <Url>https://qataruniversity-prd.qu.edu.qa/_layouts/15/DocIdRedir.aspx?ID=QPT3VHF6MKWP-83287781-41476</Url>
      <Description>QPT3VHF6MKWP-83287781-41476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2" ma:contentTypeDescription="Create a new document." ma:contentTypeScope="" ma:versionID="46fa937b96980ddf7af84dde819730ed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7161056cb75780dae671cf09d7cd8017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867B9B-7DF4-4C19-AE2A-3FB0E93F6CD8}"/>
</file>

<file path=customXml/itemProps2.xml><?xml version="1.0" encoding="utf-8"?>
<ds:datastoreItem xmlns:ds="http://schemas.openxmlformats.org/officeDocument/2006/customXml" ds:itemID="{A075919D-F568-4E5F-B987-0794B84F19C1}"/>
</file>

<file path=customXml/itemProps3.xml><?xml version="1.0" encoding="utf-8"?>
<ds:datastoreItem xmlns:ds="http://schemas.openxmlformats.org/officeDocument/2006/customXml" ds:itemID="{D4B0BF7F-C6D6-4DDA-80A9-976A1B93E628}"/>
</file>

<file path=customXml/itemProps4.xml><?xml version="1.0" encoding="utf-8"?>
<ds:datastoreItem xmlns:ds="http://schemas.openxmlformats.org/officeDocument/2006/customXml" ds:itemID="{31440BEC-A205-4C52-9356-74F37B2CB84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On-screen Show (4:3)</PresentationFormat>
  <Paragraphs>208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Corbel</vt:lpstr>
      <vt:lpstr>Noto Sans Symbols</vt:lpstr>
      <vt:lpstr>Focus</vt:lpstr>
      <vt:lpstr>Focus</vt:lpstr>
      <vt:lpstr>SESRI   Workshop on Survey-based Experiments</vt:lpstr>
      <vt:lpstr>Outline: Session 5</vt:lpstr>
      <vt:lpstr>Outline: Session 5</vt:lpstr>
      <vt:lpstr>TSE Model: Interviewer Effects</vt:lpstr>
      <vt:lpstr>TSE Model: Interviewer Effects</vt:lpstr>
      <vt:lpstr>TSE Model: Interviewer Effects</vt:lpstr>
      <vt:lpstr>TSE Model: Interviewer Effects</vt:lpstr>
      <vt:lpstr>TSE Model: Incentive Experiments </vt:lpstr>
      <vt:lpstr>TSE Model: Incentive Experiments </vt:lpstr>
      <vt:lpstr>TSE Model: Incentive Experiments</vt:lpstr>
      <vt:lpstr>TSE Model: Incentive Experiments</vt:lpstr>
      <vt:lpstr>TSE Model: Incentive Experiments</vt:lpstr>
      <vt:lpstr>TSE Model: Incentive Experiments </vt:lpstr>
      <vt:lpstr>TSE Model: Incentive Experiments </vt:lpstr>
      <vt:lpstr>Experiments in Adjustment Error</vt:lpstr>
      <vt:lpstr>TSE Model: Nonresponse Adjustments</vt:lpstr>
      <vt:lpstr>TSE Model: Nonresponse Adjustments</vt:lpstr>
      <vt:lpstr>TSE Model: Nonresponse Adjustments</vt:lpstr>
      <vt:lpstr>TSE Model: Nonresponse Adjustments</vt:lpstr>
      <vt:lpstr>TSE Model: Nonresponse Adjustments</vt:lpstr>
      <vt:lpstr>TSE Model: Nonresponse Adjustments</vt:lpstr>
      <vt:lpstr>TSE Model: Adaptive/Responsive Designs</vt:lpstr>
      <vt:lpstr>TSE Model: Adaptive/Responsive Designs</vt:lpstr>
      <vt:lpstr>TSE Model: Adaptive/Responsive Designs</vt:lpstr>
      <vt:lpstr>TSE Model: Adaptive/Responsive Designs</vt:lpstr>
      <vt:lpstr>TSE Model: Adaptive/Responsive Designs</vt:lpstr>
      <vt:lpstr>Other Important Issues with Panels</vt:lpstr>
      <vt:lpstr>Clicker Question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Noora Mohammed O J AlNaimi</dc:creator>
  <cp:lastModifiedBy>Noora Mohammed O J AlNaimi</cp:lastModifiedBy>
  <cp:revision>1</cp:revision>
  <dcterms:modified xsi:type="dcterms:W3CDTF">2017-11-14T05:41:35Z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a827fb9c-6f58-48de-b3ef-49f7df0a2a80</vt:lpwstr>
  </property>
</Properties>
</file>