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  <p:sldMasterId id="2147483662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orbel" panose="020B050302020402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353" autoAdjust="0"/>
  </p:normalViewPr>
  <p:slideViewPr>
    <p:cSldViewPr snapToGrid="0">
      <p:cViewPr varScale="1">
        <p:scale>
          <a:sx n="92" d="100"/>
          <a:sy n="92" d="100"/>
        </p:scale>
        <p:origin x="-154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customXml" Target="../customXml/item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37" Type="http://schemas.openxmlformats.org/officeDocument/2006/relationships/customXml" Target="../customXml/item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307768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GB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5071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2974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0236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639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7720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21975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18675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29593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1465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2731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6287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8191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0744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"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000000"/>
                </a:buClr>
                <a:buSzPct val="25000"/>
                <a:buFont typeface="Calibri"/>
                <a:buNone/>
              </a:pPr>
              <a:t>6</a:t>
            </a:fld>
            <a:endParaRPr lang="en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0682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6590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483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/>
              <a:t>Need to give an example of Eligibility</a:t>
            </a:r>
          </a:p>
        </p:txBody>
      </p:sp>
    </p:spTree>
    <p:extLst>
      <p:ext uri="{BB962C8B-B14F-4D97-AF65-F5344CB8AC3E}">
        <p14:creationId xmlns:p14="http://schemas.microsoft.com/office/powerpoint/2010/main" val="1802522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Shape 16"/>
          <p:cNvGrpSpPr/>
          <p:nvPr/>
        </p:nvGrpSpPr>
        <p:grpSpPr>
          <a:xfrm>
            <a:off x="0" y="1461245"/>
            <a:ext cx="9144000" cy="45291"/>
            <a:chOff x="0" y="1613645"/>
            <a:chExt cx="9144000" cy="45291"/>
          </a:xfrm>
        </p:grpSpPr>
        <p:cxnSp>
          <p:nvCxnSpPr>
            <p:cNvPr id="17" name="Shape 17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Shape 18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9" name="Shape 19"/>
          <p:cNvGrpSpPr/>
          <p:nvPr/>
        </p:nvGrpSpPr>
        <p:grpSpPr>
          <a:xfrm>
            <a:off x="0" y="4952998"/>
            <a:ext cx="9144000" cy="45291"/>
            <a:chOff x="0" y="1613645"/>
            <a:chExt cx="9144000" cy="45291"/>
          </a:xfrm>
        </p:grpSpPr>
        <p:cxnSp>
          <p:nvCxnSpPr>
            <p:cNvPr id="20" name="Shape 20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Shape 21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4114800" y="1572766"/>
            <a:ext cx="4910326" cy="21305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4114800" y="3711387"/>
            <a:ext cx="4910326" cy="8869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121021" y="85165"/>
            <a:ext cx="4433047" cy="4433047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rgbClr val="D593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  <a:effectLst>
            <a:outerShdw blurRad="50799" dist="38100" dir="5400000" algn="t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179293" y="112056"/>
            <a:ext cx="4201254" cy="4201254"/>
          </a:xfrm>
          <a:prstGeom prst="ellipse">
            <a:avLst/>
          </a:prstGeom>
          <a:gradFill>
            <a:gsLst>
              <a:gs pos="0">
                <a:srgbClr val="F97817">
                  <a:alpha val="29019"/>
                </a:srgbClr>
              </a:gs>
              <a:gs pos="100000">
                <a:srgbClr val="C65805">
                  <a:alpha val="29019"/>
                </a:srgbClr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" name="Shape 29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>
            <a:gsLst>
              <a:gs pos="0">
                <a:srgbClr val="F97817">
                  <a:alpha val="29019"/>
                </a:srgbClr>
              </a:gs>
              <a:gs pos="100000">
                <a:srgbClr val="C65805">
                  <a:alpha val="29019"/>
                </a:srgbClr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0" name="Shape 30"/>
          <p:cNvSpPr/>
          <p:nvPr/>
        </p:nvSpPr>
        <p:spPr>
          <a:xfrm>
            <a:off x="264460" y="138953"/>
            <a:ext cx="3897025" cy="3897025"/>
          </a:xfrm>
          <a:prstGeom prst="ellipse">
            <a:avLst/>
          </a:prstGeom>
          <a:gradFill>
            <a:gsLst>
              <a:gs pos="0">
                <a:srgbClr val="F97817">
                  <a:alpha val="29019"/>
                </a:srgbClr>
              </a:gs>
              <a:gs pos="100000">
                <a:srgbClr val="C65805">
                  <a:alpha val="29019"/>
                </a:srgbClr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 rot="5400000">
            <a:off x="2590797" y="-76197"/>
            <a:ext cx="3962399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82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27" name="Shape 127"/>
          <p:cNvGrpSpPr/>
          <p:nvPr/>
        </p:nvGrpSpPr>
        <p:grpSpPr>
          <a:xfrm>
            <a:off x="0" y="1584167"/>
            <a:ext cx="9144000" cy="45291"/>
            <a:chOff x="0" y="1613645"/>
            <a:chExt cx="9144000" cy="45291"/>
          </a:xfrm>
        </p:grpSpPr>
        <p:cxnSp>
          <p:nvCxnSpPr>
            <p:cNvPr id="128" name="Shape 128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Shape 129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 rot="5400000">
            <a:off x="5591966" y="2574130"/>
            <a:ext cx="5516561" cy="158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 rot="5400000">
            <a:off x="1013617" y="53180"/>
            <a:ext cx="5516561" cy="662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82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dt" idx="10"/>
          </p:nvPr>
        </p:nvSpPr>
        <p:spPr>
          <a:xfrm>
            <a:off x="7556499" y="6356350"/>
            <a:ext cx="114822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36" name="Shape 136"/>
          <p:cNvGrpSpPr/>
          <p:nvPr/>
        </p:nvGrpSpPr>
        <p:grpSpPr>
          <a:xfrm rot="5400000">
            <a:off x="4065258" y="3406354"/>
            <a:ext cx="6858000" cy="45291"/>
            <a:chOff x="0" y="1613645"/>
            <a:chExt cx="9144000" cy="45291"/>
          </a:xfrm>
        </p:grpSpPr>
        <p:cxnSp>
          <p:nvCxnSpPr>
            <p:cNvPr id="137" name="Shape 137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Shape 138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295400" y="381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1295400" y="1905000"/>
            <a:ext cx="3809998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82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2"/>
          </p:nvPr>
        </p:nvSpPr>
        <p:spPr>
          <a:xfrm>
            <a:off x="5257800" y="1905000"/>
            <a:ext cx="3809998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82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hape 12"/>
          <p:cNvGrpSpPr/>
          <p:nvPr/>
        </p:nvGrpSpPr>
        <p:grpSpPr>
          <a:xfrm>
            <a:off x="0" y="1461245"/>
            <a:ext cx="9144000" cy="45203"/>
            <a:chOff x="0" y="1613645"/>
            <a:chExt cx="9144000" cy="45204"/>
          </a:xfrm>
        </p:grpSpPr>
        <p:cxnSp>
          <p:nvCxnSpPr>
            <p:cNvPr id="13" name="Shape 13"/>
            <p:cNvCxnSpPr/>
            <p:nvPr/>
          </p:nvCxnSpPr>
          <p:spPr>
            <a:xfrm>
              <a:off x="0" y="1657350"/>
              <a:ext cx="9144000" cy="1500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>
              <a:off x="0" y="1613645"/>
              <a:ext cx="9144000" cy="1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0" y="4952999"/>
            <a:ext cx="9144000" cy="45203"/>
            <a:chOff x="0" y="1613645"/>
            <a:chExt cx="9144000" cy="45204"/>
          </a:xfrm>
        </p:grpSpPr>
        <p:cxnSp>
          <p:nvCxnSpPr>
            <p:cNvPr id="16" name="Shape 16"/>
            <p:cNvCxnSpPr/>
            <p:nvPr/>
          </p:nvCxnSpPr>
          <p:spPr>
            <a:xfrm>
              <a:off x="0" y="1657350"/>
              <a:ext cx="9144000" cy="1500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0" y="1613645"/>
              <a:ext cx="9144000" cy="1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4114800" y="1572767"/>
            <a:ext cx="4910400" cy="21307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4114800" y="3711387"/>
            <a:ext cx="4910400" cy="88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6571128" y="6356349"/>
            <a:ext cx="2133598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57200" y="6356349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4267201" y="6356349"/>
            <a:ext cx="609599" cy="36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1200">
                <a:solidFill>
                  <a:srgbClr val="FFFFFF"/>
                </a:solidFill>
              </a:rPr>
              <a:pPr algn="ctr">
                <a:buClr>
                  <a:srgbClr val="FFFFFF"/>
                </a:buClr>
                <a:buSzPct val="25000"/>
                <a:buFont typeface="Arial"/>
                <a:buNone/>
              </a:pPr>
              <a:t>‹#›</a:t>
            </a:fld>
            <a:endParaRPr lang="en" sz="1200">
              <a:solidFill>
                <a:srgbClr val="FFFFFF"/>
              </a:solidFill>
            </a:endParaRPr>
          </a:p>
        </p:txBody>
      </p:sp>
      <p:sp>
        <p:nvSpPr>
          <p:cNvPr id="23" name="Shape 23"/>
          <p:cNvSpPr/>
          <p:nvPr/>
        </p:nvSpPr>
        <p:spPr>
          <a:xfrm>
            <a:off x="121022" y="85162"/>
            <a:ext cx="4433098" cy="4433197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rgbClr val="D59300"/>
              </a:gs>
              <a:gs pos="100000">
                <a:schemeClr val="accent1"/>
              </a:gs>
            </a:gsLst>
            <a:lin ang="8400134" scaled="0"/>
          </a:gradFill>
          <a:ln>
            <a:noFill/>
          </a:ln>
          <a:effectLst>
            <a:outerShdw blurRad="50799" dist="38100" dir="5400000" algn="t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179293" y="112055"/>
            <a:ext cx="4201200" cy="4201200"/>
          </a:xfrm>
          <a:prstGeom prst="ellipse">
            <a:avLst/>
          </a:prstGeom>
          <a:gradFill>
            <a:gsLst>
              <a:gs pos="0">
                <a:srgbClr val="F97817">
                  <a:alpha val="29019"/>
                </a:srgbClr>
              </a:gs>
              <a:gs pos="100000">
                <a:srgbClr val="C65805">
                  <a:alpha val="29019"/>
                </a:srgbClr>
              </a:gs>
            </a:gsLst>
            <a:lin ang="2700006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800">
              <a:solidFill>
                <a:srgbClr val="FFFFFF"/>
              </a:solidFill>
            </a:endParaRPr>
          </a:p>
        </p:txBody>
      </p:sp>
      <p:sp>
        <p:nvSpPr>
          <p:cNvPr id="25" name="Shape 25"/>
          <p:cNvSpPr/>
          <p:nvPr/>
        </p:nvSpPr>
        <p:spPr>
          <a:xfrm>
            <a:off x="264460" y="138953"/>
            <a:ext cx="3988798" cy="4056399"/>
          </a:xfrm>
          <a:prstGeom prst="ellipse">
            <a:avLst/>
          </a:prstGeom>
          <a:gradFill>
            <a:gsLst>
              <a:gs pos="0">
                <a:srgbClr val="F97817">
                  <a:alpha val="29019"/>
                </a:srgbClr>
              </a:gs>
              <a:gs pos="100000">
                <a:srgbClr val="C65805">
                  <a:alpha val="29019"/>
                </a:srgbClr>
              </a:gs>
            </a:gsLst>
            <a:lin ang="2700006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800">
              <a:solidFill>
                <a:srgbClr val="FFFFFF"/>
              </a:solidFill>
            </a:endParaRPr>
          </a:p>
        </p:txBody>
      </p:sp>
      <p:sp>
        <p:nvSpPr>
          <p:cNvPr id="26" name="Shape 26"/>
          <p:cNvSpPr/>
          <p:nvPr/>
        </p:nvSpPr>
        <p:spPr>
          <a:xfrm>
            <a:off x="264460" y="138952"/>
            <a:ext cx="3897000" cy="3896800"/>
          </a:xfrm>
          <a:prstGeom prst="ellipse">
            <a:avLst/>
          </a:prstGeom>
          <a:gradFill>
            <a:gsLst>
              <a:gs pos="0">
                <a:srgbClr val="F97817">
                  <a:alpha val="29019"/>
                </a:srgbClr>
              </a:gs>
              <a:gs pos="100000">
                <a:srgbClr val="C65805">
                  <a:alpha val="29019"/>
                </a:srgbClr>
              </a:gs>
            </a:gsLst>
            <a:lin ang="2700006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56473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2057401"/>
            <a:ext cx="8229600" cy="396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8259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6571128" y="6356349"/>
            <a:ext cx="2133598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457200" y="6356349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4267201" y="6356349"/>
            <a:ext cx="609599" cy="36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1200">
                <a:solidFill>
                  <a:srgbClr val="FFFFFF"/>
                </a:solidFill>
              </a:rPr>
              <a:pPr algn="ctr">
                <a:buClr>
                  <a:srgbClr val="FFFFFF"/>
                </a:buClr>
                <a:buSzPct val="25000"/>
                <a:buFont typeface="Arial"/>
                <a:buNone/>
              </a:pPr>
              <a:t>‹#›</a:t>
            </a:fld>
            <a:endParaRPr lang="en" sz="1200">
              <a:solidFill>
                <a:srgbClr val="FFFFFF"/>
              </a:solidFill>
            </a:endParaRPr>
          </a:p>
        </p:txBody>
      </p:sp>
      <p:grpSp>
        <p:nvGrpSpPr>
          <p:cNvPr id="33" name="Shape 33"/>
          <p:cNvGrpSpPr/>
          <p:nvPr/>
        </p:nvGrpSpPr>
        <p:grpSpPr>
          <a:xfrm>
            <a:off x="0" y="1584167"/>
            <a:ext cx="9144000" cy="45203"/>
            <a:chOff x="0" y="1613645"/>
            <a:chExt cx="9144000" cy="45204"/>
          </a:xfrm>
        </p:grpSpPr>
        <p:cxnSp>
          <p:nvCxnSpPr>
            <p:cNvPr id="34" name="Shape 34"/>
            <p:cNvCxnSpPr/>
            <p:nvPr/>
          </p:nvCxnSpPr>
          <p:spPr>
            <a:xfrm>
              <a:off x="0" y="1657350"/>
              <a:ext cx="9144000" cy="1500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Shape 35"/>
            <p:cNvCxnSpPr/>
            <p:nvPr/>
          </p:nvCxnSpPr>
          <p:spPr>
            <a:xfrm>
              <a:off x="0" y="1613645"/>
              <a:ext cx="9144000" cy="1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55108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6571128" y="6356349"/>
            <a:ext cx="2133598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457200" y="6356349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4267201" y="6356349"/>
            <a:ext cx="609599" cy="36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1200">
                <a:solidFill>
                  <a:srgbClr val="FFFFFF"/>
                </a:solidFill>
              </a:rPr>
              <a:pPr algn="ctr">
                <a:buClr>
                  <a:srgbClr val="FFFFFF"/>
                </a:buClr>
                <a:buSzPct val="25000"/>
                <a:buFont typeface="Arial"/>
                <a:buNone/>
              </a:pPr>
              <a:t>‹#›</a:t>
            </a:fld>
            <a:endParaRPr lang="en" sz="1200">
              <a:solidFill>
                <a:srgbClr val="FFFFFF"/>
              </a:solidFill>
            </a:endParaRPr>
          </a:p>
        </p:txBody>
      </p:sp>
      <p:grpSp>
        <p:nvGrpSpPr>
          <p:cNvPr id="41" name="Shape 41"/>
          <p:cNvGrpSpPr/>
          <p:nvPr/>
        </p:nvGrpSpPr>
        <p:grpSpPr>
          <a:xfrm>
            <a:off x="0" y="1584167"/>
            <a:ext cx="9144000" cy="45203"/>
            <a:chOff x="0" y="1613645"/>
            <a:chExt cx="9144000" cy="45204"/>
          </a:xfrm>
        </p:grpSpPr>
        <p:cxnSp>
          <p:nvCxnSpPr>
            <p:cNvPr id="42" name="Shape 42"/>
            <p:cNvCxnSpPr/>
            <p:nvPr/>
          </p:nvCxnSpPr>
          <p:spPr>
            <a:xfrm>
              <a:off x="0" y="1657350"/>
              <a:ext cx="9144000" cy="1500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Shape 43"/>
            <p:cNvCxnSpPr/>
            <p:nvPr/>
          </p:nvCxnSpPr>
          <p:spPr>
            <a:xfrm>
              <a:off x="0" y="1613645"/>
              <a:ext cx="9144000" cy="1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503042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295400" y="381000"/>
            <a:ext cx="77724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295400" y="1905000"/>
            <a:ext cx="3809998" cy="41147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82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5257800" y="1905000"/>
            <a:ext cx="3809998" cy="41147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82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6571128" y="6356349"/>
            <a:ext cx="2133598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457200" y="6356349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4267201" y="6356349"/>
            <a:ext cx="609599" cy="36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1200">
                <a:solidFill>
                  <a:srgbClr val="FFFFFF"/>
                </a:solidFill>
              </a:rPr>
              <a:pPr algn="ctr">
                <a:buClr>
                  <a:srgbClr val="FFFFFF"/>
                </a:buClr>
                <a:buSzPct val="25000"/>
                <a:buFont typeface="Arial"/>
                <a:buNone/>
              </a:pPr>
              <a:t>‹#›</a:t>
            </a:fld>
            <a:endParaRPr lang="en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667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Shape 52"/>
          <p:cNvGrpSpPr/>
          <p:nvPr/>
        </p:nvGrpSpPr>
        <p:grpSpPr>
          <a:xfrm>
            <a:off x="0" y="1461245"/>
            <a:ext cx="9144000" cy="45203"/>
            <a:chOff x="0" y="1613645"/>
            <a:chExt cx="9144000" cy="45204"/>
          </a:xfrm>
        </p:grpSpPr>
        <p:cxnSp>
          <p:nvCxnSpPr>
            <p:cNvPr id="53" name="Shape 53"/>
            <p:cNvCxnSpPr/>
            <p:nvPr/>
          </p:nvCxnSpPr>
          <p:spPr>
            <a:xfrm>
              <a:off x="0" y="1657350"/>
              <a:ext cx="9144000" cy="1500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Shape 54"/>
            <p:cNvCxnSpPr/>
            <p:nvPr/>
          </p:nvCxnSpPr>
          <p:spPr>
            <a:xfrm>
              <a:off x="0" y="1613645"/>
              <a:ext cx="9144000" cy="1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5" name="Shape 55"/>
          <p:cNvGrpSpPr/>
          <p:nvPr/>
        </p:nvGrpSpPr>
        <p:grpSpPr>
          <a:xfrm>
            <a:off x="0" y="4952999"/>
            <a:ext cx="9144000" cy="45203"/>
            <a:chOff x="0" y="1613645"/>
            <a:chExt cx="9144000" cy="45204"/>
          </a:xfrm>
        </p:grpSpPr>
        <p:cxnSp>
          <p:nvCxnSpPr>
            <p:cNvPr id="56" name="Shape 56"/>
            <p:cNvCxnSpPr/>
            <p:nvPr/>
          </p:nvCxnSpPr>
          <p:spPr>
            <a:xfrm>
              <a:off x="0" y="1657350"/>
              <a:ext cx="9144000" cy="1500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Shape 57"/>
            <p:cNvCxnSpPr/>
            <p:nvPr/>
          </p:nvCxnSpPr>
          <p:spPr>
            <a:xfrm>
              <a:off x="0" y="1613645"/>
              <a:ext cx="9144000" cy="1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5365377" y="1573306"/>
            <a:ext cx="3653097" cy="21335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5365377" y="3998257"/>
            <a:ext cx="3653097" cy="88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6571128" y="6356349"/>
            <a:ext cx="2133598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124200" y="6356349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2" name="Shape 62"/>
          <p:cNvSpPr/>
          <p:nvPr/>
        </p:nvSpPr>
        <p:spPr>
          <a:xfrm>
            <a:off x="134468" y="685800"/>
            <a:ext cx="5268000" cy="526800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rgbClr val="D59300"/>
              </a:gs>
              <a:gs pos="100000">
                <a:schemeClr val="accent1"/>
              </a:gs>
            </a:gsLst>
            <a:lin ang="8400134" scaled="0"/>
          </a:gradFill>
          <a:ln>
            <a:noFill/>
          </a:ln>
          <a:effectLst>
            <a:outerShdw blurRad="50799" dist="38100" dir="5400000" algn="t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800">
              <a:solidFill>
                <a:srgbClr val="FFFFFF"/>
              </a:solidFill>
            </a:endParaRPr>
          </a:p>
        </p:txBody>
      </p:sp>
      <p:sp>
        <p:nvSpPr>
          <p:cNvPr id="63" name="Shape 63"/>
          <p:cNvSpPr/>
          <p:nvPr/>
        </p:nvSpPr>
        <p:spPr>
          <a:xfrm>
            <a:off x="229676" y="712693"/>
            <a:ext cx="4983600" cy="4983600"/>
          </a:xfrm>
          <a:prstGeom prst="ellipse">
            <a:avLst/>
          </a:prstGeom>
          <a:gradFill>
            <a:gsLst>
              <a:gs pos="0">
                <a:srgbClr val="F97817">
                  <a:alpha val="29019"/>
                </a:srgbClr>
              </a:gs>
              <a:gs pos="100000">
                <a:srgbClr val="C65805">
                  <a:alpha val="29019"/>
                </a:srgbClr>
              </a:gs>
            </a:gsLst>
            <a:lin ang="2700006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800">
              <a:solidFill>
                <a:srgbClr val="FFFFFF"/>
              </a:solidFill>
            </a:endParaRPr>
          </a:p>
        </p:txBody>
      </p:sp>
      <p:sp>
        <p:nvSpPr>
          <p:cNvPr id="64" name="Shape 64"/>
          <p:cNvSpPr>
            <a:spLocks noGrp="1"/>
          </p:cNvSpPr>
          <p:nvPr>
            <p:ph type="pic" idx="2"/>
          </p:nvPr>
        </p:nvSpPr>
        <p:spPr>
          <a:xfrm>
            <a:off x="241233" y="716991"/>
            <a:ext cx="4906499" cy="4852797"/>
          </a:xfrm>
          <a:prstGeom prst="ellipse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3732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2133601"/>
            <a:ext cx="8228100" cy="136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57200" y="3529011"/>
            <a:ext cx="8228100" cy="134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6571128" y="6356349"/>
            <a:ext cx="2133598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457200" y="6356349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4267201" y="6356349"/>
            <a:ext cx="609599" cy="36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1200">
                <a:solidFill>
                  <a:srgbClr val="FFFFFF"/>
                </a:solidFill>
              </a:rPr>
              <a:pPr algn="ctr">
                <a:buClr>
                  <a:srgbClr val="FFFFFF"/>
                </a:buClr>
                <a:buSzPct val="25000"/>
                <a:buFont typeface="Arial"/>
                <a:buNone/>
              </a:pPr>
              <a:t>‹#›</a:t>
            </a:fld>
            <a:endParaRPr lang="en" sz="1200">
              <a:solidFill>
                <a:srgbClr val="FFFFFF"/>
              </a:solidFill>
            </a:endParaRPr>
          </a:p>
        </p:txBody>
      </p:sp>
      <p:grpSp>
        <p:nvGrpSpPr>
          <p:cNvPr id="71" name="Shape 71"/>
          <p:cNvGrpSpPr/>
          <p:nvPr/>
        </p:nvGrpSpPr>
        <p:grpSpPr>
          <a:xfrm>
            <a:off x="0" y="1447797"/>
            <a:ext cx="9144000" cy="45203"/>
            <a:chOff x="0" y="1613645"/>
            <a:chExt cx="9144000" cy="45204"/>
          </a:xfrm>
        </p:grpSpPr>
        <p:cxnSp>
          <p:nvCxnSpPr>
            <p:cNvPr id="72" name="Shape 72"/>
            <p:cNvCxnSpPr/>
            <p:nvPr/>
          </p:nvCxnSpPr>
          <p:spPr>
            <a:xfrm>
              <a:off x="0" y="1657350"/>
              <a:ext cx="9144000" cy="1500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Shape 73"/>
            <p:cNvCxnSpPr/>
            <p:nvPr/>
          </p:nvCxnSpPr>
          <p:spPr>
            <a:xfrm>
              <a:off x="0" y="1613645"/>
              <a:ext cx="9144000" cy="1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4" name="Shape 74"/>
          <p:cNvGrpSpPr/>
          <p:nvPr/>
        </p:nvGrpSpPr>
        <p:grpSpPr>
          <a:xfrm>
            <a:off x="0" y="4939552"/>
            <a:ext cx="9144000" cy="45203"/>
            <a:chOff x="0" y="1613645"/>
            <a:chExt cx="9144000" cy="45204"/>
          </a:xfrm>
        </p:grpSpPr>
        <p:cxnSp>
          <p:nvCxnSpPr>
            <p:cNvPr id="75" name="Shape 75"/>
            <p:cNvCxnSpPr/>
            <p:nvPr/>
          </p:nvCxnSpPr>
          <p:spPr>
            <a:xfrm>
              <a:off x="0" y="1657350"/>
              <a:ext cx="9144000" cy="1500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Shape 76"/>
            <p:cNvCxnSpPr/>
            <p:nvPr/>
          </p:nvCxnSpPr>
          <p:spPr>
            <a:xfrm>
              <a:off x="0" y="1613645"/>
              <a:ext cx="9144000" cy="1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665596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3931800" cy="398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431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2"/>
          </p:nvPr>
        </p:nvSpPr>
        <p:spPr>
          <a:xfrm>
            <a:off x="4754880" y="2057400"/>
            <a:ext cx="3931800" cy="398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431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571128" y="6356349"/>
            <a:ext cx="2133598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57200" y="6356349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4267201" y="6356349"/>
            <a:ext cx="609599" cy="36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1200">
                <a:solidFill>
                  <a:srgbClr val="FFFFFF"/>
                </a:solidFill>
              </a:rPr>
              <a:pPr algn="ctr">
                <a:buClr>
                  <a:srgbClr val="FFFFFF"/>
                </a:buClr>
                <a:buSzPct val="25000"/>
                <a:buFont typeface="Arial"/>
                <a:buNone/>
              </a:pPr>
              <a:t>‹#›</a:t>
            </a:fld>
            <a:endParaRPr lang="en" sz="1200">
              <a:solidFill>
                <a:srgbClr val="FFFFFF"/>
              </a:solidFill>
            </a:endParaRPr>
          </a:p>
        </p:txBody>
      </p:sp>
      <p:grpSp>
        <p:nvGrpSpPr>
          <p:cNvPr id="84" name="Shape 84"/>
          <p:cNvGrpSpPr/>
          <p:nvPr/>
        </p:nvGrpSpPr>
        <p:grpSpPr>
          <a:xfrm>
            <a:off x="0" y="1584167"/>
            <a:ext cx="9144000" cy="45203"/>
            <a:chOff x="0" y="1613645"/>
            <a:chExt cx="9144000" cy="45204"/>
          </a:xfrm>
        </p:grpSpPr>
        <p:cxnSp>
          <p:nvCxnSpPr>
            <p:cNvPr id="85" name="Shape 85"/>
            <p:cNvCxnSpPr/>
            <p:nvPr/>
          </p:nvCxnSpPr>
          <p:spPr>
            <a:xfrm>
              <a:off x="0" y="1657350"/>
              <a:ext cx="9144000" cy="1500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Shape 86"/>
            <p:cNvCxnSpPr/>
            <p:nvPr/>
          </p:nvCxnSpPr>
          <p:spPr>
            <a:xfrm>
              <a:off x="0" y="1613645"/>
              <a:ext cx="9144000" cy="1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271257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Shape 41"/>
          <p:cNvGrpSpPr/>
          <p:nvPr/>
        </p:nvGrpSpPr>
        <p:grpSpPr>
          <a:xfrm>
            <a:off x="0" y="1461245"/>
            <a:ext cx="9144000" cy="45291"/>
            <a:chOff x="0" y="1613645"/>
            <a:chExt cx="9144000" cy="45291"/>
          </a:xfrm>
        </p:grpSpPr>
        <p:cxnSp>
          <p:nvCxnSpPr>
            <p:cNvPr id="42" name="Shape 42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Shape 43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4" name="Shape 44"/>
          <p:cNvGrpSpPr/>
          <p:nvPr/>
        </p:nvGrpSpPr>
        <p:grpSpPr>
          <a:xfrm>
            <a:off x="0" y="4952998"/>
            <a:ext cx="9144000" cy="45291"/>
            <a:chOff x="0" y="1613645"/>
            <a:chExt cx="9144000" cy="45291"/>
          </a:xfrm>
        </p:grpSpPr>
        <p:cxnSp>
          <p:nvCxnSpPr>
            <p:cNvPr id="45" name="Shape 45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Shape 46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7" name="Shape 47"/>
          <p:cNvSpPr txBox="1">
            <a:spLocks noGrp="1"/>
          </p:cNvSpPr>
          <p:nvPr>
            <p:ph type="ctrTitle"/>
          </p:nvPr>
        </p:nvSpPr>
        <p:spPr>
          <a:xfrm>
            <a:off x="5365376" y="1573304"/>
            <a:ext cx="3653116" cy="2133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ubTitle" idx="1"/>
          </p:nvPr>
        </p:nvSpPr>
        <p:spPr>
          <a:xfrm>
            <a:off x="5365376" y="3998257"/>
            <a:ext cx="3653116" cy="883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1" name="Shape 51"/>
          <p:cNvSpPr/>
          <p:nvPr/>
        </p:nvSpPr>
        <p:spPr>
          <a:xfrm>
            <a:off x="134468" y="685800"/>
            <a:ext cx="5268049" cy="5268049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rgbClr val="D593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  <a:effectLst>
            <a:outerShdw blurRad="50799" dist="38100" dir="5400000" algn="t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229676" y="712693"/>
            <a:ext cx="4983477" cy="4983477"/>
          </a:xfrm>
          <a:prstGeom prst="ellipse">
            <a:avLst/>
          </a:prstGeom>
          <a:gradFill>
            <a:gsLst>
              <a:gs pos="0">
                <a:srgbClr val="F97817">
                  <a:alpha val="29019"/>
                </a:srgbClr>
              </a:gs>
              <a:gs pos="100000">
                <a:srgbClr val="C65805">
                  <a:alpha val="29019"/>
                </a:srgbClr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3" name="Shape 53"/>
          <p:cNvSpPr>
            <a:spLocks noGrp="1"/>
          </p:cNvSpPr>
          <p:nvPr>
            <p:ph type="pic" idx="2"/>
          </p:nvPr>
        </p:nvSpPr>
        <p:spPr>
          <a:xfrm>
            <a:off x="241232" y="716991"/>
            <a:ext cx="4906459" cy="4852935"/>
          </a:xfrm>
          <a:prstGeom prst="ellipse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Shape 88"/>
          <p:cNvGrpSpPr/>
          <p:nvPr/>
        </p:nvGrpSpPr>
        <p:grpSpPr>
          <a:xfrm>
            <a:off x="0" y="1584167"/>
            <a:ext cx="9144000" cy="45203"/>
            <a:chOff x="0" y="1613645"/>
            <a:chExt cx="9144000" cy="45204"/>
          </a:xfrm>
        </p:grpSpPr>
        <p:cxnSp>
          <p:nvCxnSpPr>
            <p:cNvPr id="89" name="Shape 89"/>
            <p:cNvCxnSpPr/>
            <p:nvPr/>
          </p:nvCxnSpPr>
          <p:spPr>
            <a:xfrm>
              <a:off x="0" y="1657350"/>
              <a:ext cx="9144000" cy="1500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Shape 90"/>
            <p:cNvCxnSpPr/>
            <p:nvPr/>
          </p:nvCxnSpPr>
          <p:spPr>
            <a:xfrm>
              <a:off x="0" y="1613645"/>
              <a:ext cx="9144000" cy="1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1734667"/>
            <a:ext cx="3931800" cy="74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8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2"/>
          </p:nvPr>
        </p:nvSpPr>
        <p:spPr>
          <a:xfrm>
            <a:off x="457200" y="2514600"/>
            <a:ext cx="3931800" cy="352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431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3"/>
          </p:nvPr>
        </p:nvSpPr>
        <p:spPr>
          <a:xfrm>
            <a:off x="4754880" y="1734667"/>
            <a:ext cx="3931800" cy="74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8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4"/>
          </p:nvPr>
        </p:nvSpPr>
        <p:spPr>
          <a:xfrm>
            <a:off x="4754880" y="2514600"/>
            <a:ext cx="3931800" cy="352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431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6571128" y="6356349"/>
            <a:ext cx="2133598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457200" y="6356349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4267201" y="6356349"/>
            <a:ext cx="609599" cy="36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1200">
                <a:solidFill>
                  <a:srgbClr val="FFFFFF"/>
                </a:solidFill>
              </a:rPr>
              <a:pPr algn="ctr">
                <a:buClr>
                  <a:srgbClr val="FFFFFF"/>
                </a:buClr>
                <a:buSzPct val="25000"/>
                <a:buFont typeface="Arial"/>
                <a:buNone/>
              </a:pPr>
              <a:t>‹#›</a:t>
            </a:fld>
            <a:endParaRPr lang="en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242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dt" idx="10"/>
          </p:nvPr>
        </p:nvSpPr>
        <p:spPr>
          <a:xfrm>
            <a:off x="6571128" y="6356349"/>
            <a:ext cx="2133598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>
            <a:off x="457200" y="6356349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4267201" y="6356349"/>
            <a:ext cx="609599" cy="36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1200">
                <a:solidFill>
                  <a:srgbClr val="FFFFFF"/>
                </a:solidFill>
              </a:rPr>
              <a:pPr algn="ctr">
                <a:buClr>
                  <a:srgbClr val="FFFFFF"/>
                </a:buClr>
                <a:buSzPct val="25000"/>
                <a:buFont typeface="Arial"/>
                <a:buNone/>
              </a:pPr>
              <a:t>‹#›</a:t>
            </a:fld>
            <a:endParaRPr lang="en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7879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199" y="658906"/>
            <a:ext cx="3602100" cy="11619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473387" y="273051"/>
            <a:ext cx="4206298" cy="57783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82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2"/>
          </p:nvPr>
        </p:nvSpPr>
        <p:spPr>
          <a:xfrm>
            <a:off x="457199" y="1905000"/>
            <a:ext cx="3602100" cy="373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6571128" y="6356349"/>
            <a:ext cx="2133598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457200" y="6356349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4267201" y="6356349"/>
            <a:ext cx="609599" cy="36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1200">
                <a:solidFill>
                  <a:srgbClr val="FFFFFF"/>
                </a:solidFill>
              </a:rPr>
              <a:pPr algn="ctr">
                <a:buClr>
                  <a:srgbClr val="FFFFFF"/>
                </a:buClr>
                <a:buSzPct val="25000"/>
                <a:buFont typeface="Arial"/>
                <a:buNone/>
              </a:pPr>
              <a:t>‹#›</a:t>
            </a:fld>
            <a:endParaRPr lang="en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1011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Shape 111"/>
          <p:cNvGrpSpPr/>
          <p:nvPr/>
        </p:nvGrpSpPr>
        <p:grpSpPr>
          <a:xfrm>
            <a:off x="0" y="1178857"/>
            <a:ext cx="9144000" cy="45203"/>
            <a:chOff x="0" y="1613645"/>
            <a:chExt cx="9144000" cy="45204"/>
          </a:xfrm>
        </p:grpSpPr>
        <p:cxnSp>
          <p:nvCxnSpPr>
            <p:cNvPr id="112" name="Shape 112"/>
            <p:cNvCxnSpPr/>
            <p:nvPr/>
          </p:nvCxnSpPr>
          <p:spPr>
            <a:xfrm>
              <a:off x="0" y="1657350"/>
              <a:ext cx="9144000" cy="1500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Shape 113"/>
            <p:cNvCxnSpPr/>
            <p:nvPr/>
          </p:nvCxnSpPr>
          <p:spPr>
            <a:xfrm>
              <a:off x="0" y="1613645"/>
              <a:ext cx="9144000" cy="1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4" name="Shape 114"/>
          <p:cNvGrpSpPr/>
          <p:nvPr/>
        </p:nvGrpSpPr>
        <p:grpSpPr>
          <a:xfrm>
            <a:off x="0" y="5714999"/>
            <a:ext cx="9144000" cy="45203"/>
            <a:chOff x="0" y="1613645"/>
            <a:chExt cx="9144000" cy="45204"/>
          </a:xfrm>
        </p:grpSpPr>
        <p:cxnSp>
          <p:nvCxnSpPr>
            <p:cNvPr id="115" name="Shape 115"/>
            <p:cNvCxnSpPr/>
            <p:nvPr/>
          </p:nvCxnSpPr>
          <p:spPr>
            <a:xfrm>
              <a:off x="0" y="1657350"/>
              <a:ext cx="9144000" cy="1500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Shape 116"/>
            <p:cNvCxnSpPr/>
            <p:nvPr/>
          </p:nvCxnSpPr>
          <p:spPr>
            <a:xfrm>
              <a:off x="0" y="1613645"/>
              <a:ext cx="9144000" cy="1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1524000"/>
            <a:ext cx="3581398" cy="125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57200" y="2895600"/>
            <a:ext cx="3581398" cy="243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6571128" y="6356349"/>
            <a:ext cx="2133598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457200" y="6356349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4267201" y="6356349"/>
            <a:ext cx="609599" cy="36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1200">
                <a:solidFill>
                  <a:srgbClr val="FFFFFF"/>
                </a:solidFill>
              </a:rPr>
              <a:pPr algn="ctr">
                <a:buClr>
                  <a:srgbClr val="FFFFFF"/>
                </a:buClr>
                <a:buSzPct val="25000"/>
                <a:buFont typeface="Arial"/>
                <a:buNone/>
              </a:pPr>
              <a:t>‹#›</a:t>
            </a:fld>
            <a:endParaRPr lang="en" sz="1200">
              <a:solidFill>
                <a:srgbClr val="FFFFFF"/>
              </a:solidFill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4285131" y="1116105"/>
            <a:ext cx="4724397" cy="472440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rgbClr val="D59300"/>
              </a:gs>
              <a:gs pos="100000">
                <a:schemeClr val="accent1"/>
              </a:gs>
            </a:gsLst>
            <a:lin ang="8400134" scaled="0"/>
          </a:gradFill>
          <a:ln>
            <a:noFill/>
          </a:ln>
          <a:effectLst>
            <a:outerShdw blurRad="50799" dist="38100" dir="5400000" algn="t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3" name="Shape 123"/>
          <p:cNvSpPr>
            <a:spLocks noGrp="1"/>
          </p:cNvSpPr>
          <p:nvPr>
            <p:ph type="pic" idx="2"/>
          </p:nvPr>
        </p:nvSpPr>
        <p:spPr>
          <a:xfrm>
            <a:off x="4473385" y="1148000"/>
            <a:ext cx="4434898" cy="4434800"/>
          </a:xfrm>
          <a:prstGeom prst="ellipse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2650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 rot="5400000">
            <a:off x="2590799" y="-76199"/>
            <a:ext cx="3962399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82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dt" idx="10"/>
          </p:nvPr>
        </p:nvSpPr>
        <p:spPr>
          <a:xfrm>
            <a:off x="6571128" y="6356349"/>
            <a:ext cx="2133598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ftr" idx="11"/>
          </p:nvPr>
        </p:nvSpPr>
        <p:spPr>
          <a:xfrm>
            <a:off x="457200" y="6356349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4267201" y="6356349"/>
            <a:ext cx="609599" cy="36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1200">
                <a:solidFill>
                  <a:srgbClr val="FFFFFF"/>
                </a:solidFill>
              </a:rPr>
              <a:pPr algn="ctr">
                <a:buClr>
                  <a:srgbClr val="FFFFFF"/>
                </a:buClr>
                <a:buSzPct val="25000"/>
                <a:buFont typeface="Arial"/>
                <a:buNone/>
              </a:pPr>
              <a:t>‹#›</a:t>
            </a:fld>
            <a:endParaRPr lang="en" sz="1200">
              <a:solidFill>
                <a:srgbClr val="FFFFFF"/>
              </a:solidFill>
            </a:endParaRPr>
          </a:p>
        </p:txBody>
      </p:sp>
      <p:grpSp>
        <p:nvGrpSpPr>
          <p:cNvPr id="130" name="Shape 130"/>
          <p:cNvGrpSpPr/>
          <p:nvPr/>
        </p:nvGrpSpPr>
        <p:grpSpPr>
          <a:xfrm>
            <a:off x="0" y="1584167"/>
            <a:ext cx="9144000" cy="45203"/>
            <a:chOff x="0" y="1613645"/>
            <a:chExt cx="9144000" cy="45204"/>
          </a:xfrm>
        </p:grpSpPr>
        <p:cxnSp>
          <p:nvCxnSpPr>
            <p:cNvPr id="131" name="Shape 131"/>
            <p:cNvCxnSpPr/>
            <p:nvPr/>
          </p:nvCxnSpPr>
          <p:spPr>
            <a:xfrm>
              <a:off x="0" y="1657350"/>
              <a:ext cx="9144000" cy="1500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Shape 132"/>
            <p:cNvCxnSpPr/>
            <p:nvPr/>
          </p:nvCxnSpPr>
          <p:spPr>
            <a:xfrm>
              <a:off x="0" y="1613645"/>
              <a:ext cx="9144000" cy="1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0300151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 rot="5400000">
            <a:off x="5591800" y="2574197"/>
            <a:ext cx="5516797" cy="15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 rot="5400000">
            <a:off x="1013500" y="53300"/>
            <a:ext cx="5516797" cy="662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82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dt" idx="10"/>
          </p:nvPr>
        </p:nvSpPr>
        <p:spPr>
          <a:xfrm>
            <a:off x="7556500" y="6356349"/>
            <a:ext cx="1148099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ftr" idx="11"/>
          </p:nvPr>
        </p:nvSpPr>
        <p:spPr>
          <a:xfrm>
            <a:off x="457200" y="6356349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4267201" y="6356349"/>
            <a:ext cx="609599" cy="36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1200">
                <a:solidFill>
                  <a:srgbClr val="FFFFFF"/>
                </a:solidFill>
              </a:rPr>
              <a:pPr algn="ctr">
                <a:buClr>
                  <a:srgbClr val="FFFFFF"/>
                </a:buClr>
                <a:buSzPct val="25000"/>
                <a:buFont typeface="Arial"/>
                <a:buNone/>
              </a:pPr>
              <a:t>‹#›</a:t>
            </a:fld>
            <a:endParaRPr lang="en" sz="1200">
              <a:solidFill>
                <a:srgbClr val="FFFFFF"/>
              </a:solidFill>
            </a:endParaRPr>
          </a:p>
        </p:txBody>
      </p:sp>
      <p:grpSp>
        <p:nvGrpSpPr>
          <p:cNvPr id="139" name="Shape 139"/>
          <p:cNvGrpSpPr/>
          <p:nvPr/>
        </p:nvGrpSpPr>
        <p:grpSpPr>
          <a:xfrm rot="5400000">
            <a:off x="4065301" y="3406395"/>
            <a:ext cx="6858000" cy="45204"/>
            <a:chOff x="0" y="1613645"/>
            <a:chExt cx="9144000" cy="45204"/>
          </a:xfrm>
        </p:grpSpPr>
        <p:cxnSp>
          <p:nvCxnSpPr>
            <p:cNvPr id="140" name="Shape 140"/>
            <p:cNvCxnSpPr/>
            <p:nvPr/>
          </p:nvCxnSpPr>
          <p:spPr>
            <a:xfrm>
              <a:off x="0" y="1657350"/>
              <a:ext cx="9144000" cy="1500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Shape 141"/>
            <p:cNvCxnSpPr/>
            <p:nvPr/>
          </p:nvCxnSpPr>
          <p:spPr>
            <a:xfrm>
              <a:off x="0" y="1613645"/>
              <a:ext cx="9144000" cy="1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8984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3529012"/>
            <a:ext cx="8228013" cy="13477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60" name="Shape 60"/>
          <p:cNvGrpSpPr/>
          <p:nvPr/>
        </p:nvGrpSpPr>
        <p:grpSpPr>
          <a:xfrm>
            <a:off x="0" y="1447798"/>
            <a:ext cx="9144000" cy="45291"/>
            <a:chOff x="0" y="1613645"/>
            <a:chExt cx="9144000" cy="45291"/>
          </a:xfrm>
        </p:grpSpPr>
        <p:cxnSp>
          <p:nvCxnSpPr>
            <p:cNvPr id="61" name="Shape 61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Shape 62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3" name="Shape 63"/>
          <p:cNvGrpSpPr/>
          <p:nvPr/>
        </p:nvGrpSpPr>
        <p:grpSpPr>
          <a:xfrm>
            <a:off x="0" y="4939550"/>
            <a:ext cx="9144000" cy="45291"/>
            <a:chOff x="0" y="1613645"/>
            <a:chExt cx="9144000" cy="45291"/>
          </a:xfrm>
        </p:grpSpPr>
        <p:cxnSp>
          <p:nvCxnSpPr>
            <p:cNvPr id="64" name="Shape 64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Shape 65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3931918" cy="39803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431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4754880" y="2057400"/>
            <a:ext cx="3931918" cy="39803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431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73" name="Shape 73"/>
          <p:cNvGrpSpPr/>
          <p:nvPr/>
        </p:nvGrpSpPr>
        <p:grpSpPr>
          <a:xfrm>
            <a:off x="0" y="1584167"/>
            <a:ext cx="9144000" cy="45291"/>
            <a:chOff x="0" y="1613645"/>
            <a:chExt cx="9144000" cy="45291"/>
          </a:xfrm>
        </p:grpSpPr>
        <p:cxnSp>
          <p:nvCxnSpPr>
            <p:cNvPr id="74" name="Shape 74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Shape 75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Shape 77"/>
          <p:cNvGrpSpPr/>
          <p:nvPr/>
        </p:nvGrpSpPr>
        <p:grpSpPr>
          <a:xfrm>
            <a:off x="0" y="1584167"/>
            <a:ext cx="9144000" cy="45291"/>
            <a:chOff x="0" y="1613645"/>
            <a:chExt cx="9144000" cy="45291"/>
          </a:xfrm>
        </p:grpSpPr>
        <p:cxnSp>
          <p:nvCxnSpPr>
            <p:cNvPr id="78" name="Shape 78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Shape 79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57200" y="1734667"/>
            <a:ext cx="3931918" cy="744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8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xfrm>
            <a:off x="457200" y="2514600"/>
            <a:ext cx="3931918" cy="3523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431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3"/>
          </p:nvPr>
        </p:nvSpPr>
        <p:spPr>
          <a:xfrm>
            <a:off x="4754880" y="1734667"/>
            <a:ext cx="3931918" cy="744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8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4"/>
          </p:nvPr>
        </p:nvSpPr>
        <p:spPr>
          <a:xfrm>
            <a:off x="4754880" y="2514600"/>
            <a:ext cx="3931918" cy="3523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431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93" name="Shape 93"/>
          <p:cNvGrpSpPr/>
          <p:nvPr/>
        </p:nvGrpSpPr>
        <p:grpSpPr>
          <a:xfrm>
            <a:off x="0" y="1584167"/>
            <a:ext cx="9144000" cy="45291"/>
            <a:chOff x="0" y="1613645"/>
            <a:chExt cx="9144000" cy="45291"/>
          </a:xfrm>
        </p:grpSpPr>
        <p:cxnSp>
          <p:nvCxnSpPr>
            <p:cNvPr id="94" name="Shape 94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Shape 95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199" y="658906"/>
            <a:ext cx="3602036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473387" y="273051"/>
            <a:ext cx="4206240" cy="57784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82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2"/>
          </p:nvPr>
        </p:nvSpPr>
        <p:spPr>
          <a:xfrm>
            <a:off x="457199" y="1905000"/>
            <a:ext cx="3602036" cy="3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Shape 108"/>
          <p:cNvGrpSpPr/>
          <p:nvPr/>
        </p:nvGrpSpPr>
        <p:grpSpPr>
          <a:xfrm>
            <a:off x="0" y="1178858"/>
            <a:ext cx="9144000" cy="45291"/>
            <a:chOff x="0" y="1613645"/>
            <a:chExt cx="9144000" cy="45291"/>
          </a:xfrm>
        </p:grpSpPr>
        <p:cxnSp>
          <p:nvCxnSpPr>
            <p:cNvPr id="109" name="Shape 109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Shape 110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1" name="Shape 111"/>
          <p:cNvGrpSpPr/>
          <p:nvPr/>
        </p:nvGrpSpPr>
        <p:grpSpPr>
          <a:xfrm>
            <a:off x="0" y="5714998"/>
            <a:ext cx="9144000" cy="45291"/>
            <a:chOff x="0" y="1613645"/>
            <a:chExt cx="9144000" cy="45291"/>
          </a:xfrm>
        </p:grpSpPr>
        <p:cxnSp>
          <p:nvCxnSpPr>
            <p:cNvPr id="112" name="Shape 112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Shape 113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1524000"/>
            <a:ext cx="3581398" cy="12525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57200" y="2895600"/>
            <a:ext cx="3581398" cy="243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9" name="Shape 119"/>
          <p:cNvSpPr/>
          <p:nvPr/>
        </p:nvSpPr>
        <p:spPr>
          <a:xfrm>
            <a:off x="4285130" y="1116104"/>
            <a:ext cx="4724400" cy="472440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rgbClr val="D593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  <a:effectLst>
            <a:outerShdw blurRad="50799" dist="38100" dir="5400000" algn="t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0" name="Shape 120"/>
          <p:cNvSpPr>
            <a:spLocks noGrp="1"/>
          </p:cNvSpPr>
          <p:nvPr>
            <p:ph type="pic" idx="2"/>
          </p:nvPr>
        </p:nvSpPr>
        <p:spPr>
          <a:xfrm>
            <a:off x="4473385" y="1148000"/>
            <a:ext cx="4434839" cy="4434986"/>
          </a:xfrm>
          <a:prstGeom prst="ellipse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82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2057401"/>
            <a:ext cx="8229600" cy="396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82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6571128" y="6356349"/>
            <a:ext cx="2133598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57200" y="6356349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4267201" y="6356349"/>
            <a:ext cx="609599" cy="36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1200">
                <a:solidFill>
                  <a:srgbClr val="FFFFFF"/>
                </a:solidFill>
              </a:rPr>
              <a:pPr algn="ctr">
                <a:buClr>
                  <a:srgbClr val="FFFFFF"/>
                </a:buClr>
                <a:buSzPct val="25000"/>
                <a:buFont typeface="Arial"/>
                <a:buNone/>
              </a:pPr>
              <a:t>‹#›</a:t>
            </a:fld>
            <a:endParaRPr lang="en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3756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ctrTitle"/>
          </p:nvPr>
        </p:nvSpPr>
        <p:spPr>
          <a:xfrm>
            <a:off x="4067944" y="1772816"/>
            <a:ext cx="4910326" cy="21305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432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SESRI</a:t>
            </a:r>
            <a:br>
              <a:rPr lang="en-GB" sz="432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432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br>
              <a:rPr lang="en-GB" sz="432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432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Workshop on</a:t>
            </a:r>
            <a:br>
              <a:rPr lang="en-GB" sz="432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432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Survey-based</a:t>
            </a:r>
            <a:br>
              <a:rPr lang="en-GB" sz="432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432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Experiments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subTitle" idx="1"/>
          </p:nvPr>
        </p:nvSpPr>
        <p:spPr>
          <a:xfrm>
            <a:off x="1295400" y="5181600"/>
            <a:ext cx="767868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0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Session </a:t>
            </a:r>
            <a:r>
              <a:rPr lang="en-GB" sz="2000" b="1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2: How and Why We Design Experiments</a:t>
            </a:r>
            <a:endParaRPr lang="en-GB" sz="20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0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April </a:t>
            </a:r>
            <a:r>
              <a:rPr lang="en-GB" sz="2000" b="1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16, </a:t>
            </a:r>
            <a:r>
              <a:rPr lang="en-GB" sz="20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2017</a:t>
            </a:r>
          </a:p>
          <a:p>
            <a:pPr marL="0" marR="0" lvl="0" indent="0" algn="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0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Doha, Qatar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338138" y="4345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25000"/>
            </a:pPr>
            <a:r>
              <a:rPr lang="en" sz="3600" dirty="0"/>
              <a:t>Randomization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219076" y="2286000"/>
            <a:ext cx="8467725" cy="3562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228600">
              <a:spcBef>
                <a:spcPts val="0"/>
              </a:spcBef>
            </a:pPr>
            <a:r>
              <a:rPr lang="en" sz="2800"/>
              <a:t>AKA random assignment</a:t>
            </a:r>
          </a:p>
          <a:p>
            <a:pPr marL="228600" indent="0">
              <a:spcBef>
                <a:spcPts val="0"/>
              </a:spcBef>
              <a:buSzPct val="25000"/>
              <a:buNone/>
            </a:pPr>
            <a:endParaRPr sz="2800"/>
          </a:p>
          <a:p>
            <a:pPr marL="457200" indent="-228600">
              <a:spcBef>
                <a:spcPts val="0"/>
              </a:spcBef>
            </a:pPr>
            <a:r>
              <a:rPr lang="en" sz="2800"/>
              <a:t>Each participant has an equal probability of being assigned to each group</a:t>
            </a:r>
          </a:p>
          <a:p>
            <a:pPr marL="228600" indent="0">
              <a:spcBef>
                <a:spcPts val="0"/>
              </a:spcBef>
              <a:buSzPct val="25000"/>
              <a:buNone/>
            </a:pPr>
            <a:endParaRPr sz="2800"/>
          </a:p>
          <a:p>
            <a:pPr marL="457200" indent="-228600">
              <a:spcBef>
                <a:spcPts val="0"/>
              </a:spcBef>
            </a:pPr>
            <a:r>
              <a:rPr lang="en" sz="2800"/>
              <a:t>Ensures that groups are equivalent </a:t>
            </a:r>
            <a:r>
              <a:rPr lang="en" sz="2800" i="1"/>
              <a:t>in expectation</a:t>
            </a:r>
          </a:p>
          <a:p>
            <a:pPr marL="228600" indent="0">
              <a:spcBef>
                <a:spcPts val="0"/>
              </a:spcBef>
              <a:buSzPct val="25000"/>
              <a:buNone/>
            </a:pPr>
            <a:endParaRPr sz="2800" i="1"/>
          </a:p>
          <a:p>
            <a:pPr marL="457200" indent="-228600">
              <a:spcBef>
                <a:spcPts val="0"/>
              </a:spcBef>
            </a:pPr>
            <a:r>
              <a:rPr lang="en" sz="2800"/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1555247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435195" y="34885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25000"/>
            </a:pPr>
            <a:r>
              <a:rPr lang="en" sz="3600" dirty="0"/>
              <a:t>Clicker Question 3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117356" y="2211737"/>
            <a:ext cx="8865278" cy="36233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indent="-215900">
              <a:spcBef>
                <a:spcPts val="0"/>
              </a:spcBef>
              <a:buSzPct val="25000"/>
              <a:buNone/>
            </a:pPr>
            <a:r>
              <a:rPr lang="en" sz="2800"/>
              <a:t>How do you know if the experimental design was effective?</a:t>
            </a:r>
          </a:p>
          <a:p>
            <a:pPr indent="-215900">
              <a:spcBef>
                <a:spcPts val="0"/>
              </a:spcBef>
              <a:buSzPct val="25000"/>
              <a:buNone/>
            </a:pPr>
            <a:endParaRPr sz="2800"/>
          </a:p>
          <a:p>
            <a:pPr marL="651510" indent="-524510">
              <a:spcBef>
                <a:spcPts val="0"/>
              </a:spcBef>
              <a:buFont typeface="Arial"/>
              <a:buAutoNum type="alphaLcParenR"/>
            </a:pPr>
            <a:r>
              <a:rPr lang="en" sz="2800"/>
              <a:t>Treatment group and control group are same size</a:t>
            </a:r>
          </a:p>
          <a:p>
            <a:pPr marL="651510" indent="-524510">
              <a:spcBef>
                <a:spcPts val="0"/>
              </a:spcBef>
              <a:buFont typeface="Arial"/>
              <a:buAutoNum type="alphaLcParenR"/>
            </a:pPr>
            <a:r>
              <a:rPr lang="en" sz="2800"/>
              <a:t>Dependent variable has different values in treatment group and control group</a:t>
            </a:r>
          </a:p>
          <a:p>
            <a:pPr marL="651510" indent="-524510">
              <a:spcBef>
                <a:spcPts val="0"/>
              </a:spcBef>
              <a:buFont typeface="Arial"/>
              <a:buAutoNum type="alphaLcParenR"/>
            </a:pPr>
            <a:r>
              <a:rPr lang="en" sz="2800"/>
              <a:t>There is equivalence among covariates</a:t>
            </a:r>
          </a:p>
          <a:p>
            <a:pPr marL="651510" indent="-524510">
              <a:spcBef>
                <a:spcPts val="0"/>
              </a:spcBef>
              <a:buFont typeface="Arial"/>
              <a:buAutoNum type="alphaLcParenR"/>
            </a:pPr>
            <a:r>
              <a:rPr lang="en" sz="2800"/>
              <a:t>Subjects were randomly assigned to groups</a:t>
            </a:r>
          </a:p>
          <a:p>
            <a:pPr indent="-215900">
              <a:spcBef>
                <a:spcPts val="0"/>
              </a:spcBef>
              <a:buSzPct val="25000"/>
              <a:buNone/>
            </a:pPr>
            <a:endParaRPr sz="2800"/>
          </a:p>
        </p:txBody>
      </p:sp>
    </p:spTree>
    <p:extLst>
      <p:ext uri="{BB962C8B-B14F-4D97-AF65-F5344CB8AC3E}">
        <p14:creationId xmlns:p14="http://schemas.microsoft.com/office/powerpoint/2010/main" val="122401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Random Assignment Example: </a:t>
            </a:r>
            <a:br>
              <a:rPr lang="en-US" sz="3600" dirty="0"/>
            </a:br>
            <a:r>
              <a:rPr lang="en-US" sz="3600" dirty="0"/>
              <a:t>Selected Sample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572323"/>
              </p:ext>
            </p:extLst>
          </p:nvPr>
        </p:nvGraphicFramePr>
        <p:xfrm>
          <a:off x="2907081" y="1904637"/>
          <a:ext cx="3369893" cy="4631748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531770"/>
                <a:gridCol w="1838123"/>
              </a:tblGrid>
              <a:tr h="4045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PID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243" marR="17243" marT="17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AGE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243" marR="17243" marT="17243" marB="0" anchor="b"/>
                </a:tc>
              </a:tr>
              <a:tr h="4227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243" marR="17243" marT="17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35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243" marR="17243" marT="17243" marB="0" anchor="b"/>
                </a:tc>
              </a:tr>
              <a:tr h="4227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243" marR="17243" marT="17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40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243" marR="17243" marT="17243" marB="0" anchor="b"/>
                </a:tc>
              </a:tr>
              <a:tr h="4227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243" marR="17243" marT="17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85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243" marR="17243" marT="17243" marB="0" anchor="b"/>
                </a:tc>
              </a:tr>
              <a:tr h="4227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243" marR="17243" marT="17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243" marR="17243" marT="17243" marB="0" anchor="b"/>
                </a:tc>
              </a:tr>
              <a:tr h="4227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243" marR="17243" marT="17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77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243" marR="17243" marT="17243" marB="0" anchor="b"/>
                </a:tc>
              </a:tr>
              <a:tr h="4227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243" marR="17243" marT="17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56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243" marR="17243" marT="17243" marB="0" anchor="b"/>
                </a:tc>
              </a:tr>
              <a:tr h="4227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243" marR="17243" marT="17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88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243" marR="17243" marT="17243" marB="0" anchor="b"/>
                </a:tc>
              </a:tr>
              <a:tr h="4227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243" marR="17243" marT="17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243" marR="17243" marT="17243" marB="0" anchor="b"/>
                </a:tc>
              </a:tr>
              <a:tr h="4227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243" marR="17243" marT="17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64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243" marR="17243" marT="17243" marB="0" anchor="b"/>
                </a:tc>
              </a:tr>
              <a:tr h="4227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243" marR="17243" marT="17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31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243" marR="17243" marT="1724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8833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019" y="396478"/>
            <a:ext cx="8478456" cy="857400"/>
          </a:xfrm>
        </p:spPr>
        <p:txBody>
          <a:bodyPr/>
          <a:lstStyle/>
          <a:p>
            <a:r>
              <a:rPr lang="en-US" sz="3600" dirty="0"/>
              <a:t>Random Assignment </a:t>
            </a:r>
            <a:r>
              <a:rPr lang="en-US" sz="3600" dirty="0" smtClean="0"/>
              <a:t>Example: </a:t>
            </a:r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>Participant </a:t>
            </a:r>
            <a:r>
              <a:rPr lang="en-US" sz="3600" dirty="0" smtClean="0"/>
              <a:t>Age</a:t>
            </a: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800661" y="2218722"/>
          <a:ext cx="3678844" cy="266760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707480"/>
                <a:gridCol w="1971364"/>
              </a:tblGrid>
              <a:tr h="38108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 smtClean="0">
                          <a:effectLst/>
                        </a:rPr>
                        <a:t>Random Assignment </a:t>
                      </a:r>
                      <a:r>
                        <a:rPr lang="en-US" sz="1700" b="1" u="none" strike="noStrike" dirty="0">
                          <a:effectLst/>
                        </a:rPr>
                        <a:t>1 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82" marR="11482" marT="1148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>
                          <a:effectLst/>
                        </a:rPr>
                        <a:t>Treatment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82" marR="11482" marT="114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>
                          <a:effectLst/>
                        </a:rPr>
                        <a:t>Control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82" marR="11482" marT="11482" marB="0" anchor="b"/>
                </a:tc>
              </a:tr>
              <a:tr h="3810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35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82" marR="11482" marT="114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82" marR="11482" marT="11482" marB="0" anchor="b"/>
                </a:tc>
              </a:tr>
              <a:tr h="3810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64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82" marR="11482" marT="114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22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82" marR="11482" marT="11482" marB="0" anchor="b"/>
                </a:tc>
              </a:tr>
              <a:tr h="3810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77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82" marR="11482" marT="114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31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82" marR="11482" marT="11482" marB="0" anchor="b"/>
                </a:tc>
              </a:tr>
              <a:tr h="3810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 smtClean="0">
                          <a:effectLst/>
                        </a:rPr>
                        <a:t>85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82" marR="11482" marT="114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82" marR="11482" marT="11482" marB="0" anchor="b"/>
                </a:tc>
              </a:tr>
              <a:tr h="3810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88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82" marR="11482" marT="114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56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82" marR="11482" marT="11482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947533" y="2212453"/>
          <a:ext cx="3675888" cy="267004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010742"/>
                <a:gridCol w="1665146"/>
              </a:tblGrid>
              <a:tr h="38143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smtClean="0">
                          <a:effectLst/>
                        </a:rPr>
                        <a:t>Random Assignment </a:t>
                      </a:r>
                      <a:r>
                        <a:rPr lang="en-US" sz="1700" b="1" u="none" strike="noStrike" dirty="0">
                          <a:effectLst/>
                        </a:rPr>
                        <a:t>2 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24" marR="11724" marT="1172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4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>
                          <a:effectLst/>
                        </a:rPr>
                        <a:t>Treatment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24" marR="11724" marT="11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>
                          <a:effectLst/>
                        </a:rPr>
                        <a:t>Control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24" marR="11724" marT="11724" marB="0" anchor="b"/>
                </a:tc>
              </a:tr>
              <a:tr h="3814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31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24" marR="11724" marT="11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19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24" marR="11724" marT="11724" marB="0" anchor="b"/>
                </a:tc>
              </a:tr>
              <a:tr h="3814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35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24" marR="11724" marT="11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22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24" marR="11724" marT="11724" marB="0" anchor="b"/>
                </a:tc>
              </a:tr>
              <a:tr h="3814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24" marR="11724" marT="11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56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24" marR="11724" marT="11724" marB="0" anchor="b"/>
                </a:tc>
              </a:tr>
              <a:tr h="3814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64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24" marR="11724" marT="11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77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24" marR="11724" marT="11724" marB="0" anchor="b"/>
                </a:tc>
              </a:tr>
              <a:tr h="3814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85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24" marR="11724" marT="11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88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24" marR="11724" marT="11724" marB="0" anchor="b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74553" y="4971554"/>
            <a:ext cx="1481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FFFFFF"/>
                </a:solidFill>
              </a:rPr>
              <a:t>Avg</a:t>
            </a:r>
            <a:r>
              <a:rPr lang="en-US" sz="1600" dirty="0">
                <a:solidFill>
                  <a:srgbClr val="FFFFFF"/>
                </a:solidFill>
              </a:rPr>
              <a:t> age: 69.8</a:t>
            </a:r>
          </a:p>
          <a:p>
            <a:endParaRPr lang="en-US" sz="1600" dirty="0">
              <a:solidFill>
                <a:srgbClr val="FFFFFF"/>
              </a:solidFill>
            </a:endParaRPr>
          </a:p>
          <a:p>
            <a:r>
              <a:rPr lang="en-US" sz="1600" dirty="0" smtClean="0">
                <a:solidFill>
                  <a:srgbClr val="FFFFFF"/>
                </a:solidFill>
              </a:rPr>
              <a:t>Median:  </a:t>
            </a:r>
            <a:r>
              <a:rPr lang="en-US" sz="1600" dirty="0">
                <a:solidFill>
                  <a:srgbClr val="FFFFFF"/>
                </a:solidFill>
              </a:rPr>
              <a:t>77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67013" y="4971554"/>
            <a:ext cx="1481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FFFFFF"/>
                </a:solidFill>
              </a:rPr>
              <a:t>Avg</a:t>
            </a:r>
            <a:r>
              <a:rPr lang="en-US" sz="1600" dirty="0">
                <a:solidFill>
                  <a:srgbClr val="FFFFFF"/>
                </a:solidFill>
              </a:rPr>
              <a:t> age: 33.6</a:t>
            </a:r>
          </a:p>
          <a:p>
            <a:endParaRPr lang="en-US" sz="1600" dirty="0">
              <a:solidFill>
                <a:srgbClr val="FFFFFF"/>
              </a:solidFill>
            </a:endParaRPr>
          </a:p>
          <a:p>
            <a:r>
              <a:rPr lang="en-US" sz="1600" dirty="0">
                <a:solidFill>
                  <a:srgbClr val="FFFFFF"/>
                </a:solidFill>
              </a:rPr>
              <a:t>Median: 31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46105" y="4932535"/>
            <a:ext cx="1481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FFFFFF"/>
                </a:solidFill>
              </a:rPr>
              <a:t>Avg</a:t>
            </a:r>
            <a:r>
              <a:rPr lang="en-US" sz="1600" dirty="0">
                <a:solidFill>
                  <a:srgbClr val="FFFFFF"/>
                </a:solidFill>
              </a:rPr>
              <a:t> age: 51</a:t>
            </a:r>
          </a:p>
          <a:p>
            <a:endParaRPr lang="en-US" sz="1600" dirty="0">
              <a:solidFill>
                <a:srgbClr val="FFFFFF"/>
              </a:solidFill>
            </a:endParaRPr>
          </a:p>
          <a:p>
            <a:r>
              <a:rPr lang="en-US" sz="1600" dirty="0">
                <a:solidFill>
                  <a:srgbClr val="FFFFFF"/>
                </a:solidFill>
              </a:rPr>
              <a:t>Median: 40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38565" y="4932535"/>
            <a:ext cx="1481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FFFFFF"/>
                </a:solidFill>
              </a:rPr>
              <a:t>Avg</a:t>
            </a:r>
            <a:r>
              <a:rPr lang="en-US" sz="1600" dirty="0">
                <a:solidFill>
                  <a:srgbClr val="FFFFFF"/>
                </a:solidFill>
              </a:rPr>
              <a:t> age: 52.4</a:t>
            </a:r>
          </a:p>
          <a:p>
            <a:endParaRPr lang="en-US" sz="1600" dirty="0">
              <a:solidFill>
                <a:srgbClr val="FFFFFF"/>
              </a:solidFill>
            </a:endParaRPr>
          </a:p>
          <a:p>
            <a:r>
              <a:rPr lang="en-US" sz="1600" dirty="0">
                <a:solidFill>
                  <a:srgbClr val="FFFFFF"/>
                </a:solidFill>
              </a:rPr>
              <a:t>Median: 56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0146" y="1805940"/>
            <a:ext cx="4194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Method: Select odds and evens (from unsorted list)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61656" y="1805940"/>
            <a:ext cx="4194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Method: Random numbers table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678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457197" y="41552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25000"/>
            </a:pPr>
            <a:r>
              <a:rPr lang="en" sz="3600"/>
              <a:t>Treatment/ Independent Variable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147635" y="2219326"/>
            <a:ext cx="8848724" cy="3552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228600">
              <a:spcBef>
                <a:spcPts val="0"/>
              </a:spcBef>
            </a:pPr>
            <a:r>
              <a:rPr lang="en" sz="2600"/>
              <a:t>In survey experiments, researcher controls assignment of the treatment.</a:t>
            </a:r>
          </a:p>
          <a:p>
            <a:pPr marL="228600" indent="0">
              <a:spcBef>
                <a:spcPts val="0"/>
              </a:spcBef>
              <a:buSzPct val="25000"/>
              <a:buNone/>
            </a:pPr>
            <a:endParaRPr sz="2600"/>
          </a:p>
          <a:p>
            <a:pPr marL="457200" indent="-228600">
              <a:spcBef>
                <a:spcPts val="0"/>
              </a:spcBef>
            </a:pPr>
            <a:r>
              <a:rPr lang="en" sz="2600"/>
              <a:t>Treatment and control groups are identical in expectation pre-treatment, therefore any differences post-treatment are attributed to the treatment/independent variable.</a:t>
            </a:r>
          </a:p>
          <a:p>
            <a:pPr marL="228600" indent="0">
              <a:spcBef>
                <a:spcPts val="0"/>
              </a:spcBef>
              <a:buSzPct val="25000"/>
              <a:buNone/>
            </a:pPr>
            <a:endParaRPr sz="2600"/>
          </a:p>
          <a:p>
            <a:pPr marL="457200" indent="-228600">
              <a:spcBef>
                <a:spcPts val="0"/>
              </a:spcBef>
            </a:pPr>
            <a:r>
              <a:rPr lang="en" sz="2600"/>
              <a:t>In analysis, no need to “control for” other causes/ mediating factors.</a:t>
            </a:r>
          </a:p>
        </p:txBody>
      </p:sp>
    </p:spTree>
    <p:extLst>
      <p:ext uri="{BB962C8B-B14F-4D97-AF65-F5344CB8AC3E}">
        <p14:creationId xmlns:p14="http://schemas.microsoft.com/office/powerpoint/2010/main" val="4222707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600075" y="38695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25000"/>
            </a:pPr>
            <a:r>
              <a:rPr lang="en" sz="3600" dirty="0"/>
              <a:t>Effect/ Outcome/ Dependent Variable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1" y="2219325"/>
            <a:ext cx="9067799" cy="3514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228600">
              <a:spcBef>
                <a:spcPts val="0"/>
              </a:spcBef>
            </a:pPr>
            <a:r>
              <a:rPr lang="en" sz="2600"/>
              <a:t>Dependent variable is the outcome to be explained. </a:t>
            </a:r>
          </a:p>
          <a:p>
            <a:pPr marL="228600" indent="0">
              <a:spcBef>
                <a:spcPts val="0"/>
              </a:spcBef>
              <a:buSzPct val="25000"/>
              <a:buNone/>
            </a:pPr>
            <a:endParaRPr sz="2600"/>
          </a:p>
          <a:p>
            <a:pPr marL="457200" indent="-228600">
              <a:spcBef>
                <a:spcPts val="0"/>
              </a:spcBef>
            </a:pPr>
            <a:r>
              <a:rPr lang="en" sz="2600"/>
              <a:t>In a survey experiment, any statistically significant differences in the dependent variable between the treatment and control group is attributed to the treatment.</a:t>
            </a:r>
          </a:p>
          <a:p>
            <a:pPr marL="228600" indent="0">
              <a:spcBef>
                <a:spcPts val="0"/>
              </a:spcBef>
              <a:buSzPct val="25000"/>
              <a:buNone/>
            </a:pPr>
            <a:endParaRPr sz="2600"/>
          </a:p>
          <a:p>
            <a:pPr marL="457200" indent="-228600">
              <a:spcBef>
                <a:spcPts val="0"/>
              </a:spcBef>
            </a:pPr>
            <a:r>
              <a:rPr lang="en" sz="2600"/>
              <a:t>May be differences of means, proportions, distributions, etc.</a:t>
            </a:r>
          </a:p>
        </p:txBody>
      </p:sp>
    </p:spTree>
    <p:extLst>
      <p:ext uri="{BB962C8B-B14F-4D97-AF65-F5344CB8AC3E}">
        <p14:creationId xmlns:p14="http://schemas.microsoft.com/office/powerpoint/2010/main" val="104113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457200" y="38695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25000"/>
            </a:pPr>
            <a:r>
              <a:rPr lang="en" sz="3600" dirty="0"/>
              <a:t>Approaches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457200" y="2400301"/>
            <a:ext cx="8229600" cy="297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228600">
              <a:spcBef>
                <a:spcPts val="0"/>
              </a:spcBef>
            </a:pPr>
            <a:r>
              <a:rPr lang="en" sz="2800"/>
              <a:t>Methods-based experiments</a:t>
            </a:r>
          </a:p>
          <a:p>
            <a:pPr marL="228600" indent="0">
              <a:spcBef>
                <a:spcPts val="0"/>
              </a:spcBef>
              <a:buSzPct val="25000"/>
              <a:buNone/>
            </a:pPr>
            <a:endParaRPr sz="2800"/>
          </a:p>
          <a:p>
            <a:pPr marL="457200" indent="-228600">
              <a:spcBef>
                <a:spcPts val="0"/>
              </a:spcBef>
            </a:pPr>
            <a:r>
              <a:rPr lang="en" sz="2800"/>
              <a:t>Substantive experiments</a:t>
            </a:r>
          </a:p>
        </p:txBody>
      </p:sp>
    </p:spTree>
    <p:extLst>
      <p:ext uri="{BB962C8B-B14F-4D97-AF65-F5344CB8AC3E}">
        <p14:creationId xmlns:p14="http://schemas.microsoft.com/office/powerpoint/2010/main" val="57081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561975" y="34885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25000"/>
            </a:pPr>
            <a:r>
              <a:rPr lang="en" sz="3600" dirty="0"/>
              <a:t>Methods-based Survey Experiments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123825" y="2266950"/>
            <a:ext cx="8896350" cy="35242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228600">
              <a:spcBef>
                <a:spcPts val="0"/>
              </a:spcBef>
            </a:pPr>
            <a:r>
              <a:rPr lang="en" sz="2800"/>
              <a:t>Seek to improve the survey process</a:t>
            </a:r>
          </a:p>
          <a:p>
            <a:pPr marL="228600" indent="0">
              <a:spcBef>
                <a:spcPts val="0"/>
              </a:spcBef>
              <a:buSzPct val="25000"/>
              <a:buNone/>
            </a:pPr>
            <a:endParaRPr sz="2800"/>
          </a:p>
          <a:p>
            <a:pPr marL="457200" indent="-228600">
              <a:spcBef>
                <a:spcPts val="0"/>
              </a:spcBef>
            </a:pPr>
            <a:r>
              <a:rPr lang="en" sz="2800" dirty="0"/>
              <a:t>Test hypotheses about how changing aspects of surveys affects responses</a:t>
            </a:r>
          </a:p>
          <a:p>
            <a:pPr marL="228600" indent="0">
              <a:spcBef>
                <a:spcPts val="0"/>
              </a:spcBef>
              <a:buSzPct val="25000"/>
              <a:buNone/>
            </a:pPr>
            <a:endParaRPr sz="2800" dirty="0"/>
          </a:p>
          <a:p>
            <a:pPr marL="457200" indent="-228600">
              <a:spcBef>
                <a:spcPts val="0"/>
              </a:spcBef>
            </a:pPr>
            <a:r>
              <a:rPr lang="en" sz="2800" dirty="0"/>
              <a:t>Challenge - what is the “true” response?</a:t>
            </a:r>
          </a:p>
        </p:txBody>
      </p:sp>
    </p:spTree>
    <p:extLst>
      <p:ext uri="{BB962C8B-B14F-4D97-AF65-F5344CB8AC3E}">
        <p14:creationId xmlns:p14="http://schemas.microsoft.com/office/powerpoint/2010/main" val="4281006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428625" y="41552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25000"/>
            </a:pPr>
            <a:r>
              <a:rPr lang="en" sz="3600"/>
              <a:t>Substantive Survey Experiments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114301" y="2286000"/>
            <a:ext cx="8858249" cy="350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228600">
              <a:spcBef>
                <a:spcPts val="0"/>
              </a:spcBef>
            </a:pPr>
            <a:r>
              <a:rPr lang="en" sz="2800"/>
              <a:t>Seek to test substantive/behavioral hypotheses</a:t>
            </a:r>
          </a:p>
          <a:p>
            <a:pPr marL="228600" indent="0">
              <a:spcBef>
                <a:spcPts val="0"/>
              </a:spcBef>
              <a:buSzPct val="25000"/>
              <a:buNone/>
            </a:pPr>
            <a:endParaRPr sz="2800"/>
          </a:p>
          <a:p>
            <a:pPr marL="457200" indent="-228600">
              <a:spcBef>
                <a:spcPts val="0"/>
              </a:spcBef>
            </a:pPr>
            <a:r>
              <a:rPr lang="en" sz="2800"/>
              <a:t>Often lines between methods and substantive experiments are blurred</a:t>
            </a:r>
          </a:p>
        </p:txBody>
      </p:sp>
    </p:spTree>
    <p:extLst>
      <p:ext uri="{BB962C8B-B14F-4D97-AF65-F5344CB8AC3E}">
        <p14:creationId xmlns:p14="http://schemas.microsoft.com/office/powerpoint/2010/main" val="3946490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513116" y="4345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25000"/>
            </a:pPr>
            <a:r>
              <a:rPr lang="en" sz="3600" dirty="0"/>
              <a:t>Outline: Session 2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197354" y="2400300"/>
            <a:ext cx="8861125" cy="31868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228600">
              <a:spcBef>
                <a:spcPts val="0"/>
              </a:spcBef>
            </a:pPr>
            <a:r>
              <a:rPr lang="en" sz="2800"/>
              <a:t>Features: why we use survey experiments</a:t>
            </a:r>
          </a:p>
          <a:p>
            <a:pPr marL="228600" indent="0">
              <a:spcBef>
                <a:spcPts val="0"/>
              </a:spcBef>
              <a:buSzPct val="25000"/>
              <a:buNone/>
            </a:pPr>
            <a:endParaRPr sz="2800"/>
          </a:p>
          <a:p>
            <a:pPr marL="457200" indent="-228600">
              <a:spcBef>
                <a:spcPts val="0"/>
              </a:spcBef>
            </a:pPr>
            <a:r>
              <a:rPr lang="en" sz="2800"/>
              <a:t>Elements: key concepts</a:t>
            </a:r>
          </a:p>
          <a:p>
            <a:pPr marL="228600" indent="0">
              <a:spcBef>
                <a:spcPts val="0"/>
              </a:spcBef>
              <a:buSzPct val="25000"/>
              <a:buNone/>
            </a:pPr>
            <a:endParaRPr sz="2800"/>
          </a:p>
          <a:p>
            <a:pPr marL="457200" indent="-228600">
              <a:spcBef>
                <a:spcPts val="0"/>
              </a:spcBef>
            </a:pPr>
            <a:r>
              <a:rPr lang="en" sz="2800"/>
              <a:t>Approaches: methods vs. substance</a:t>
            </a:r>
          </a:p>
          <a:p>
            <a:pPr indent="-215900">
              <a:spcBef>
                <a:spcPts val="0"/>
              </a:spcBef>
              <a:buSzPct val="250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2249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844782" y="514350"/>
            <a:ext cx="7689273" cy="643050"/>
          </a:xfrm>
          <a:prstGeom prst="rect">
            <a:avLst/>
          </a:prstGeom>
          <a:noFill/>
          <a:ln>
            <a:noFill/>
          </a:ln>
        </p:spPr>
        <p:txBody>
          <a:bodyPr lIns="68550" tIns="68550" rIns="68550" bIns="68550" anchor="ctr" anchorCtr="0">
            <a:noAutofit/>
          </a:bodyPr>
          <a:lstStyle/>
          <a:p>
            <a:pPr>
              <a:buSzPct val="25000"/>
            </a:pPr>
            <a:r>
              <a:rPr lang="en" sz="3600" dirty="0"/>
              <a:t>Why We Use Survey Experiments 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218209" y="2301587"/>
            <a:ext cx="8645236" cy="3491343"/>
          </a:xfrm>
          <a:prstGeom prst="rect">
            <a:avLst/>
          </a:prstGeom>
          <a:noFill/>
          <a:ln>
            <a:noFill/>
          </a:ln>
        </p:spPr>
        <p:txBody>
          <a:bodyPr lIns="68550" tIns="68550" rIns="68550" bIns="68550" anchor="t" anchorCtr="0">
            <a:noAutofit/>
          </a:bodyPr>
          <a:lstStyle/>
          <a:p>
            <a:pPr indent="-177800">
              <a:spcBef>
                <a:spcPts val="0"/>
              </a:spcBef>
            </a:pPr>
            <a:r>
              <a:rPr lang="en" sz="2800"/>
              <a:t>Combine benefits of population-based surveys with experiments</a:t>
            </a:r>
          </a:p>
          <a:p>
            <a:pPr lvl="1" indent="-177800">
              <a:spcBef>
                <a:spcPts val="0"/>
              </a:spcBef>
            </a:pPr>
            <a:r>
              <a:rPr lang="en" sz="2800"/>
              <a:t>External validity/generalizability (from population-based surveys)</a:t>
            </a:r>
          </a:p>
          <a:p>
            <a:pPr lvl="1" indent="-177800">
              <a:spcBef>
                <a:spcPts val="0"/>
              </a:spcBef>
            </a:pPr>
            <a:r>
              <a:rPr lang="en" sz="2800"/>
              <a:t>Internal validity/causal inference (from experimental design)</a:t>
            </a:r>
          </a:p>
        </p:txBody>
      </p:sp>
    </p:spTree>
    <p:extLst>
      <p:ext uri="{BB962C8B-B14F-4D97-AF65-F5344CB8AC3E}">
        <p14:creationId xmlns:p14="http://schemas.microsoft.com/office/powerpoint/2010/main" val="1573258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42910" y="50315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25000"/>
            </a:pPr>
            <a:r>
              <a:rPr lang="en" sz="3600"/>
              <a:t>External Validity/ Generalizability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95248" y="2171700"/>
            <a:ext cx="8924925" cy="36480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228600">
              <a:spcBef>
                <a:spcPts val="0"/>
              </a:spcBef>
            </a:pPr>
            <a:r>
              <a:rPr lang="en" sz="2600"/>
              <a:t>Does the study allow me to make inferences about populations of interest?</a:t>
            </a:r>
          </a:p>
          <a:p>
            <a:pPr marL="228600" indent="0">
              <a:spcBef>
                <a:spcPts val="0"/>
              </a:spcBef>
              <a:buSzPct val="25000"/>
              <a:buNone/>
            </a:pPr>
            <a:endParaRPr sz="2600"/>
          </a:p>
          <a:p>
            <a:pPr marL="457200" indent="-228600">
              <a:spcBef>
                <a:spcPts val="0"/>
              </a:spcBef>
            </a:pPr>
            <a:r>
              <a:rPr lang="en" sz="2600"/>
              <a:t>Key is representativeness</a:t>
            </a:r>
          </a:p>
          <a:p>
            <a:pPr marL="228600" indent="0">
              <a:spcBef>
                <a:spcPts val="0"/>
              </a:spcBef>
              <a:buSzPct val="25000"/>
              <a:buNone/>
            </a:pPr>
            <a:endParaRPr sz="2600"/>
          </a:p>
          <a:p>
            <a:pPr marL="457200" indent="-228600">
              <a:spcBef>
                <a:spcPts val="0"/>
              </a:spcBef>
            </a:pPr>
            <a:r>
              <a:rPr lang="en" sz="2600"/>
              <a:t>Not all survey experiments embedded in representative survey samples, limits external validity</a:t>
            </a:r>
          </a:p>
          <a:p>
            <a:pPr marL="228600" indent="0">
              <a:spcBef>
                <a:spcPts val="0"/>
              </a:spcBef>
              <a:buSzPct val="25000"/>
              <a:buNone/>
            </a:pPr>
            <a:endParaRPr sz="2600"/>
          </a:p>
          <a:p>
            <a:pPr marL="457200" indent="-228600">
              <a:spcBef>
                <a:spcPts val="0"/>
              </a:spcBef>
            </a:pPr>
            <a:r>
              <a:rPr lang="en" sz="2600"/>
              <a:t>Threats to external validity: unrealistic treatment</a:t>
            </a:r>
          </a:p>
        </p:txBody>
      </p:sp>
    </p:spTree>
    <p:extLst>
      <p:ext uri="{BB962C8B-B14F-4D97-AF65-F5344CB8AC3E}">
        <p14:creationId xmlns:p14="http://schemas.microsoft.com/office/powerpoint/2010/main" val="2009992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61962" y="47133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25000"/>
            </a:pPr>
            <a:r>
              <a:rPr lang="en" sz="3600" dirty="0"/>
              <a:t/>
            </a:r>
            <a:br>
              <a:rPr lang="en" sz="3600" dirty="0"/>
            </a:br>
            <a:r>
              <a:rPr lang="en" sz="3600" dirty="0"/>
              <a:t>Internal Validity/Causal Inference </a:t>
            </a:r>
          </a:p>
          <a:p>
            <a:pPr>
              <a:buSzPct val="25000"/>
            </a:pPr>
            <a:endParaRPr sz="3600" dirty="0"/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200025" y="2247900"/>
            <a:ext cx="8753474" cy="354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228600">
              <a:spcBef>
                <a:spcPts val="0"/>
              </a:spcBef>
            </a:pPr>
            <a:r>
              <a:rPr lang="en" sz="2800"/>
              <a:t>Does the study allow me to conclude that the treatment caused the outcome?</a:t>
            </a:r>
          </a:p>
          <a:p>
            <a:pPr marL="228600" indent="0">
              <a:spcBef>
                <a:spcPts val="0"/>
              </a:spcBef>
              <a:buSzPct val="25000"/>
              <a:buNone/>
            </a:pPr>
            <a:endParaRPr sz="2800"/>
          </a:p>
          <a:p>
            <a:pPr marL="457200" indent="-228600">
              <a:spcBef>
                <a:spcPts val="0"/>
              </a:spcBef>
            </a:pPr>
            <a:r>
              <a:rPr lang="en" sz="2800"/>
              <a:t>Key is randomization, ruling out other causes</a:t>
            </a:r>
          </a:p>
          <a:p>
            <a:pPr marL="228600" indent="0">
              <a:spcBef>
                <a:spcPts val="0"/>
              </a:spcBef>
              <a:buSzPct val="25000"/>
              <a:buNone/>
            </a:pPr>
            <a:endParaRPr sz="2800"/>
          </a:p>
          <a:p>
            <a:pPr marL="457200" indent="-228600">
              <a:spcBef>
                <a:spcPts val="0"/>
              </a:spcBef>
            </a:pPr>
            <a:r>
              <a:rPr lang="en" sz="2800"/>
              <a:t>Threats to internal validity: failures of randomization, experimental effects, trend effects</a:t>
            </a:r>
          </a:p>
        </p:txBody>
      </p:sp>
    </p:spTree>
    <p:extLst>
      <p:ext uri="{BB962C8B-B14F-4D97-AF65-F5344CB8AC3E}">
        <p14:creationId xmlns:p14="http://schemas.microsoft.com/office/powerpoint/2010/main" val="760934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72738" y="434579"/>
            <a:ext cx="8878756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25000"/>
            </a:pPr>
            <a:r>
              <a:rPr lang="en" sz="3600" dirty="0"/>
              <a:t>Three Conditions for Establishing Causality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336884" y="2286000"/>
            <a:ext cx="8614610" cy="34801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indent="-215900">
              <a:spcBef>
                <a:spcPts val="0"/>
              </a:spcBef>
              <a:buSzPct val="25000"/>
              <a:buNone/>
            </a:pPr>
            <a:r>
              <a:rPr lang="en" sz="2800"/>
              <a:t> 1. Covariation</a:t>
            </a:r>
          </a:p>
          <a:p>
            <a:pPr indent="-215900">
              <a:buSzPct val="25000"/>
              <a:buNone/>
            </a:pPr>
            <a:endParaRPr sz="2800"/>
          </a:p>
          <a:p>
            <a:pPr indent="-215900">
              <a:buSzPct val="25000"/>
              <a:buNone/>
            </a:pPr>
            <a:r>
              <a:rPr lang="en" sz="2800"/>
              <a:t>2. Temporal order</a:t>
            </a:r>
          </a:p>
          <a:p>
            <a:pPr indent="-215900">
              <a:buSzPct val="25000"/>
              <a:buNone/>
            </a:pPr>
            <a:endParaRPr sz="2800"/>
          </a:p>
          <a:p>
            <a:pPr indent="-215900">
              <a:buSzPct val="25000"/>
              <a:buNone/>
            </a:pPr>
            <a:r>
              <a:rPr lang="en" sz="2800"/>
              <a:t>3. Elimination of rival hypotheses/ alternative explanations</a:t>
            </a:r>
          </a:p>
        </p:txBody>
      </p:sp>
    </p:spTree>
    <p:extLst>
      <p:ext uri="{BB962C8B-B14F-4D97-AF65-F5344CB8AC3E}">
        <p14:creationId xmlns:p14="http://schemas.microsoft.com/office/powerpoint/2010/main" val="3788791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457200" y="42314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25000"/>
            </a:pPr>
            <a:r>
              <a:rPr lang="en" sz="3600" dirty="0"/>
              <a:t>Elements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457200" y="2400300"/>
            <a:ext cx="8229600" cy="3167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228600">
              <a:spcBef>
                <a:spcPts val="0"/>
              </a:spcBef>
            </a:pPr>
            <a:r>
              <a:rPr lang="en" sz="2800" dirty="0"/>
              <a:t>Population-based surveys</a:t>
            </a:r>
          </a:p>
          <a:p>
            <a:pPr marL="228600" indent="0">
              <a:spcBef>
                <a:spcPts val="0"/>
              </a:spcBef>
              <a:buSzPct val="25000"/>
              <a:buNone/>
            </a:pPr>
            <a:endParaRPr sz="2800" dirty="0"/>
          </a:p>
          <a:p>
            <a:pPr marL="457200" indent="-228600">
              <a:spcBef>
                <a:spcPts val="0"/>
              </a:spcBef>
            </a:pPr>
            <a:r>
              <a:rPr lang="en" sz="2800" dirty="0"/>
              <a:t>Randomization</a:t>
            </a:r>
          </a:p>
          <a:p>
            <a:pPr marL="228600" indent="0">
              <a:spcBef>
                <a:spcPts val="0"/>
              </a:spcBef>
              <a:buSzPct val="25000"/>
              <a:buNone/>
            </a:pPr>
            <a:endParaRPr sz="2800" dirty="0"/>
          </a:p>
          <a:p>
            <a:pPr marL="457200" indent="-228600">
              <a:spcBef>
                <a:spcPts val="0"/>
              </a:spcBef>
            </a:pPr>
            <a:r>
              <a:rPr lang="en" sz="2800" dirty="0"/>
              <a:t>Treatment/independent variable</a:t>
            </a:r>
          </a:p>
          <a:p>
            <a:pPr marL="228600" indent="0">
              <a:spcBef>
                <a:spcPts val="0"/>
              </a:spcBef>
              <a:buSzPct val="25000"/>
              <a:buNone/>
            </a:pPr>
            <a:endParaRPr sz="2800" dirty="0"/>
          </a:p>
          <a:p>
            <a:pPr marL="457200" indent="-228600">
              <a:spcBef>
                <a:spcPts val="0"/>
              </a:spcBef>
            </a:pPr>
            <a:r>
              <a:rPr lang="en" sz="2800" dirty="0"/>
              <a:t>Effect/outcome/dependent variable</a:t>
            </a:r>
          </a:p>
        </p:txBody>
      </p:sp>
    </p:spTree>
    <p:extLst>
      <p:ext uri="{BB962C8B-B14F-4D97-AF65-F5344CB8AC3E}">
        <p14:creationId xmlns:p14="http://schemas.microsoft.com/office/powerpoint/2010/main" val="1689911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457200" y="37742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25000"/>
            </a:pPr>
            <a:r>
              <a:rPr lang="en" sz="3600" dirty="0"/>
              <a:t>Population-based Surveys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457200" y="2400301"/>
            <a:ext cx="8229600" cy="297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indent="-215900">
              <a:spcBef>
                <a:spcPts val="0"/>
              </a:spcBef>
            </a:pPr>
            <a:r>
              <a:rPr lang="en" sz="2800"/>
              <a:t>“Strictly speaking, population-based survey experiments are more experiment than survey.” (Mutz 2011, p. 3) </a:t>
            </a:r>
          </a:p>
          <a:p>
            <a:pPr indent="-215900"/>
            <a:r>
              <a:rPr lang="en" sz="2800"/>
              <a:t> Survey does not need to be representative.</a:t>
            </a:r>
          </a:p>
          <a:p>
            <a:pPr marL="137160" indent="-10160">
              <a:buSzPct val="250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5931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504824" y="42314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SzPct val="25000"/>
            </a:pPr>
            <a:r>
              <a:rPr lang="en" sz="3600" dirty="0"/>
              <a:t>Population-based Surveys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219075" y="1885951"/>
            <a:ext cx="8801098" cy="47091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228600">
              <a:spcBef>
                <a:spcPts val="0"/>
              </a:spcBef>
            </a:pPr>
            <a:r>
              <a:rPr lang="en" sz="2600" dirty="0"/>
              <a:t>Target population: set of units/people about which inferences are to be made.</a:t>
            </a:r>
          </a:p>
          <a:p>
            <a:pPr marL="914400" lvl="1" indent="-228600">
              <a:spcBef>
                <a:spcPts val="0"/>
              </a:spcBef>
            </a:pPr>
            <a:r>
              <a:rPr lang="en" sz="2600" dirty="0"/>
              <a:t>Who is eligible and </a:t>
            </a:r>
            <a:r>
              <a:rPr lang="en" sz="2600" dirty="0" smtClean="0"/>
              <a:t>ineligible</a:t>
            </a:r>
          </a:p>
          <a:p>
            <a:pPr lvl="1" indent="0">
              <a:spcBef>
                <a:spcPts val="0"/>
              </a:spcBef>
              <a:buNone/>
            </a:pPr>
            <a:endParaRPr lang="en" sz="2600" dirty="0"/>
          </a:p>
          <a:p>
            <a:pPr marL="457200" indent="-228600">
              <a:spcBef>
                <a:spcPts val="0"/>
              </a:spcBef>
            </a:pPr>
            <a:r>
              <a:rPr lang="en" sz="2600" dirty="0"/>
              <a:t>Representativeness</a:t>
            </a:r>
          </a:p>
          <a:p>
            <a:pPr marL="914400" lvl="1" indent="-228600">
              <a:spcBef>
                <a:spcPts val="0"/>
              </a:spcBef>
            </a:pPr>
            <a:r>
              <a:rPr lang="en" sz="2600" dirty="0"/>
              <a:t>Probability (random) vs non-probability samples</a:t>
            </a:r>
          </a:p>
          <a:p>
            <a:pPr marL="914400" lvl="1" indent="-228600">
              <a:spcBef>
                <a:spcPts val="0"/>
              </a:spcBef>
            </a:pPr>
            <a:r>
              <a:rPr lang="en" sz="2600" dirty="0"/>
              <a:t>Approaches</a:t>
            </a:r>
          </a:p>
          <a:p>
            <a:pPr marL="1371600" lvl="2" indent="-228600">
              <a:spcBef>
                <a:spcPts val="0"/>
              </a:spcBef>
            </a:pPr>
            <a:r>
              <a:rPr lang="en" sz="2600" dirty="0"/>
              <a:t>Simple, stratified, clustered, </a:t>
            </a:r>
            <a:r>
              <a:rPr lang="en" sz="2600" dirty="0" smtClean="0"/>
              <a:t>post-stratification</a:t>
            </a:r>
          </a:p>
          <a:p>
            <a:pPr marL="1143000" lvl="2" indent="0">
              <a:spcBef>
                <a:spcPts val="0"/>
              </a:spcBef>
              <a:buNone/>
            </a:pPr>
            <a:endParaRPr lang="en" sz="2600" dirty="0"/>
          </a:p>
          <a:p>
            <a:pPr marL="457200" indent="-228600">
              <a:spcBef>
                <a:spcPts val="0"/>
              </a:spcBef>
            </a:pPr>
            <a:r>
              <a:rPr lang="en" sz="2600" dirty="0"/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206543724"/>
      </p:ext>
    </p:extLst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000000"/>
      </a:dk1>
      <a:lt1>
        <a:srgbClr val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ocus">
  <a:themeElements>
    <a:clrScheme name="Focus">
      <a:dk1>
        <a:srgbClr val="000000"/>
      </a:dk1>
      <a:lt1>
        <a:srgbClr val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595ca7b-3a15-4971-af5f-cadc29c03e04">QPT3VHF6MKWP-83287781-41472</_dlc_DocId>
    <_dlc_DocIdUrl xmlns="4595ca7b-3a15-4971-af5f-cadc29c03e04">
      <Url>https://qataruniversity-prd.qu.edu.qa/_layouts/15/DocIdRedir.aspx?ID=QPT3VHF6MKWP-83287781-41472</Url>
      <Description>QPT3VHF6MKWP-83287781-41472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B8B0ECDBA3C64CA17A0EDA1F583A22" ma:contentTypeVersion="12" ma:contentTypeDescription="Create a new document." ma:contentTypeScope="" ma:versionID="46fa937b96980ddf7af84dde819730ed">
  <xsd:schema xmlns:xsd="http://www.w3.org/2001/XMLSchema" xmlns:xs="http://www.w3.org/2001/XMLSchema" xmlns:p="http://schemas.microsoft.com/office/2006/metadata/properties" xmlns:ns2="4595ca7b-3a15-4971-af5f-cadc29c03e04" targetNamespace="http://schemas.microsoft.com/office/2006/metadata/properties" ma:root="true" ma:fieldsID="7161056cb75780dae671cf09d7cd8017" ns2:_="">
    <xsd:import namespace="4595ca7b-3a15-4971-af5f-cadc29c03e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5ca7b-3a15-4971-af5f-cadc29c03e0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C5F1CB-C484-4B31-8CFB-7EAE46E7526F}"/>
</file>

<file path=customXml/itemProps2.xml><?xml version="1.0" encoding="utf-8"?>
<ds:datastoreItem xmlns:ds="http://schemas.openxmlformats.org/officeDocument/2006/customXml" ds:itemID="{23264F1B-E555-4261-8730-CA42157FF8B3}"/>
</file>

<file path=customXml/itemProps3.xml><?xml version="1.0" encoding="utf-8"?>
<ds:datastoreItem xmlns:ds="http://schemas.openxmlformats.org/officeDocument/2006/customXml" ds:itemID="{3B49FA78-A9D1-4561-A918-F0489AA99E10}"/>
</file>

<file path=customXml/itemProps4.xml><?xml version="1.0" encoding="utf-8"?>
<ds:datastoreItem xmlns:ds="http://schemas.openxmlformats.org/officeDocument/2006/customXml" ds:itemID="{CC761B1E-7D73-45AE-83A9-6AAE6F70D388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577</Words>
  <Application>Microsoft Office PowerPoint</Application>
  <PresentationFormat>On-screen Show (4:3)</PresentationFormat>
  <Paragraphs>163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Noto Sans Symbols</vt:lpstr>
      <vt:lpstr>Corbel</vt:lpstr>
      <vt:lpstr>Focus</vt:lpstr>
      <vt:lpstr>1_Focus</vt:lpstr>
      <vt:lpstr>SESRI   Workshop on Survey-based Experiments</vt:lpstr>
      <vt:lpstr>Outline: Session 2</vt:lpstr>
      <vt:lpstr>Why We Use Survey Experiments </vt:lpstr>
      <vt:lpstr>External Validity/ Generalizability</vt:lpstr>
      <vt:lpstr> Internal Validity/Causal Inference  </vt:lpstr>
      <vt:lpstr>Three Conditions for Establishing Causality</vt:lpstr>
      <vt:lpstr>Elements</vt:lpstr>
      <vt:lpstr>Population-based Surveys</vt:lpstr>
      <vt:lpstr>Population-based Surveys</vt:lpstr>
      <vt:lpstr>Randomization</vt:lpstr>
      <vt:lpstr>Clicker Question 3</vt:lpstr>
      <vt:lpstr>Random Assignment Example:  Selected Sample</vt:lpstr>
      <vt:lpstr>Random Assignment Example:  Participant Age</vt:lpstr>
      <vt:lpstr>Treatment/ Independent Variable</vt:lpstr>
      <vt:lpstr>Effect/ Outcome/ Dependent Variable</vt:lpstr>
      <vt:lpstr>Approaches</vt:lpstr>
      <vt:lpstr>Methods-based Survey Experiments</vt:lpstr>
      <vt:lpstr>Substantive Survey Experiments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SESRI   Workshop on Survey-based Experiments</dc:title>
  <dc:creator>Hani Zainulbhai</dc:creator>
  <cp:lastModifiedBy>Noora Mohammed O J AlNaimi</cp:lastModifiedBy>
  <cp:revision>8</cp:revision>
  <dcterms:modified xsi:type="dcterms:W3CDTF">2017-11-14T05:37:54Z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0x01010071B8B0ECDBA3C64CA17A0EDA1F583A22</vt:lpwstr>
  </property>
  <property fmtid="{D5CDD505-2E9C-101B-9397-08002B2CF9AE}" pid="3" name="_dlc_DocIdItemGuid">
    <vt:lpwstr>d55de256-7222-4259-b22e-7599fd923ff0</vt:lpwstr>
  </property>
</Properties>
</file>